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34D1-1B0E-4116-A3C0-1F90E95A2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A8B0F-32A2-4EE7-81BA-D08AD7372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A4579-E149-46CA-9CB4-DF877999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D75AE-476F-4ED1-B260-D5AFF6A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A51C6-29DA-4883-A534-9B165505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5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8EF94-5C07-4692-8333-76625C548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247AAA-C95C-4A6E-814D-4B2EAB5E8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F9CBC-9AC3-4000-AD22-07063250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1B07D-29EE-4C47-858C-0C044EF57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1655D-4B15-47D2-9E5B-3BBC9870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9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78087-E78A-4BEC-B468-7D3759C81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58B34-B886-4B79-910B-D2F347D8D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31F7B-33E4-462B-8BEE-E68B021D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997B2-2451-4EC9-A6C0-07D3BA17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D8D5D-D73E-4CCD-AAC5-47928A05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48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63457" y="1418844"/>
            <a:ext cx="2746375" cy="3967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43A8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39991" y="1418844"/>
            <a:ext cx="2854325" cy="394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43A8B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23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DE1A3-2F0D-4DFA-A8A1-B1D62B6C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080A4-BF1C-474E-8F9B-BD9C982C2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DA4B1-4238-4013-97EF-AA759834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45410-BDC1-4C18-8279-85A7E4D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C0BD2-A8C7-421B-9EA6-8A598411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5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1468C-D794-4E63-9EBD-86671D26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00D4D-81FE-4503-B555-4C624FEF0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6FB35-3F1B-4A59-9652-A1214162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92061-DA75-4B6D-9508-8BD06E4E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A77F-46B6-49D0-B2BB-162DB9D1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1F503-17B6-43E7-9CEF-1625BB80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F6C6E-465D-4C0D-83D3-1C57388F4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6EC51-336A-49BD-8301-A1E881F92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9CB09-EFB2-4317-A5FA-AE9CF183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C0C5F-E671-4A50-AA68-B2ECB1615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4F56F-EABA-42E6-A1F7-274AA72B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5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5D5D3-028B-4860-9274-1CF3927E1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50E80-ACF7-4BD2-8BCB-4ADE7BE33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4BE6A-2D74-4245-9CF1-EDDC7F2C4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0D02C-ABB8-49DD-8AA0-CA68DE8C7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748DC-73DD-42C1-924B-62413333B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F6167F-7137-48FB-A301-33D59C85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3A794B-542A-469A-A18B-45DC28897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79B26-EF65-4AB4-8D87-487F5710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2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5EB7-BBC4-4076-AF65-49F94CD1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42C80-F799-4E9F-93EB-FC495025E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98DD1-0011-489F-8403-8FD87A82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183B7-C6E7-4F3B-9168-8871DB40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9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9BA4BB-85FE-44D1-BC6A-14D8B053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3BCE1-E508-4428-8415-4C36A6A1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5E841-2F73-4449-87D9-221C7680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9421-137B-4417-8DAB-7E4AC1474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4F30-3B07-4BD5-AF5B-69FB13EF6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32550-D348-4EBA-ACCB-E5DFAE614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C051F-4A25-4293-9907-15F8A1A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A5DD0-3F17-4922-A9DF-C2D3C818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8D981-1743-4016-B9E4-1241F8B21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6A02-BBA1-4551-9D35-54AE1A25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ABEE0C-237A-4D39-871A-F98C85E41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BA6632-F073-4206-88B1-ABF66834D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81B09-1E83-42AD-A82E-FD2A7E82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1A35E-76A4-4FAC-ABD0-1C3C14D1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E0F01-2483-4820-9700-795BC94A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9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62531-78B7-4021-8023-5F43FA65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120EF-F0D6-44CB-85F0-19ED30543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5BFF6-30C7-4793-BCB1-DEF62AC98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9C27-A3BC-4E80-8068-8D28A2702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670EF-0950-44CB-97C2-BB14AB7C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8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1.png"/><Relationship Id="rId7" Type="http://schemas.microsoft.com/office/2007/relationships/hdphoto" Target="../media/hdphoto1.wdp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4.png"/><Relationship Id="rId7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.png"/><Relationship Id="rId4" Type="http://schemas.openxmlformats.org/officeDocument/2006/relationships/image" Target="../media/image70.jp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4.png"/><Relationship Id="rId7" Type="http://schemas.openxmlformats.org/officeDocument/2006/relationships/image" Target="../media/image8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.png"/><Relationship Id="rId4" Type="http://schemas.openxmlformats.org/officeDocument/2006/relationships/image" Target="../media/image8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hdphoto" Target="../media/hdphoto1.wdp"/><Relationship Id="rId7" Type="http://schemas.openxmlformats.org/officeDocument/2006/relationships/image" Target="../media/image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.png"/><Relationship Id="rId4" Type="http://schemas.openxmlformats.org/officeDocument/2006/relationships/image" Target="../media/image70.jp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8.png"/><Relationship Id="rId5" Type="http://schemas.openxmlformats.org/officeDocument/2006/relationships/image" Target="../media/image97.png"/><Relationship Id="rId10" Type="http://schemas.openxmlformats.org/officeDocument/2006/relationships/image" Target="../media/image7.png"/><Relationship Id="rId4" Type="http://schemas.openxmlformats.org/officeDocument/2006/relationships/image" Target="../media/image96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8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7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microsoft.com/office/2007/relationships/hdphoto" Target="../media/hdphoto1.wdp"/><Relationship Id="rId5" Type="http://schemas.openxmlformats.org/officeDocument/2006/relationships/image" Target="../media/image104.png"/><Relationship Id="rId10" Type="http://schemas.openxmlformats.org/officeDocument/2006/relationships/image" Target="../media/image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7.png"/><Relationship Id="rId3" Type="http://schemas.microsoft.com/office/2007/relationships/hdphoto" Target="../media/hdphoto1.wdp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8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7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microsoft.com/office/2007/relationships/hdphoto" Target="../media/hdphoto1.wdp"/><Relationship Id="rId5" Type="http://schemas.openxmlformats.org/officeDocument/2006/relationships/image" Target="../media/image113.png"/><Relationship Id="rId10" Type="http://schemas.openxmlformats.org/officeDocument/2006/relationships/image" Target="../media/image9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8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7.png"/><Relationship Id="rId5" Type="http://schemas.openxmlformats.org/officeDocument/2006/relationships/image" Target="../media/image120.png"/><Relationship Id="rId10" Type="http://schemas.microsoft.com/office/2007/relationships/hdphoto" Target="../media/hdphoto1.wdp"/><Relationship Id="rId4" Type="http://schemas.openxmlformats.org/officeDocument/2006/relationships/image" Target="../media/image119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microsoft.com/office/2007/relationships/hdphoto" Target="../media/hdphoto1.wdp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8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3.png"/><Relationship Id="rId7" Type="http://schemas.openxmlformats.org/officeDocument/2006/relationships/image" Target="../media/image137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8.png"/><Relationship Id="rId5" Type="http://schemas.openxmlformats.org/officeDocument/2006/relationships/image" Target="../media/image135.png"/><Relationship Id="rId10" Type="http://schemas.openxmlformats.org/officeDocument/2006/relationships/image" Target="../media/image7.png"/><Relationship Id="rId4" Type="http://schemas.openxmlformats.org/officeDocument/2006/relationships/image" Target="../media/image134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8.png"/><Relationship Id="rId5" Type="http://schemas.openxmlformats.org/officeDocument/2006/relationships/image" Target="../media/image130.png"/><Relationship Id="rId10" Type="http://schemas.openxmlformats.org/officeDocument/2006/relationships/image" Target="../media/image7.png"/><Relationship Id="rId4" Type="http://schemas.openxmlformats.org/officeDocument/2006/relationships/image" Target="../media/image140.jp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8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7.png"/><Relationship Id="rId5" Type="http://schemas.openxmlformats.org/officeDocument/2006/relationships/image" Target="../media/image146.png"/><Relationship Id="rId10" Type="http://schemas.microsoft.com/office/2007/relationships/hdphoto" Target="../media/hdphoto1.wdp"/><Relationship Id="rId4" Type="http://schemas.openxmlformats.org/officeDocument/2006/relationships/image" Target="../media/image145.png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8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7.png"/><Relationship Id="rId5" Type="http://schemas.openxmlformats.org/officeDocument/2006/relationships/image" Target="../media/image156.png"/><Relationship Id="rId10" Type="http://schemas.microsoft.com/office/2007/relationships/hdphoto" Target="../media/hdphoto1.wdp"/><Relationship Id="rId4" Type="http://schemas.openxmlformats.org/officeDocument/2006/relationships/image" Target="../media/image155.pn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jpg"/><Relationship Id="rId26" Type="http://schemas.openxmlformats.org/officeDocument/2006/relationships/image" Target="../media/image62.jp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image" Target="../media/image38.jp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jpg"/><Relationship Id="rId28" Type="http://schemas.openxmlformats.org/officeDocument/2006/relationships/image" Target="../media/image7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8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6D8491A-50FC-413E-97C3-B97E566443BA}"/>
              </a:ext>
            </a:extLst>
          </p:cNvPr>
          <p:cNvSpPr/>
          <p:nvPr/>
        </p:nvSpPr>
        <p:spPr>
          <a:xfrm>
            <a:off x="6553200" y="380517"/>
            <a:ext cx="2590800" cy="762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/>
          <p:nvPr/>
        </p:nvSpPr>
        <p:spPr>
          <a:xfrm>
            <a:off x="6838238" y="1342135"/>
            <a:ext cx="2522220" cy="464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250">
              <a:lnSpc>
                <a:spcPct val="100000"/>
              </a:lnSpc>
              <a:spcBef>
                <a:spcPts val="100"/>
              </a:spcBef>
            </a:pPr>
            <a:r>
              <a:rPr sz="1500" b="1" spc="-45" dirty="0">
                <a:latin typeface="Century Gothic"/>
                <a:cs typeface="Century Gothic"/>
              </a:rPr>
              <a:t>Smartest </a:t>
            </a:r>
            <a:r>
              <a:rPr sz="1500" b="1" spc="-35" dirty="0">
                <a:latin typeface="Century Gothic"/>
                <a:cs typeface="Century Gothic"/>
              </a:rPr>
              <a:t>Fleet </a:t>
            </a:r>
            <a:r>
              <a:rPr sz="1500" b="1" spc="-105" dirty="0">
                <a:latin typeface="Century Gothic"/>
                <a:cs typeface="Century Gothic"/>
              </a:rPr>
              <a:t>Tech </a:t>
            </a:r>
            <a:r>
              <a:rPr sz="1500" b="1" spc="-75" dirty="0">
                <a:latin typeface="Century Gothic"/>
                <a:cs typeface="Century Gothic"/>
              </a:rPr>
              <a:t>Services  </a:t>
            </a:r>
            <a:r>
              <a:rPr sz="1500" b="1" spc="-195" dirty="0">
                <a:latin typeface="Century Gothic"/>
                <a:cs typeface="Century Gothic"/>
              </a:rPr>
              <a:t>and </a:t>
            </a:r>
            <a:r>
              <a:rPr sz="1500" b="1" spc="-60" dirty="0">
                <a:latin typeface="Century Gothic"/>
                <a:cs typeface="Century Gothic"/>
              </a:rPr>
              <a:t>Solutions</a:t>
            </a:r>
            <a:r>
              <a:rPr sz="1500" b="1" spc="-35" dirty="0">
                <a:latin typeface="Century Gothic"/>
                <a:cs typeface="Century Gothic"/>
              </a:rPr>
              <a:t> </a:t>
            </a:r>
            <a:r>
              <a:rPr sz="1500" b="1" spc="-90" dirty="0">
                <a:latin typeface="Century Gothic"/>
                <a:cs typeface="Century Gothic"/>
              </a:rPr>
              <a:t>Ecosystem</a:t>
            </a:r>
            <a:endParaRPr sz="15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864869" marR="647700">
              <a:lnSpc>
                <a:spcPct val="101400"/>
              </a:lnSpc>
              <a:spcBef>
                <a:spcPts val="5"/>
              </a:spcBef>
            </a:pPr>
            <a:r>
              <a:rPr sz="1400" spc="-90" dirty="0">
                <a:latin typeface="Century Gothic"/>
                <a:cs typeface="Century Gothic"/>
              </a:rPr>
              <a:t>Seamless </a:t>
            </a:r>
            <a:r>
              <a:rPr sz="1400" spc="-55" dirty="0">
                <a:latin typeface="Century Gothic"/>
                <a:cs typeface="Century Gothic"/>
              </a:rPr>
              <a:t>API  </a:t>
            </a:r>
            <a:r>
              <a:rPr sz="1400" spc="-114" dirty="0">
                <a:latin typeface="Century Gothic"/>
                <a:cs typeface="Century Gothic"/>
              </a:rPr>
              <a:t>Integration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R="193040" algn="ctr">
              <a:lnSpc>
                <a:spcPct val="100000"/>
              </a:lnSpc>
              <a:spcBef>
                <a:spcPts val="1045"/>
              </a:spcBef>
            </a:pPr>
            <a:r>
              <a:rPr sz="1400" spc="-75" dirty="0">
                <a:latin typeface="Century Gothic"/>
                <a:cs typeface="Century Gothic"/>
              </a:rPr>
              <a:t>ADAS</a:t>
            </a:r>
            <a:r>
              <a:rPr sz="1400" spc="-5" dirty="0">
                <a:latin typeface="Century Gothic"/>
                <a:cs typeface="Century Gothic"/>
              </a:rPr>
              <a:t> </a:t>
            </a:r>
            <a:r>
              <a:rPr sz="1400" spc="-110" dirty="0">
                <a:latin typeface="Century Gothic"/>
                <a:cs typeface="Century Gothic"/>
              </a:rPr>
              <a:t>+</a:t>
            </a:r>
            <a:endParaRPr sz="1400" dirty="0">
              <a:latin typeface="Century Gothic"/>
              <a:cs typeface="Century Gothic"/>
            </a:endParaRPr>
          </a:p>
          <a:p>
            <a:pPr marL="864869">
              <a:lnSpc>
                <a:spcPct val="100000"/>
              </a:lnSpc>
              <a:spcBef>
                <a:spcPts val="20"/>
              </a:spcBef>
            </a:pPr>
            <a:r>
              <a:rPr sz="1400" spc="-80" dirty="0">
                <a:latin typeface="Century Gothic"/>
                <a:cs typeface="Century Gothic"/>
              </a:rPr>
              <a:t>Driver</a:t>
            </a:r>
            <a:r>
              <a:rPr sz="1400" spc="-20" dirty="0">
                <a:latin typeface="Century Gothic"/>
                <a:cs typeface="Century Gothic"/>
              </a:rPr>
              <a:t> </a:t>
            </a:r>
            <a:r>
              <a:rPr sz="1400" spc="-114" dirty="0">
                <a:latin typeface="Century Gothic"/>
                <a:cs typeface="Century Gothic"/>
              </a:rPr>
              <a:t>Rating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864869">
              <a:lnSpc>
                <a:spcPct val="100000"/>
              </a:lnSpc>
              <a:spcBef>
                <a:spcPts val="1070"/>
              </a:spcBef>
            </a:pPr>
            <a:r>
              <a:rPr sz="1400" spc="-80" dirty="0">
                <a:latin typeface="Century Gothic"/>
                <a:cs typeface="Century Gothic"/>
              </a:rPr>
              <a:t>Fuel </a:t>
            </a:r>
            <a:r>
              <a:rPr sz="1400" spc="-105" dirty="0">
                <a:latin typeface="Century Gothic"/>
                <a:cs typeface="Century Gothic"/>
              </a:rPr>
              <a:t>Monitoring</a:t>
            </a:r>
            <a:r>
              <a:rPr sz="1400" spc="65" dirty="0">
                <a:latin typeface="Century Gothic"/>
                <a:cs typeface="Century Gothic"/>
              </a:rPr>
              <a:t> </a:t>
            </a:r>
            <a:r>
              <a:rPr sz="1400" spc="-110" dirty="0">
                <a:latin typeface="Century Gothic"/>
                <a:cs typeface="Century Gothic"/>
              </a:rPr>
              <a:t>&amp;</a:t>
            </a:r>
            <a:endParaRPr sz="1400" dirty="0">
              <a:latin typeface="Century Gothic"/>
              <a:cs typeface="Century Gothic"/>
            </a:endParaRPr>
          </a:p>
          <a:p>
            <a:pPr marL="864869">
              <a:lnSpc>
                <a:spcPct val="100000"/>
              </a:lnSpc>
              <a:spcBef>
                <a:spcPts val="25"/>
              </a:spcBef>
            </a:pPr>
            <a:r>
              <a:rPr sz="1400" spc="-95" dirty="0">
                <a:latin typeface="Century Gothic"/>
                <a:cs typeface="Century Gothic"/>
              </a:rPr>
              <a:t>On-Board</a:t>
            </a:r>
            <a:r>
              <a:rPr sz="1400" spc="-40" dirty="0">
                <a:latin typeface="Century Gothic"/>
                <a:cs typeface="Century Gothic"/>
              </a:rPr>
              <a:t> </a:t>
            </a:r>
            <a:r>
              <a:rPr sz="1400" spc="-100" dirty="0">
                <a:latin typeface="Century Gothic"/>
                <a:cs typeface="Century Gothic"/>
              </a:rPr>
              <a:t>Diagnostics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864869" marR="645160">
              <a:lnSpc>
                <a:spcPct val="101400"/>
              </a:lnSpc>
              <a:spcBef>
                <a:spcPts val="1045"/>
              </a:spcBef>
            </a:pPr>
            <a:r>
              <a:rPr sz="1400" spc="-160" dirty="0">
                <a:latin typeface="Century Gothic"/>
                <a:cs typeface="Century Gothic"/>
              </a:rPr>
              <a:t>15+ </a:t>
            </a:r>
            <a:r>
              <a:rPr sz="1400" spc="-90" dirty="0">
                <a:latin typeface="Century Gothic"/>
                <a:cs typeface="Century Gothic"/>
              </a:rPr>
              <a:t>Countries  </a:t>
            </a:r>
            <a:r>
              <a:rPr sz="1400" spc="-95" dirty="0">
                <a:latin typeface="Century Gothic"/>
                <a:cs typeface="Century Gothic"/>
              </a:rPr>
              <a:t>Served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864869" marR="150495">
              <a:lnSpc>
                <a:spcPts val="1610"/>
              </a:lnSpc>
              <a:spcBef>
                <a:spcPts val="1160"/>
              </a:spcBef>
            </a:pPr>
            <a:r>
              <a:rPr sz="1400" spc="-55" dirty="0">
                <a:latin typeface="Century Gothic"/>
                <a:cs typeface="Century Gothic"/>
              </a:rPr>
              <a:t>400k+ </a:t>
            </a:r>
            <a:r>
              <a:rPr sz="1400" spc="-35" dirty="0">
                <a:latin typeface="Century Gothic"/>
                <a:cs typeface="Century Gothic"/>
              </a:rPr>
              <a:t>Assets </a:t>
            </a:r>
            <a:r>
              <a:rPr sz="1400" spc="-114" dirty="0">
                <a:latin typeface="Century Gothic"/>
                <a:cs typeface="Century Gothic"/>
              </a:rPr>
              <a:t>Under  </a:t>
            </a:r>
            <a:r>
              <a:rPr sz="1400" spc="-110" dirty="0">
                <a:latin typeface="Century Gothic"/>
                <a:cs typeface="Century Gothic"/>
              </a:rPr>
              <a:t>monitoring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05" y="1247521"/>
            <a:ext cx="6228168" cy="4244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20102" y="3188858"/>
            <a:ext cx="377850" cy="419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51751" y="4045610"/>
            <a:ext cx="503796" cy="314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45528" y="5704399"/>
            <a:ext cx="535288" cy="293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9313" y="2358944"/>
            <a:ext cx="409333" cy="4093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89724" y="4815687"/>
            <a:ext cx="409337" cy="4093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8744" y="380517"/>
            <a:ext cx="1127125" cy="1127125"/>
          </a:xfrm>
          <a:custGeom>
            <a:avLst/>
            <a:gdLst/>
            <a:ahLst/>
            <a:cxnLst/>
            <a:rect l="l" t="t" r="r" b="b"/>
            <a:pathLst>
              <a:path w="1127125" h="1127125">
                <a:moveTo>
                  <a:pt x="563359" y="0"/>
                </a:moveTo>
                <a:lnTo>
                  <a:pt x="514750" y="2070"/>
                </a:lnTo>
                <a:lnTo>
                  <a:pt x="467290" y="8153"/>
                </a:lnTo>
                <a:lnTo>
                  <a:pt x="421145" y="18110"/>
                </a:lnTo>
                <a:lnTo>
                  <a:pt x="376490" y="31737"/>
                </a:lnTo>
                <a:lnTo>
                  <a:pt x="333488" y="48882"/>
                </a:lnTo>
                <a:lnTo>
                  <a:pt x="292312" y="69367"/>
                </a:lnTo>
                <a:lnTo>
                  <a:pt x="253128" y="93040"/>
                </a:lnTo>
                <a:lnTo>
                  <a:pt x="216109" y="119722"/>
                </a:lnTo>
                <a:lnTo>
                  <a:pt x="181420" y="149237"/>
                </a:lnTo>
                <a:lnTo>
                  <a:pt x="149233" y="181419"/>
                </a:lnTo>
                <a:lnTo>
                  <a:pt x="119716" y="216103"/>
                </a:lnTo>
                <a:lnTo>
                  <a:pt x="93038" y="253136"/>
                </a:lnTo>
                <a:lnTo>
                  <a:pt x="69369" y="292315"/>
                </a:lnTo>
                <a:lnTo>
                  <a:pt x="48878" y="333489"/>
                </a:lnTo>
                <a:lnTo>
                  <a:pt x="31733" y="376491"/>
                </a:lnTo>
                <a:lnTo>
                  <a:pt x="18103" y="421144"/>
                </a:lnTo>
                <a:lnTo>
                  <a:pt x="8158" y="467296"/>
                </a:lnTo>
                <a:lnTo>
                  <a:pt x="2067" y="514756"/>
                </a:lnTo>
                <a:lnTo>
                  <a:pt x="0" y="563359"/>
                </a:lnTo>
                <a:lnTo>
                  <a:pt x="2067" y="611974"/>
                </a:lnTo>
                <a:lnTo>
                  <a:pt x="8158" y="659422"/>
                </a:lnTo>
                <a:lnTo>
                  <a:pt x="18103" y="705573"/>
                </a:lnTo>
                <a:lnTo>
                  <a:pt x="31733" y="750227"/>
                </a:lnTo>
                <a:lnTo>
                  <a:pt x="48878" y="793229"/>
                </a:lnTo>
                <a:lnTo>
                  <a:pt x="69369" y="834402"/>
                </a:lnTo>
                <a:lnTo>
                  <a:pt x="93038" y="873594"/>
                </a:lnTo>
                <a:lnTo>
                  <a:pt x="119716" y="910615"/>
                </a:lnTo>
                <a:lnTo>
                  <a:pt x="149233" y="945299"/>
                </a:lnTo>
                <a:lnTo>
                  <a:pt x="181420" y="977480"/>
                </a:lnTo>
                <a:lnTo>
                  <a:pt x="216109" y="1007008"/>
                </a:lnTo>
                <a:lnTo>
                  <a:pt x="253128" y="1033678"/>
                </a:lnTo>
                <a:lnTo>
                  <a:pt x="292312" y="1057351"/>
                </a:lnTo>
                <a:lnTo>
                  <a:pt x="333488" y="1077836"/>
                </a:lnTo>
                <a:lnTo>
                  <a:pt x="376490" y="1094981"/>
                </a:lnTo>
                <a:lnTo>
                  <a:pt x="421145" y="1108621"/>
                </a:lnTo>
                <a:lnTo>
                  <a:pt x="467290" y="1118565"/>
                </a:lnTo>
                <a:lnTo>
                  <a:pt x="514750" y="1124648"/>
                </a:lnTo>
                <a:lnTo>
                  <a:pt x="563359" y="1126718"/>
                </a:lnTo>
                <a:lnTo>
                  <a:pt x="611968" y="1124648"/>
                </a:lnTo>
                <a:lnTo>
                  <a:pt x="659428" y="1118565"/>
                </a:lnTo>
                <a:lnTo>
                  <a:pt x="705572" y="1108621"/>
                </a:lnTo>
                <a:lnTo>
                  <a:pt x="750228" y="1094981"/>
                </a:lnTo>
                <a:lnTo>
                  <a:pt x="793230" y="1077836"/>
                </a:lnTo>
                <a:lnTo>
                  <a:pt x="834406" y="1057351"/>
                </a:lnTo>
                <a:lnTo>
                  <a:pt x="873589" y="1033678"/>
                </a:lnTo>
                <a:lnTo>
                  <a:pt x="910609" y="1007008"/>
                </a:lnTo>
                <a:lnTo>
                  <a:pt x="945301" y="977480"/>
                </a:lnTo>
                <a:lnTo>
                  <a:pt x="977483" y="945299"/>
                </a:lnTo>
                <a:lnTo>
                  <a:pt x="1006998" y="910615"/>
                </a:lnTo>
                <a:lnTo>
                  <a:pt x="1033680" y="873594"/>
                </a:lnTo>
                <a:lnTo>
                  <a:pt x="1057353" y="834402"/>
                </a:lnTo>
                <a:lnTo>
                  <a:pt x="1077838" y="793229"/>
                </a:lnTo>
                <a:lnTo>
                  <a:pt x="1094983" y="750227"/>
                </a:lnTo>
                <a:lnTo>
                  <a:pt x="1108610" y="705573"/>
                </a:lnTo>
                <a:lnTo>
                  <a:pt x="1118555" y="659422"/>
                </a:lnTo>
                <a:lnTo>
                  <a:pt x="1124651" y="611974"/>
                </a:lnTo>
                <a:lnTo>
                  <a:pt x="1126721" y="563359"/>
                </a:lnTo>
                <a:lnTo>
                  <a:pt x="1124651" y="514756"/>
                </a:lnTo>
                <a:lnTo>
                  <a:pt x="1118555" y="467296"/>
                </a:lnTo>
                <a:lnTo>
                  <a:pt x="1108610" y="421144"/>
                </a:lnTo>
                <a:lnTo>
                  <a:pt x="1094983" y="376491"/>
                </a:lnTo>
                <a:lnTo>
                  <a:pt x="1077838" y="333489"/>
                </a:lnTo>
                <a:lnTo>
                  <a:pt x="1057353" y="292315"/>
                </a:lnTo>
                <a:lnTo>
                  <a:pt x="1033680" y="253136"/>
                </a:lnTo>
                <a:lnTo>
                  <a:pt x="1006998" y="216103"/>
                </a:lnTo>
                <a:lnTo>
                  <a:pt x="977483" y="181419"/>
                </a:lnTo>
                <a:lnTo>
                  <a:pt x="945301" y="149237"/>
                </a:lnTo>
                <a:lnTo>
                  <a:pt x="910609" y="119722"/>
                </a:lnTo>
                <a:lnTo>
                  <a:pt x="873589" y="93040"/>
                </a:lnTo>
                <a:lnTo>
                  <a:pt x="834406" y="69367"/>
                </a:lnTo>
                <a:lnTo>
                  <a:pt x="793230" y="48882"/>
                </a:lnTo>
                <a:lnTo>
                  <a:pt x="750228" y="31737"/>
                </a:lnTo>
                <a:lnTo>
                  <a:pt x="705572" y="18110"/>
                </a:lnTo>
                <a:lnTo>
                  <a:pt x="659428" y="8153"/>
                </a:lnTo>
                <a:lnTo>
                  <a:pt x="611968" y="2070"/>
                </a:lnTo>
                <a:lnTo>
                  <a:pt x="563359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71630" y="5539536"/>
            <a:ext cx="704850" cy="704850"/>
          </a:xfrm>
          <a:custGeom>
            <a:avLst/>
            <a:gdLst/>
            <a:ahLst/>
            <a:cxnLst/>
            <a:rect l="l" t="t" r="r" b="b"/>
            <a:pathLst>
              <a:path w="704850" h="704850">
                <a:moveTo>
                  <a:pt x="352120" y="0"/>
                </a:moveTo>
                <a:lnTo>
                  <a:pt x="304342" y="3213"/>
                </a:lnTo>
                <a:lnTo>
                  <a:pt x="258508" y="12573"/>
                </a:lnTo>
                <a:lnTo>
                  <a:pt x="215061" y="27660"/>
                </a:lnTo>
                <a:lnTo>
                  <a:pt x="174396" y="48069"/>
                </a:lnTo>
                <a:lnTo>
                  <a:pt x="136956" y="73362"/>
                </a:lnTo>
                <a:lnTo>
                  <a:pt x="103136" y="103126"/>
                </a:lnTo>
                <a:lnTo>
                  <a:pt x="73367" y="136942"/>
                </a:lnTo>
                <a:lnTo>
                  <a:pt x="48082" y="174391"/>
                </a:lnTo>
                <a:lnTo>
                  <a:pt x="27673" y="215051"/>
                </a:lnTo>
                <a:lnTo>
                  <a:pt x="12585" y="258504"/>
                </a:lnTo>
                <a:lnTo>
                  <a:pt x="3213" y="304331"/>
                </a:lnTo>
                <a:lnTo>
                  <a:pt x="0" y="352112"/>
                </a:lnTo>
                <a:lnTo>
                  <a:pt x="3213" y="399892"/>
                </a:lnTo>
                <a:lnTo>
                  <a:pt x="12585" y="445717"/>
                </a:lnTo>
                <a:lnTo>
                  <a:pt x="27673" y="489170"/>
                </a:lnTo>
                <a:lnTo>
                  <a:pt x="48082" y="529832"/>
                </a:lnTo>
                <a:lnTo>
                  <a:pt x="73367" y="567279"/>
                </a:lnTo>
                <a:lnTo>
                  <a:pt x="103136" y="601096"/>
                </a:lnTo>
                <a:lnTo>
                  <a:pt x="136956" y="630861"/>
                </a:lnTo>
                <a:lnTo>
                  <a:pt x="174396" y="656154"/>
                </a:lnTo>
                <a:lnTo>
                  <a:pt x="215061" y="676556"/>
                </a:lnTo>
                <a:lnTo>
                  <a:pt x="258508" y="691650"/>
                </a:lnTo>
                <a:lnTo>
                  <a:pt x="304342" y="701014"/>
                </a:lnTo>
                <a:lnTo>
                  <a:pt x="352120" y="704228"/>
                </a:lnTo>
                <a:lnTo>
                  <a:pt x="399897" y="701014"/>
                </a:lnTo>
                <a:lnTo>
                  <a:pt x="445731" y="691650"/>
                </a:lnTo>
                <a:lnTo>
                  <a:pt x="489178" y="676556"/>
                </a:lnTo>
                <a:lnTo>
                  <a:pt x="529843" y="656154"/>
                </a:lnTo>
                <a:lnTo>
                  <a:pt x="567283" y="630861"/>
                </a:lnTo>
                <a:lnTo>
                  <a:pt x="601103" y="601096"/>
                </a:lnTo>
                <a:lnTo>
                  <a:pt x="630872" y="567279"/>
                </a:lnTo>
                <a:lnTo>
                  <a:pt x="656158" y="529832"/>
                </a:lnTo>
                <a:lnTo>
                  <a:pt x="676567" y="489170"/>
                </a:lnTo>
                <a:lnTo>
                  <a:pt x="691667" y="445717"/>
                </a:lnTo>
                <a:lnTo>
                  <a:pt x="701027" y="399892"/>
                </a:lnTo>
                <a:lnTo>
                  <a:pt x="704240" y="352112"/>
                </a:lnTo>
                <a:lnTo>
                  <a:pt x="701027" y="304331"/>
                </a:lnTo>
                <a:lnTo>
                  <a:pt x="691667" y="258504"/>
                </a:lnTo>
                <a:lnTo>
                  <a:pt x="676567" y="215051"/>
                </a:lnTo>
                <a:lnTo>
                  <a:pt x="656158" y="174391"/>
                </a:lnTo>
                <a:lnTo>
                  <a:pt x="630872" y="136942"/>
                </a:lnTo>
                <a:lnTo>
                  <a:pt x="601103" y="103126"/>
                </a:lnTo>
                <a:lnTo>
                  <a:pt x="567283" y="73362"/>
                </a:lnTo>
                <a:lnTo>
                  <a:pt x="529843" y="48069"/>
                </a:lnTo>
                <a:lnTo>
                  <a:pt x="489178" y="27660"/>
                </a:lnTo>
                <a:lnTo>
                  <a:pt x="445731" y="12573"/>
                </a:lnTo>
                <a:lnTo>
                  <a:pt x="399897" y="3213"/>
                </a:lnTo>
                <a:lnTo>
                  <a:pt x="35212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251A76-C1FA-4D4B-90F4-ACC036127B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39D605-432D-47FF-8740-09504912E6E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1524000"/>
            <a:ext cx="9411550" cy="43012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29419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5" dirty="0">
                <a:solidFill>
                  <a:schemeClr val="tx2"/>
                </a:solidFill>
                <a:latin typeface="Century Gothic"/>
                <a:cs typeface="Century Gothic"/>
              </a:rPr>
              <a:t>Driver </a:t>
            </a:r>
            <a:r>
              <a:rPr b="1" spc="-130" dirty="0">
                <a:solidFill>
                  <a:schemeClr val="tx2"/>
                </a:solidFill>
                <a:latin typeface="Century Gothic"/>
                <a:cs typeface="Century Gothic"/>
              </a:rPr>
              <a:t>Side</a:t>
            </a:r>
            <a:r>
              <a:rPr b="1" spc="-5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05" dirty="0">
                <a:solidFill>
                  <a:schemeClr val="tx2"/>
                </a:solidFill>
                <a:latin typeface="Century Gothic"/>
                <a:cs typeface="Century Gothic"/>
              </a:rPr>
              <a:t>Provisions</a:t>
            </a:r>
          </a:p>
        </p:txBody>
      </p:sp>
      <p:sp>
        <p:nvSpPr>
          <p:cNvPr id="4" name="object 4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4B8A2-7DBC-4017-B129-768BB8CCF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2076AFDB-6BF5-47BD-9039-B026C53BD326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8E330F-3077-424A-97C5-B1A9DB6AE4F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0799" y="194054"/>
            <a:ext cx="3684904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10" dirty="0">
                <a:solidFill>
                  <a:schemeClr val="tx2"/>
                </a:solidFill>
                <a:latin typeface="Century Gothic"/>
                <a:cs typeface="Century Gothic"/>
              </a:rPr>
              <a:t>Salient </a:t>
            </a:r>
            <a:r>
              <a:rPr b="1" spc="-135" dirty="0">
                <a:solidFill>
                  <a:schemeClr val="tx2"/>
                </a:solidFill>
                <a:latin typeface="Century Gothic"/>
                <a:cs typeface="Century Gothic"/>
              </a:rPr>
              <a:t>Features 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&amp;</a:t>
            </a:r>
            <a:r>
              <a:rPr b="1" spc="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Benefits</a:t>
            </a:r>
          </a:p>
        </p:txBody>
      </p:sp>
      <p:sp>
        <p:nvSpPr>
          <p:cNvPr id="4" name="object 4"/>
          <p:cNvSpPr/>
          <p:nvPr/>
        </p:nvSpPr>
        <p:spPr>
          <a:xfrm>
            <a:off x="2042160" y="1054607"/>
            <a:ext cx="6525768" cy="5803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76927" y="2279396"/>
            <a:ext cx="12230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Shipment</a:t>
            </a:r>
            <a:r>
              <a:rPr sz="1200" b="1" spc="-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Tracking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76750" y="2648203"/>
            <a:ext cx="2023110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75" dirty="0">
                <a:solidFill>
                  <a:srgbClr val="7F7F7F"/>
                </a:solidFill>
                <a:latin typeface="Century Gothic"/>
                <a:cs typeface="Century Gothic"/>
              </a:rPr>
              <a:t>Track </a:t>
            </a:r>
            <a:r>
              <a:rPr sz="1200" spc="-50" dirty="0">
                <a:solidFill>
                  <a:srgbClr val="7F7F7F"/>
                </a:solidFill>
                <a:latin typeface="Century Gothic"/>
                <a:cs typeface="Century Gothic"/>
              </a:rPr>
              <a:t>Visibility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all </a:t>
            </a:r>
            <a:r>
              <a:rPr sz="1200" spc="-130" dirty="0">
                <a:solidFill>
                  <a:srgbClr val="7F7F7F"/>
                </a:solidFill>
                <a:latin typeface="Century Gothic"/>
                <a:cs typeface="Century Gothic"/>
              </a:rPr>
              <a:t>outbound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shipments </a:t>
            </a:r>
            <a:r>
              <a:rPr sz="1200" spc="-135" dirty="0">
                <a:solidFill>
                  <a:srgbClr val="7F7F7F"/>
                </a:solidFill>
                <a:latin typeface="Century Gothic"/>
                <a:cs typeface="Century Gothic"/>
              </a:rPr>
              <a:t>via </a:t>
            </a:r>
            <a:r>
              <a:rPr sz="1200" spc="-190" dirty="0">
                <a:solidFill>
                  <a:srgbClr val="7F7F7F"/>
                </a:solidFill>
                <a:latin typeface="Century Gothic"/>
                <a:cs typeface="Century Gothic"/>
              </a:rPr>
              <a:t>advanced </a:t>
            </a:r>
            <a:r>
              <a:rPr sz="1200" spc="-60" dirty="0">
                <a:solidFill>
                  <a:srgbClr val="7F7F7F"/>
                </a:solidFill>
                <a:latin typeface="Century Gothic"/>
                <a:cs typeface="Century Gothic"/>
              </a:rPr>
              <a:t>tools </a:t>
            </a:r>
            <a:r>
              <a:rPr sz="1200" spc="-95" dirty="0">
                <a:solidFill>
                  <a:srgbClr val="7F7F7F"/>
                </a:solidFill>
                <a:latin typeface="Century Gothic"/>
                <a:cs typeface="Century Gothic"/>
              </a:rPr>
              <a:t>&amp;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various</a:t>
            </a:r>
            <a:r>
              <a:rPr sz="1200" spc="-16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60" dirty="0">
                <a:solidFill>
                  <a:srgbClr val="7F7F7F"/>
                </a:solidFill>
                <a:latin typeface="Century Gothic"/>
                <a:cs typeface="Century Gothic"/>
              </a:rPr>
              <a:t>statuses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51642" y="4845811"/>
            <a:ext cx="24733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Reporting </a:t>
            </a:r>
            <a:r>
              <a:rPr sz="1200" b="1" spc="10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200" b="1" spc="-135" dirty="0">
                <a:solidFill>
                  <a:schemeClr val="tx2"/>
                </a:solidFill>
                <a:latin typeface="Century Gothic"/>
                <a:cs typeface="Century Gothic"/>
              </a:rPr>
              <a:t>Compliance</a:t>
            </a:r>
            <a:r>
              <a:rPr sz="1200" b="1" spc="-4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Management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65485" y="5199379"/>
            <a:ext cx="2445385" cy="76962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indent="-635" algn="ctr">
              <a:lnSpc>
                <a:spcPct val="102200"/>
              </a:lnSpc>
              <a:spcBef>
                <a:spcPts val="65"/>
              </a:spcBef>
            </a:pP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defaulters </a:t>
            </a:r>
            <a:r>
              <a:rPr sz="1200" spc="30" dirty="0">
                <a:solidFill>
                  <a:srgbClr val="7F7F7F"/>
                </a:solidFill>
                <a:latin typeface="Century Gothic"/>
                <a:cs typeface="Century Gothic"/>
              </a:rPr>
              <a:t>– </a:t>
            </a:r>
            <a:r>
              <a:rPr sz="1200" spc="-5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55" dirty="0">
                <a:solidFill>
                  <a:srgbClr val="7F7F7F"/>
                </a:solidFill>
                <a:latin typeface="Century Gothic"/>
                <a:cs typeface="Century Gothic"/>
              </a:rPr>
              <a:t>assets  </a:t>
            </a:r>
            <a:r>
              <a:rPr sz="1200" spc="-145" dirty="0">
                <a:solidFill>
                  <a:srgbClr val="7F7F7F"/>
                </a:solidFill>
                <a:latin typeface="Century Gothic"/>
                <a:cs typeface="Century Gothic"/>
              </a:rPr>
              <a:t>unavailable at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allotted </a:t>
            </a:r>
            <a:r>
              <a:rPr sz="1200" spc="-50" dirty="0">
                <a:solidFill>
                  <a:srgbClr val="7F7F7F"/>
                </a:solidFill>
                <a:latin typeface="Century Gothic"/>
                <a:cs typeface="Century Gothic"/>
              </a:rPr>
              <a:t>spots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during 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prescribed </a:t>
            </a:r>
            <a:r>
              <a:rPr sz="1200" spc="-75" dirty="0">
                <a:solidFill>
                  <a:srgbClr val="7F7F7F"/>
                </a:solidFill>
                <a:latin typeface="Century Gothic"/>
                <a:cs typeface="Century Gothic"/>
              </a:rPr>
              <a:t>times. </a:t>
            </a:r>
            <a:r>
              <a:rPr sz="1200" spc="-40" dirty="0">
                <a:solidFill>
                  <a:srgbClr val="7F7F7F"/>
                </a:solidFill>
                <a:latin typeface="Century Gothic"/>
                <a:cs typeface="Century Gothic"/>
              </a:rPr>
              <a:t>Thus,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minimize 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200" spc="-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inefficiencies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9717" y="2276347"/>
            <a:ext cx="127254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5" dirty="0">
                <a:solidFill>
                  <a:schemeClr val="tx2"/>
                </a:solidFill>
                <a:latin typeface="Century Gothic"/>
                <a:cs typeface="Century Gothic"/>
              </a:rPr>
              <a:t>Live </a:t>
            </a:r>
            <a:r>
              <a:rPr sz="12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Asset</a:t>
            </a:r>
            <a:r>
              <a:rPr sz="1200" b="1" spc="-4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Tracking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6857" y="2620771"/>
            <a:ext cx="1818639" cy="586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35" algn="ctr">
              <a:lnSpc>
                <a:spcPct val="100800"/>
              </a:lnSpc>
              <a:spcBef>
                <a:spcPts val="160"/>
              </a:spcBef>
            </a:pPr>
            <a:r>
              <a:rPr sz="1200" spc="-150" dirty="0">
                <a:solidFill>
                  <a:srgbClr val="7F7F7F"/>
                </a:solidFill>
                <a:latin typeface="Century Gothic"/>
                <a:cs typeface="Century Gothic"/>
              </a:rPr>
              <a:t>Have </a:t>
            </a:r>
            <a:r>
              <a:rPr sz="120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bird-eye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view </a:t>
            </a:r>
            <a:r>
              <a:rPr sz="1200" spc="-135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all  </a:t>
            </a:r>
            <a:r>
              <a:rPr sz="1200" spc="-55" dirty="0">
                <a:solidFill>
                  <a:srgbClr val="7F7F7F"/>
                </a:solidFill>
                <a:latin typeface="Century Gothic"/>
                <a:cs typeface="Century Gothic"/>
              </a:rPr>
              <a:t>assets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that </a:t>
            </a:r>
            <a:r>
              <a:rPr sz="1200" spc="-140" dirty="0">
                <a:solidFill>
                  <a:srgbClr val="7F7F7F"/>
                </a:solidFill>
                <a:latin typeface="Century Gothic"/>
                <a:cs typeface="Century Gothic"/>
              </a:rPr>
              <a:t>are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plying </a:t>
            </a:r>
            <a:r>
              <a:rPr sz="1200" spc="-65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 </a:t>
            </a:r>
            <a:r>
              <a:rPr sz="1200" spc="-175" dirty="0">
                <a:solidFill>
                  <a:srgbClr val="7F7F7F"/>
                </a:solidFill>
                <a:latin typeface="Century Gothic"/>
                <a:cs typeface="Century Gothic"/>
              </a:rPr>
              <a:t>company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00745" y="4827523"/>
            <a:ext cx="1069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Real-time</a:t>
            </a:r>
            <a:r>
              <a:rPr sz="1200" b="1" spc="-9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Alerts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4571" y="5196332"/>
            <a:ext cx="1822450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05"/>
              </a:spcBef>
            </a:pPr>
            <a:r>
              <a:rPr sz="1200" spc="-130" dirty="0">
                <a:solidFill>
                  <a:srgbClr val="7F7F7F"/>
                </a:solidFill>
                <a:latin typeface="Century Gothic"/>
                <a:cs typeface="Century Gothic"/>
              </a:rPr>
              <a:t>Get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notified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various </a:t>
            </a:r>
            <a:r>
              <a:rPr sz="1200" spc="-130" dirty="0">
                <a:solidFill>
                  <a:srgbClr val="7F7F7F"/>
                </a:solidFill>
                <a:latin typeface="Century Gothic"/>
                <a:cs typeface="Century Gothic"/>
              </a:rPr>
              <a:t>event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types </a:t>
            </a:r>
            <a:r>
              <a:rPr sz="1200" spc="-145" dirty="0">
                <a:solidFill>
                  <a:srgbClr val="7F7F7F"/>
                </a:solidFill>
                <a:latin typeface="Century Gothic"/>
                <a:cs typeface="Century Gothic"/>
              </a:rPr>
              <a:t>(Geofence </a:t>
            </a:r>
            <a:r>
              <a:rPr sz="1200" spc="-40" dirty="0">
                <a:solidFill>
                  <a:srgbClr val="7F7F7F"/>
                </a:solidFill>
                <a:latin typeface="Century Gothic"/>
                <a:cs typeface="Century Gothic"/>
              </a:rPr>
              <a:t>Entry/Exit, 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Stoppages,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Tampering, 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Delays,</a:t>
            </a:r>
            <a:r>
              <a:rPr sz="1200" spc="-2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120" dirty="0">
                <a:solidFill>
                  <a:srgbClr val="7F7F7F"/>
                </a:solidFill>
                <a:latin typeface="Century Gothic"/>
                <a:cs typeface="Century Gothic"/>
              </a:rPr>
              <a:t>etc)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19937" y="2279396"/>
            <a:ext cx="15913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Identify </a:t>
            </a:r>
            <a:r>
              <a:rPr sz="1200" b="1" spc="-5" dirty="0">
                <a:solidFill>
                  <a:schemeClr val="tx2"/>
                </a:solidFill>
                <a:latin typeface="Century Gothic"/>
                <a:cs typeface="Century Gothic"/>
              </a:rPr>
              <a:t>theft </a:t>
            </a:r>
            <a:r>
              <a:rPr sz="1200" b="1" spc="-45" dirty="0">
                <a:solidFill>
                  <a:schemeClr val="tx2"/>
                </a:solidFill>
                <a:latin typeface="Century Gothic"/>
                <a:cs typeface="Century Gothic"/>
              </a:rPr>
              <a:t>/</a:t>
            </a:r>
            <a:r>
              <a:rPr sz="12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90" dirty="0">
                <a:solidFill>
                  <a:schemeClr val="tx2"/>
                </a:solidFill>
                <a:latin typeface="Century Gothic"/>
                <a:cs typeface="Century Gothic"/>
              </a:rPr>
              <a:t>pilferage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76478" y="2648203"/>
            <a:ext cx="207835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1270" algn="ctr">
              <a:lnSpc>
                <a:spcPct val="100800"/>
              </a:lnSpc>
              <a:spcBef>
                <a:spcPts val="85"/>
              </a:spcBef>
            </a:pPr>
            <a:r>
              <a:rPr sz="1200" spc="-40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25" dirty="0">
                <a:solidFill>
                  <a:srgbClr val="7F7F7F"/>
                </a:solidFill>
                <a:latin typeface="Century Gothic"/>
                <a:cs typeface="Century Gothic"/>
              </a:rPr>
              <a:t>help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our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intelligent  </a:t>
            </a:r>
            <a:r>
              <a:rPr sz="1200" spc="-95" dirty="0">
                <a:solidFill>
                  <a:srgbClr val="7F7F7F"/>
                </a:solidFill>
                <a:latin typeface="Century Gothic"/>
                <a:cs typeface="Century Gothic"/>
              </a:rPr>
              <a:t>algorithms,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track </a:t>
            </a:r>
            <a:r>
              <a:rPr sz="1200" spc="-190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sources of</a:t>
            </a:r>
            <a:r>
              <a:rPr sz="1200" spc="-17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pilferages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94295" y="4845811"/>
            <a:ext cx="1442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90" dirty="0">
                <a:solidFill>
                  <a:schemeClr val="tx2"/>
                </a:solidFill>
                <a:latin typeface="Century Gothic"/>
                <a:cs typeface="Century Gothic"/>
              </a:rPr>
              <a:t>Expense</a:t>
            </a:r>
            <a:r>
              <a:rPr sz="12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2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Management</a:t>
            </a:r>
            <a:endParaRPr sz="12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00214" y="5199379"/>
            <a:ext cx="2230755" cy="76962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340995">
              <a:lnSpc>
                <a:spcPct val="105000"/>
              </a:lnSpc>
              <a:spcBef>
                <a:spcPts val="25"/>
              </a:spcBef>
            </a:pP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Control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over </a:t>
            </a:r>
            <a:r>
              <a:rPr sz="1200" spc="-60" dirty="0">
                <a:solidFill>
                  <a:srgbClr val="7F7F7F"/>
                </a:solidFill>
                <a:latin typeface="Century Gothic"/>
                <a:cs typeface="Century Gothic"/>
              </a:rPr>
              <a:t>drivers </a:t>
            </a:r>
            <a:r>
              <a:rPr sz="1200" spc="-190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vehicles 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Expenditure </a:t>
            </a:r>
            <a:r>
              <a:rPr sz="1200" spc="-150" dirty="0">
                <a:solidFill>
                  <a:srgbClr val="7F7F7F"/>
                </a:solidFill>
                <a:latin typeface="Century Gothic"/>
                <a:cs typeface="Century Gothic"/>
              </a:rPr>
              <a:t>by</a:t>
            </a:r>
            <a:r>
              <a:rPr sz="1200" spc="-5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95" dirty="0">
                <a:solidFill>
                  <a:srgbClr val="7F7F7F"/>
                </a:solidFill>
                <a:latin typeface="Century Gothic"/>
                <a:cs typeface="Century Gothic"/>
              </a:rPr>
              <a:t>monitoring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ts val="1390"/>
              </a:lnSpc>
            </a:pPr>
            <a:r>
              <a:rPr sz="1200" spc="-130" dirty="0">
                <a:solidFill>
                  <a:srgbClr val="7F7F7F"/>
                </a:solidFill>
                <a:latin typeface="Century Gothic"/>
                <a:cs typeface="Century Gothic"/>
              </a:rPr>
              <a:t>cash.</a:t>
            </a:r>
            <a:endParaRPr sz="12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200" spc="-75" dirty="0">
                <a:solidFill>
                  <a:srgbClr val="7F7F7F"/>
                </a:solidFill>
                <a:latin typeface="Century Gothic"/>
                <a:cs typeface="Century Gothic"/>
              </a:rPr>
              <a:t>Also, </a:t>
            </a:r>
            <a:r>
              <a:rPr sz="1200" spc="-165" dirty="0">
                <a:solidFill>
                  <a:srgbClr val="7F7F7F"/>
                </a:solidFill>
                <a:latin typeface="Century Gothic"/>
                <a:cs typeface="Century Gothic"/>
              </a:rPr>
              <a:t>Go</a:t>
            </a:r>
            <a:r>
              <a:rPr sz="1200" spc="-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75" dirty="0">
                <a:solidFill>
                  <a:srgbClr val="7F7F7F"/>
                </a:solidFill>
                <a:latin typeface="Century Gothic"/>
                <a:cs typeface="Century Gothic"/>
              </a:rPr>
              <a:t>Cashless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87773" y="3585209"/>
            <a:ext cx="1816735" cy="1095375"/>
          </a:xfrm>
          <a:custGeom>
            <a:avLst/>
            <a:gdLst/>
            <a:ahLst/>
            <a:cxnLst/>
            <a:rect l="l" t="t" r="r" b="b"/>
            <a:pathLst>
              <a:path w="1816735" h="1095375">
                <a:moveTo>
                  <a:pt x="0" y="0"/>
                </a:moveTo>
                <a:lnTo>
                  <a:pt x="1816201" y="0"/>
                </a:lnTo>
                <a:lnTo>
                  <a:pt x="1816201" y="1094994"/>
                </a:lnTo>
                <a:lnTo>
                  <a:pt x="0" y="109499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7773" y="3585209"/>
            <a:ext cx="1816735" cy="1095375"/>
          </a:xfrm>
          <a:custGeom>
            <a:avLst/>
            <a:gdLst/>
            <a:ahLst/>
            <a:cxnLst/>
            <a:rect l="l" t="t" r="r" b="b"/>
            <a:pathLst>
              <a:path w="1816735" h="1095375">
                <a:moveTo>
                  <a:pt x="0" y="0"/>
                </a:moveTo>
                <a:lnTo>
                  <a:pt x="1816201" y="0"/>
                </a:lnTo>
                <a:lnTo>
                  <a:pt x="1816201" y="1095000"/>
                </a:lnTo>
                <a:lnTo>
                  <a:pt x="0" y="10950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42688" y="3541776"/>
            <a:ext cx="990600" cy="1072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643F51-9CE0-4915-A61F-E4FB634A6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875B9888-F63B-43E7-A120-7EA55CE0770B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200598-861C-4F49-9C97-9820967AEE0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5911" y="2130551"/>
            <a:ext cx="6787896" cy="3837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18104" y="2179320"/>
            <a:ext cx="6687311" cy="3736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91842" y="979423"/>
            <a:ext cx="2692400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solidFill>
                  <a:schemeClr val="tx2"/>
                </a:solidFill>
                <a:latin typeface="Century Gothic"/>
                <a:cs typeface="Century Gothic"/>
              </a:rPr>
              <a:t>Track </a:t>
            </a:r>
            <a:r>
              <a:rPr sz="1500" spc="-170" dirty="0">
                <a:solidFill>
                  <a:schemeClr val="tx2"/>
                </a:solidFill>
                <a:latin typeface="Century Gothic"/>
                <a:cs typeface="Century Gothic"/>
              </a:rPr>
              <a:t>movement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500" spc="-215" dirty="0">
                <a:solidFill>
                  <a:schemeClr val="tx2"/>
                </a:solidFill>
                <a:latin typeface="Century Gothic"/>
                <a:cs typeface="Century Gothic"/>
              </a:rPr>
              <a:t>any</a:t>
            </a:r>
            <a:r>
              <a:rPr sz="1500" spc="-18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vehicle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10" dirty="0">
                <a:solidFill>
                  <a:schemeClr val="tx2"/>
                </a:solidFill>
                <a:latin typeface="Century Gothic"/>
                <a:cs typeface="Century Gothic"/>
              </a:rPr>
              <a:t>Hawk-eye </a:t>
            </a:r>
            <a:r>
              <a:rPr sz="1500" spc="-140" dirty="0">
                <a:solidFill>
                  <a:schemeClr val="tx2"/>
                </a:solidFill>
                <a:latin typeface="Century Gothic"/>
                <a:cs typeface="Century Gothic"/>
              </a:rPr>
              <a:t>view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the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entire</a:t>
            </a:r>
            <a:r>
              <a:rPr sz="1500" spc="-3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95" dirty="0">
                <a:solidFill>
                  <a:schemeClr val="tx2"/>
                </a:solidFill>
                <a:latin typeface="Century Gothic"/>
                <a:cs typeface="Century Gothic"/>
              </a:rPr>
              <a:t>fleet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2DA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8104" y="2414016"/>
            <a:ext cx="6687311" cy="3496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6800" y="2151888"/>
            <a:ext cx="1898904" cy="3758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23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7" y="0"/>
                </a:moveTo>
                <a:lnTo>
                  <a:pt x="0" y="156717"/>
                </a:lnTo>
                <a:lnTo>
                  <a:pt x="156717" y="313436"/>
                </a:lnTo>
                <a:lnTo>
                  <a:pt x="313423" y="156717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36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8" y="0"/>
                </a:moveTo>
                <a:lnTo>
                  <a:pt x="0" y="156717"/>
                </a:lnTo>
                <a:lnTo>
                  <a:pt x="156718" y="313423"/>
                </a:lnTo>
                <a:lnTo>
                  <a:pt x="313436" y="156717"/>
                </a:lnTo>
                <a:lnTo>
                  <a:pt x="156718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9431" y="996696"/>
            <a:ext cx="676656" cy="676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88989" y="982471"/>
            <a:ext cx="3004820" cy="81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Analysis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the </a:t>
            </a:r>
            <a:r>
              <a:rPr sz="1500" spc="-95" dirty="0">
                <a:solidFill>
                  <a:schemeClr val="tx2"/>
                </a:solidFill>
                <a:latin typeface="Century Gothic"/>
                <a:cs typeface="Century Gothic"/>
              </a:rPr>
              <a:t>routes/traffic/idle</a:t>
            </a:r>
            <a:r>
              <a:rPr sz="1500" spc="-2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time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Customizable time </a:t>
            </a:r>
            <a:r>
              <a:rPr sz="1500" spc="-229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500" spc="-195" dirty="0">
                <a:solidFill>
                  <a:schemeClr val="tx2"/>
                </a:solidFill>
                <a:latin typeface="Century Gothic"/>
                <a:cs typeface="Century Gothic"/>
              </a:rPr>
              <a:t>date</a:t>
            </a:r>
            <a:r>
              <a:rPr sz="1500" spc="-29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70" dirty="0">
                <a:solidFill>
                  <a:schemeClr val="tx2"/>
                </a:solidFill>
                <a:latin typeface="Century Gothic"/>
                <a:cs typeface="Century Gothic"/>
              </a:rPr>
              <a:t>settings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60799" y="194054"/>
            <a:ext cx="25247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0" dirty="0">
                <a:solidFill>
                  <a:schemeClr val="tx2"/>
                </a:solidFill>
                <a:latin typeface="Century Gothic"/>
                <a:cs typeface="Century Gothic"/>
              </a:rPr>
              <a:t>360° </a:t>
            </a:r>
            <a:r>
              <a:rPr b="1" spc="-200" dirty="0">
                <a:solidFill>
                  <a:schemeClr val="tx2"/>
                </a:solidFill>
                <a:latin typeface="Century Gothic"/>
                <a:cs typeface="Century Gothic"/>
              </a:rPr>
              <a:t>detailed</a:t>
            </a:r>
            <a:r>
              <a:rPr b="1" spc="-9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75" dirty="0">
                <a:solidFill>
                  <a:schemeClr val="tx2"/>
                </a:solidFill>
                <a:latin typeface="Century Gothic"/>
                <a:cs typeface="Century Gothic"/>
              </a:rPr>
              <a:t>view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6634F3-7286-42AA-9ACC-0E8195F1A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60" y="-193993"/>
            <a:ext cx="1310196" cy="1310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0CD34-9B8B-4220-99A7-769E6939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9147F8EA-780A-463B-AF1E-B2BCA69E04BC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62293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70" dirty="0">
                <a:solidFill>
                  <a:schemeClr val="tx2"/>
                </a:solidFill>
                <a:latin typeface="Century Gothic"/>
                <a:cs typeface="Century Gothic"/>
              </a:rPr>
              <a:t>Managing </a:t>
            </a:r>
            <a:r>
              <a:rPr b="1" spc="-215" dirty="0">
                <a:solidFill>
                  <a:schemeClr val="tx2"/>
                </a:solidFill>
                <a:latin typeface="Century Gothic"/>
                <a:cs typeface="Century Gothic"/>
              </a:rPr>
              <a:t>Documents, </a:t>
            </a:r>
            <a:r>
              <a:rPr b="1" spc="-254" dirty="0">
                <a:solidFill>
                  <a:schemeClr val="tx2"/>
                </a:solidFill>
                <a:latin typeface="Century Gothic"/>
                <a:cs typeface="Century Gothic"/>
              </a:rPr>
              <a:t>Compliances 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&amp;</a:t>
            </a:r>
            <a:r>
              <a:rPr b="1" spc="-30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204" dirty="0">
                <a:solidFill>
                  <a:schemeClr val="tx2"/>
                </a:solidFill>
                <a:latin typeface="Century Gothic"/>
                <a:cs typeface="Century Gothic"/>
              </a:rPr>
              <a:t>Records</a:t>
            </a:r>
          </a:p>
        </p:txBody>
      </p:sp>
      <p:sp>
        <p:nvSpPr>
          <p:cNvPr id="4" name="object 4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2359" y="2103120"/>
            <a:ext cx="4477512" cy="3840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66744" y="2179320"/>
            <a:ext cx="4373880" cy="3742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14400"/>
            <a:ext cx="1898904" cy="1094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6800" y="2151888"/>
            <a:ext cx="1905000" cy="3758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23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7" y="0"/>
                </a:moveTo>
                <a:lnTo>
                  <a:pt x="0" y="156717"/>
                </a:lnTo>
                <a:lnTo>
                  <a:pt x="156717" y="313436"/>
                </a:lnTo>
                <a:lnTo>
                  <a:pt x="313423" y="156717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36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8" y="0"/>
                </a:moveTo>
                <a:lnTo>
                  <a:pt x="0" y="156717"/>
                </a:lnTo>
                <a:lnTo>
                  <a:pt x="156718" y="313423"/>
                </a:lnTo>
                <a:lnTo>
                  <a:pt x="313436" y="156717"/>
                </a:lnTo>
                <a:lnTo>
                  <a:pt x="156718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250490" y="961135"/>
            <a:ext cx="8064500" cy="83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52240" algn="l"/>
              </a:tabLst>
            </a:pP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Maintain  </a:t>
            </a:r>
            <a:r>
              <a:rPr sz="1500" spc="-240" dirty="0">
                <a:solidFill>
                  <a:schemeClr val="tx2"/>
                </a:solidFill>
                <a:latin typeface="Century Gothic"/>
                <a:cs typeface="Century Gothic"/>
              </a:rPr>
              <a:t>an 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online  </a:t>
            </a:r>
            <a:r>
              <a:rPr sz="1500" spc="-195" dirty="0">
                <a:solidFill>
                  <a:schemeClr val="tx2"/>
                </a:solidFill>
                <a:latin typeface="Century Gothic"/>
                <a:cs typeface="Century Gothic"/>
              </a:rPr>
              <a:t>database</a:t>
            </a:r>
            <a:r>
              <a:rPr sz="1500" spc="-13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</a:t>
            </a:r>
            <a:r>
              <a:rPr sz="1500" spc="2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vehicles	</a:t>
            </a:r>
            <a:r>
              <a:rPr sz="1500" spc="-90" dirty="0">
                <a:solidFill>
                  <a:schemeClr val="tx2"/>
                </a:solidFill>
                <a:latin typeface="Century Gothic"/>
                <a:cs typeface="Century Gothic"/>
              </a:rPr>
              <a:t>Easy </a:t>
            </a:r>
            <a:r>
              <a:rPr sz="1500" spc="-160" dirty="0">
                <a:solidFill>
                  <a:schemeClr val="tx2"/>
                </a:solidFill>
                <a:latin typeface="Century Gothic"/>
                <a:cs typeface="Century Gothic"/>
              </a:rPr>
              <a:t>Upload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500" spc="-140" dirty="0">
                <a:solidFill>
                  <a:schemeClr val="tx2"/>
                </a:solidFill>
                <a:latin typeface="Century Gothic"/>
                <a:cs typeface="Century Gothic"/>
              </a:rPr>
              <a:t>Documents </a:t>
            </a:r>
            <a:r>
              <a:rPr sz="1500" spc="-165" dirty="0">
                <a:solidFill>
                  <a:schemeClr val="tx2"/>
                </a:solidFill>
                <a:latin typeface="Century Gothic"/>
                <a:cs typeface="Century Gothic"/>
              </a:rPr>
              <a:t>via</a:t>
            </a:r>
            <a:r>
              <a:rPr sz="1500" spc="1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240" dirty="0">
                <a:solidFill>
                  <a:schemeClr val="tx2"/>
                </a:solidFill>
                <a:latin typeface="Century Gothic"/>
                <a:cs typeface="Century Gothic"/>
              </a:rPr>
              <a:t>app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952240" algn="l"/>
              </a:tabLst>
            </a:pP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View 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entire  </a:t>
            </a:r>
            <a:r>
              <a:rPr sz="1500" spc="-95" dirty="0">
                <a:solidFill>
                  <a:schemeClr val="tx2"/>
                </a:solidFill>
                <a:latin typeface="Century Gothic"/>
                <a:cs typeface="Century Gothic"/>
              </a:rPr>
              <a:t>fleet’s </a:t>
            </a: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requisite</a:t>
            </a:r>
            <a:r>
              <a:rPr sz="1500" spc="-18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55" dirty="0">
                <a:solidFill>
                  <a:schemeClr val="tx2"/>
                </a:solidFill>
                <a:latin typeface="Century Gothic"/>
                <a:cs typeface="Century Gothic"/>
              </a:rPr>
              <a:t>legal</a:t>
            </a:r>
            <a:r>
              <a:rPr sz="1500" spc="2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90" dirty="0">
                <a:solidFill>
                  <a:schemeClr val="tx2"/>
                </a:solidFill>
                <a:latin typeface="Century Gothic"/>
                <a:cs typeface="Century Gothic"/>
              </a:rPr>
              <a:t>permits	</a:t>
            </a:r>
            <a:r>
              <a:rPr sz="1500" spc="-170" dirty="0">
                <a:solidFill>
                  <a:schemeClr val="tx2"/>
                </a:solidFill>
                <a:latin typeface="Century Gothic"/>
                <a:cs typeface="Century Gothic"/>
              </a:rPr>
              <a:t>Automated </a:t>
            </a:r>
            <a:r>
              <a:rPr sz="1500" spc="-110" dirty="0">
                <a:solidFill>
                  <a:schemeClr val="tx2"/>
                </a:solidFill>
                <a:latin typeface="Century Gothic"/>
                <a:cs typeface="Century Gothic"/>
              </a:rPr>
              <a:t>Reminders </a:t>
            </a:r>
            <a:r>
              <a:rPr sz="1500" spc="-80" dirty="0">
                <a:solidFill>
                  <a:schemeClr val="tx2"/>
                </a:solidFill>
                <a:latin typeface="Century Gothic"/>
                <a:cs typeface="Century Gothic"/>
              </a:rPr>
              <a:t>for </a:t>
            </a:r>
            <a:r>
              <a:rPr sz="1500" spc="-155" dirty="0">
                <a:solidFill>
                  <a:schemeClr val="tx2"/>
                </a:solidFill>
                <a:latin typeface="Century Gothic"/>
                <a:cs typeface="Century Gothic"/>
              </a:rPr>
              <a:t>renewal </a:t>
            </a:r>
            <a:r>
              <a:rPr sz="1500" spc="-165" dirty="0">
                <a:solidFill>
                  <a:schemeClr val="tx2"/>
                </a:solidFill>
                <a:latin typeface="Century Gothic"/>
                <a:cs typeface="Century Gothic"/>
              </a:rPr>
              <a:t>on</a:t>
            </a:r>
            <a:r>
              <a:rPr sz="1500" spc="-21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30" dirty="0">
                <a:solidFill>
                  <a:schemeClr val="tx2"/>
                </a:solidFill>
                <a:latin typeface="Century Gothic"/>
                <a:cs typeface="Century Gothic"/>
              </a:rPr>
              <a:t>phone/e-mail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120C2CF3-D3A5-4AF1-812B-4AFD42FABAA3}"/>
              </a:ext>
            </a:extLst>
          </p:cNvPr>
          <p:cNvSpPr/>
          <p:nvPr/>
        </p:nvSpPr>
        <p:spPr>
          <a:xfrm>
            <a:off x="9931186" y="7620"/>
            <a:ext cx="2276855" cy="684275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B8D296-EFEB-45A1-A511-949BB55D5A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D4B794-68B1-43A7-9E2C-EC835C3B4B8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46882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70" dirty="0">
                <a:solidFill>
                  <a:schemeClr val="tx2"/>
                </a:solidFill>
                <a:latin typeface="Century Gothic"/>
                <a:cs typeface="Century Gothic"/>
              </a:rPr>
              <a:t>Managing </a:t>
            </a:r>
            <a:r>
              <a:rPr b="1" spc="-105" dirty="0">
                <a:solidFill>
                  <a:schemeClr val="tx2"/>
                </a:solidFill>
                <a:latin typeface="Century Gothic"/>
                <a:cs typeface="Century Gothic"/>
              </a:rPr>
              <a:t>Drivers </a:t>
            </a:r>
            <a:r>
              <a:rPr b="1" spc="-310" dirty="0">
                <a:solidFill>
                  <a:schemeClr val="tx2"/>
                </a:solidFill>
                <a:latin typeface="Century Gothic"/>
                <a:cs typeface="Century Gothic"/>
              </a:rPr>
              <a:t>and</a:t>
            </a:r>
            <a:r>
              <a:rPr b="1" spc="-24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00" dirty="0">
                <a:solidFill>
                  <a:schemeClr val="tx2"/>
                </a:solidFill>
                <a:latin typeface="Century Gothic"/>
                <a:cs typeface="Century Gothic"/>
              </a:rPr>
              <a:t>Transporters</a:t>
            </a:r>
          </a:p>
        </p:txBody>
      </p:sp>
      <p:sp>
        <p:nvSpPr>
          <p:cNvPr id="3" name="object 3"/>
          <p:cNvSpPr/>
          <p:nvPr/>
        </p:nvSpPr>
        <p:spPr>
          <a:xfrm>
            <a:off x="3105911" y="2130551"/>
            <a:ext cx="6787896" cy="3837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8104" y="2179320"/>
            <a:ext cx="6687311" cy="3736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6800" y="2151888"/>
            <a:ext cx="1892808" cy="3758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6935" y="1984248"/>
            <a:ext cx="7080504" cy="4123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5911" y="2176272"/>
            <a:ext cx="6699504" cy="3742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765048"/>
            <a:ext cx="1883664" cy="1130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66800" y="2151888"/>
            <a:ext cx="1892808" cy="3758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38463" y="948944"/>
            <a:ext cx="2332355" cy="83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70" dirty="0">
                <a:solidFill>
                  <a:schemeClr val="tx2"/>
                </a:solidFill>
                <a:latin typeface="Century Gothic"/>
                <a:cs typeface="Century Gothic"/>
              </a:rPr>
              <a:t>Assign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the </a:t>
            </a:r>
            <a:r>
              <a:rPr sz="1500" spc="-75" dirty="0">
                <a:solidFill>
                  <a:schemeClr val="tx2"/>
                </a:solidFill>
                <a:latin typeface="Century Gothic"/>
                <a:cs typeface="Century Gothic"/>
              </a:rPr>
              <a:t>drivers </a:t>
            </a:r>
            <a:r>
              <a:rPr sz="1500" spc="-105" dirty="0">
                <a:solidFill>
                  <a:schemeClr val="tx2"/>
                </a:solidFill>
                <a:latin typeface="Century Gothic"/>
                <a:cs typeface="Century Gothic"/>
              </a:rPr>
              <a:t>to</a:t>
            </a:r>
            <a:r>
              <a:rPr sz="1500" spc="1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vehicles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60" dirty="0">
                <a:solidFill>
                  <a:schemeClr val="tx2"/>
                </a:solidFill>
                <a:latin typeface="Century Gothic"/>
                <a:cs typeface="Century Gothic"/>
              </a:rPr>
              <a:t>Group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vehicles </a:t>
            </a:r>
            <a:r>
              <a:rPr sz="1500" spc="-130" dirty="0">
                <a:solidFill>
                  <a:schemeClr val="tx2"/>
                </a:solidFill>
                <a:latin typeface="Century Gothic"/>
                <a:cs typeface="Century Gothic"/>
              </a:rPr>
              <a:t>as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per </a:t>
            </a:r>
            <a:r>
              <a:rPr sz="1500" spc="-170" dirty="0">
                <a:solidFill>
                  <a:schemeClr val="tx2"/>
                </a:solidFill>
                <a:latin typeface="Century Gothic"/>
                <a:cs typeface="Century Gothic"/>
              </a:rPr>
              <a:t>usage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23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7" y="0"/>
                </a:moveTo>
                <a:lnTo>
                  <a:pt x="0" y="156717"/>
                </a:lnTo>
                <a:lnTo>
                  <a:pt x="156717" y="313436"/>
                </a:lnTo>
                <a:lnTo>
                  <a:pt x="313423" y="156717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36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8" y="0"/>
                </a:moveTo>
                <a:lnTo>
                  <a:pt x="0" y="156717"/>
                </a:lnTo>
                <a:lnTo>
                  <a:pt x="156718" y="313423"/>
                </a:lnTo>
                <a:lnTo>
                  <a:pt x="313436" y="156717"/>
                </a:lnTo>
                <a:lnTo>
                  <a:pt x="156718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215722" y="961135"/>
            <a:ext cx="3267075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85" dirty="0">
                <a:solidFill>
                  <a:schemeClr val="tx2"/>
                </a:solidFill>
                <a:latin typeface="Century Gothic"/>
                <a:cs typeface="Century Gothic"/>
              </a:rPr>
              <a:t>Make </a:t>
            </a: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edits </a:t>
            </a:r>
            <a:r>
              <a:rPr sz="1500" spc="-229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500" spc="-175" dirty="0">
                <a:solidFill>
                  <a:schemeClr val="tx2"/>
                </a:solidFill>
                <a:latin typeface="Century Gothic"/>
                <a:cs typeface="Century Gothic"/>
              </a:rPr>
              <a:t>changes </a:t>
            </a:r>
            <a:r>
              <a:rPr sz="1500" spc="-90" dirty="0">
                <a:solidFill>
                  <a:schemeClr val="tx2"/>
                </a:solidFill>
                <a:latin typeface="Century Gothic"/>
                <a:cs typeface="Century Gothic"/>
              </a:rPr>
              <a:t>in</a:t>
            </a:r>
            <a:r>
              <a:rPr sz="1500" spc="4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10" dirty="0">
                <a:solidFill>
                  <a:schemeClr val="tx2"/>
                </a:solidFill>
                <a:latin typeface="Century Gothic"/>
                <a:cs typeface="Century Gothic"/>
              </a:rPr>
              <a:t>bulk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80" dirty="0">
                <a:solidFill>
                  <a:schemeClr val="tx2"/>
                </a:solidFill>
                <a:latin typeface="Century Gothic"/>
                <a:cs typeface="Century Gothic"/>
              </a:rPr>
              <a:t>Compare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driver </a:t>
            </a:r>
            <a:r>
              <a:rPr sz="1500" spc="-229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500" spc="-150" dirty="0">
                <a:solidFill>
                  <a:schemeClr val="tx2"/>
                </a:solidFill>
                <a:latin typeface="Century Gothic"/>
                <a:cs typeface="Century Gothic"/>
              </a:rPr>
              <a:t>vendor</a:t>
            </a:r>
            <a:r>
              <a:rPr sz="1500" spc="-2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60" dirty="0">
                <a:solidFill>
                  <a:schemeClr val="tx2"/>
                </a:solidFill>
                <a:latin typeface="Century Gothic"/>
                <a:cs typeface="Century Gothic"/>
              </a:rPr>
              <a:t>performance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1086A2-F951-4B59-B316-88814A3814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FD6130-C2BD-4E81-89EE-AB0FBD5CFA1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A1A74FA4-40CA-477A-84CE-244BEA8409E2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5911" y="2130551"/>
            <a:ext cx="6775704" cy="3828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18104" y="2179320"/>
            <a:ext cx="6675120" cy="37307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6093" y="80768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42"/>
                </a:lnTo>
                <a:lnTo>
                  <a:pt x="592439" y="1184884"/>
                </a:lnTo>
                <a:lnTo>
                  <a:pt x="1184883" y="592442"/>
                </a:lnTo>
                <a:lnTo>
                  <a:pt x="592439" y="0"/>
                </a:lnTo>
                <a:close/>
              </a:path>
            </a:pathLst>
          </a:custGeom>
          <a:solidFill>
            <a:srgbClr val="2DAD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6093" y="80768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34568"/>
            <a:ext cx="1633727" cy="1341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3752" y="2151888"/>
            <a:ext cx="1895855" cy="37642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41257" y="951991"/>
            <a:ext cx="3373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chemeClr val="tx2"/>
                </a:solidFill>
                <a:latin typeface="Century Gothic"/>
                <a:cs typeface="Century Gothic"/>
              </a:rPr>
              <a:t>A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log </a:t>
            </a: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all</a:t>
            </a:r>
            <a:r>
              <a:rPr sz="1500" spc="-204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actions </a:t>
            </a:r>
            <a:r>
              <a:rPr sz="1500" spc="-170" dirty="0">
                <a:solidFill>
                  <a:schemeClr val="tx2"/>
                </a:solidFill>
                <a:latin typeface="Century Gothic"/>
                <a:cs typeface="Century Gothic"/>
              </a:rPr>
              <a:t>completed </a:t>
            </a:r>
            <a:r>
              <a:rPr sz="1500" spc="-190" dirty="0">
                <a:solidFill>
                  <a:schemeClr val="tx2"/>
                </a:solidFill>
                <a:latin typeface="Century Gothic"/>
                <a:cs typeface="Century Gothic"/>
              </a:rPr>
              <a:t>by </a:t>
            </a:r>
            <a:r>
              <a:rPr sz="1500" spc="-320" dirty="0">
                <a:solidFill>
                  <a:schemeClr val="tx2"/>
                </a:solidFill>
                <a:latin typeface="Century Gothic"/>
                <a:cs typeface="Century Gothic"/>
              </a:rPr>
              <a:t>a </a:t>
            </a: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vehicle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1257" y="1534159"/>
            <a:ext cx="349948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chemeClr val="tx2"/>
                </a:solidFill>
                <a:latin typeface="Century Gothic"/>
                <a:cs typeface="Century Gothic"/>
              </a:rPr>
              <a:t>Sort </a:t>
            </a:r>
            <a:r>
              <a:rPr sz="1500" spc="-190" dirty="0">
                <a:solidFill>
                  <a:schemeClr val="tx2"/>
                </a:solidFill>
                <a:latin typeface="Century Gothic"/>
                <a:cs typeface="Century Gothic"/>
              </a:rPr>
              <a:t>by </a:t>
            </a:r>
            <a:r>
              <a:rPr sz="1500" spc="-114" dirty="0">
                <a:solidFill>
                  <a:schemeClr val="tx2"/>
                </a:solidFill>
                <a:latin typeface="Century Gothic"/>
                <a:cs typeface="Century Gothic"/>
              </a:rPr>
              <a:t>alert </a:t>
            </a:r>
            <a:r>
              <a:rPr sz="1500" spc="-150" dirty="0">
                <a:solidFill>
                  <a:schemeClr val="tx2"/>
                </a:solidFill>
                <a:latin typeface="Century Gothic"/>
                <a:cs typeface="Century Gothic"/>
              </a:rPr>
              <a:t>type, </a:t>
            </a: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vehicle </a:t>
            </a:r>
            <a:r>
              <a:rPr sz="1500" spc="-165" dirty="0">
                <a:solidFill>
                  <a:schemeClr val="tx2"/>
                </a:solidFill>
                <a:latin typeface="Century Gothic"/>
                <a:cs typeface="Century Gothic"/>
              </a:rPr>
              <a:t>no. </a:t>
            </a: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or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time</a:t>
            </a:r>
            <a:r>
              <a:rPr sz="1500" spc="-4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period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97177" y="4632960"/>
            <a:ext cx="142557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33985" marR="5080" indent="-121920">
              <a:lnSpc>
                <a:spcPts val="1300"/>
              </a:lnSpc>
              <a:spcBef>
                <a:spcPts val="160"/>
              </a:spcBef>
            </a:pPr>
            <a:r>
              <a:rPr sz="1100" spc="-25" dirty="0">
                <a:solidFill>
                  <a:srgbClr val="50ACB0"/>
                </a:solidFill>
                <a:latin typeface="Arial"/>
                <a:cs typeface="Arial"/>
              </a:rPr>
              <a:t>Receive </a:t>
            </a:r>
            <a:r>
              <a:rPr sz="1100" spc="-15" dirty="0">
                <a:solidFill>
                  <a:srgbClr val="50ACB0"/>
                </a:solidFill>
                <a:latin typeface="Arial"/>
                <a:cs typeface="Arial"/>
              </a:rPr>
              <a:t>Alerts via</a:t>
            </a:r>
            <a:r>
              <a:rPr sz="1100" spc="-114" dirty="0">
                <a:solidFill>
                  <a:srgbClr val="50ACB0"/>
                </a:solidFill>
                <a:latin typeface="Arial"/>
                <a:cs typeface="Arial"/>
              </a:rPr>
              <a:t> </a:t>
            </a:r>
            <a:r>
              <a:rPr sz="1100" spc="-25" dirty="0">
                <a:solidFill>
                  <a:srgbClr val="50ACB0"/>
                </a:solidFill>
                <a:latin typeface="Arial"/>
                <a:cs typeface="Arial"/>
              </a:rPr>
              <a:t>web,  </a:t>
            </a:r>
            <a:r>
              <a:rPr sz="1100" spc="-20" dirty="0">
                <a:solidFill>
                  <a:srgbClr val="50ACB0"/>
                </a:solidFill>
                <a:latin typeface="Arial"/>
                <a:cs typeface="Arial"/>
              </a:rPr>
              <a:t>app, SMS </a:t>
            </a:r>
            <a:r>
              <a:rPr sz="1100" spc="-15" dirty="0">
                <a:solidFill>
                  <a:srgbClr val="50ACB0"/>
                </a:solidFill>
                <a:latin typeface="Arial"/>
                <a:cs typeface="Arial"/>
              </a:rPr>
              <a:t>or</a:t>
            </a:r>
            <a:r>
              <a:rPr sz="1100" spc="-70" dirty="0">
                <a:solidFill>
                  <a:srgbClr val="50ACB0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50ACB0"/>
                </a:solidFill>
                <a:latin typeface="Arial"/>
                <a:cs typeface="Arial"/>
              </a:rPr>
              <a:t>e-mail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23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7" y="0"/>
                </a:moveTo>
                <a:lnTo>
                  <a:pt x="0" y="156717"/>
                </a:lnTo>
                <a:lnTo>
                  <a:pt x="156717" y="313436"/>
                </a:lnTo>
                <a:lnTo>
                  <a:pt x="313423" y="156717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22117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25" dirty="0">
                <a:solidFill>
                  <a:schemeClr val="tx2"/>
                </a:solidFill>
                <a:latin typeface="Century Gothic"/>
                <a:cs typeface="Century Gothic"/>
              </a:rPr>
              <a:t>Real </a:t>
            </a:r>
            <a:r>
              <a:rPr b="1" spc="-110" dirty="0">
                <a:solidFill>
                  <a:schemeClr val="tx2"/>
                </a:solidFill>
                <a:latin typeface="Century Gothic"/>
                <a:cs typeface="Century Gothic"/>
              </a:rPr>
              <a:t>Time</a:t>
            </a:r>
            <a:r>
              <a:rPr b="1" spc="-41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65" dirty="0">
                <a:solidFill>
                  <a:schemeClr val="tx2"/>
                </a:solidFill>
                <a:latin typeface="Century Gothic"/>
                <a:cs typeface="Century Gothic"/>
              </a:rPr>
              <a:t>Alerts</a:t>
            </a:r>
          </a:p>
        </p:txBody>
      </p:sp>
      <p:sp>
        <p:nvSpPr>
          <p:cNvPr id="19" name="object 19"/>
          <p:cNvSpPr/>
          <p:nvPr/>
        </p:nvSpPr>
        <p:spPr>
          <a:xfrm>
            <a:off x="6051893" y="956195"/>
            <a:ext cx="3862704" cy="833119"/>
          </a:xfrm>
          <a:custGeom>
            <a:avLst/>
            <a:gdLst/>
            <a:ahLst/>
            <a:cxnLst/>
            <a:rect l="l" t="t" r="r" b="b"/>
            <a:pathLst>
              <a:path w="3862704" h="833119">
                <a:moveTo>
                  <a:pt x="0" y="0"/>
                </a:moveTo>
                <a:lnTo>
                  <a:pt x="3445761" y="0"/>
                </a:lnTo>
                <a:lnTo>
                  <a:pt x="3862142" y="416380"/>
                </a:lnTo>
                <a:lnTo>
                  <a:pt x="3445761" y="832755"/>
                </a:lnTo>
                <a:lnTo>
                  <a:pt x="0" y="83275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2DA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39789" y="1018497"/>
            <a:ext cx="3087370" cy="6616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360"/>
              </a:spcBef>
              <a:buSzPct val="109090"/>
              <a:buFont typeface="Calibri"/>
              <a:buChar char="▪"/>
              <a:tabLst>
                <a:tab pos="297815" algn="l"/>
                <a:tab pos="298450" algn="l"/>
              </a:tabLst>
            </a:pPr>
            <a:r>
              <a:rPr sz="1100" spc="-25" dirty="0">
                <a:solidFill>
                  <a:srgbClr val="7F7F7F"/>
                </a:solidFill>
                <a:latin typeface="Century Gothic"/>
                <a:cs typeface="Century Gothic"/>
              </a:rPr>
              <a:t>Entry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or </a:t>
            </a:r>
            <a:r>
              <a:rPr sz="1100" spc="-45" dirty="0">
                <a:solidFill>
                  <a:srgbClr val="7F7F7F"/>
                </a:solidFill>
                <a:latin typeface="Century Gothic"/>
                <a:cs typeface="Century Gothic"/>
              </a:rPr>
              <a:t>exit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alerts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100" spc="-235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100" spc="-60" dirty="0">
                <a:solidFill>
                  <a:srgbClr val="7F7F7F"/>
                </a:solidFill>
                <a:latin typeface="Century Gothic"/>
                <a:cs typeface="Century Gothic"/>
              </a:rPr>
              <a:t>preset</a:t>
            </a:r>
            <a:r>
              <a:rPr sz="1100" spc="2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geofence,</a:t>
            </a:r>
            <a:endParaRPr sz="11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spcBef>
                <a:spcPts val="384"/>
              </a:spcBef>
              <a:buSzPct val="109090"/>
              <a:buFont typeface="Calibri"/>
              <a:buChar char="▪"/>
              <a:tabLst>
                <a:tab pos="297815" algn="l"/>
                <a:tab pos="298450" algn="l"/>
              </a:tabLst>
            </a:pP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Planned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or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unplanned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stoppages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during</a:t>
            </a:r>
            <a:r>
              <a:rPr sz="1100" spc="-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20" dirty="0">
                <a:solidFill>
                  <a:srgbClr val="7F7F7F"/>
                </a:solidFill>
                <a:latin typeface="Century Gothic"/>
                <a:cs typeface="Century Gothic"/>
              </a:rPr>
              <a:t>trips</a:t>
            </a:r>
            <a:endParaRPr sz="11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spcBef>
                <a:spcPts val="380"/>
              </a:spcBef>
              <a:buSzPct val="109090"/>
              <a:buFont typeface="Calibri"/>
              <a:buChar char="▪"/>
              <a:tabLst>
                <a:tab pos="297815" algn="l"/>
                <a:tab pos="298450" algn="l"/>
              </a:tabLst>
            </a:pPr>
            <a:r>
              <a:rPr sz="1100" spc="-95" dirty="0">
                <a:solidFill>
                  <a:srgbClr val="7F7F7F"/>
                </a:solidFill>
                <a:latin typeface="Century Gothic"/>
                <a:cs typeface="Century Gothic"/>
              </a:rPr>
              <a:t>Any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attempts </a:t>
            </a:r>
            <a:r>
              <a:rPr sz="1100" spc="-160" dirty="0">
                <a:solidFill>
                  <a:srgbClr val="7F7F7F"/>
                </a:solidFill>
                <a:latin typeface="Century Gothic"/>
                <a:cs typeface="Century Gothic"/>
              </a:rPr>
              <a:t>made </a:t>
            </a:r>
            <a:r>
              <a:rPr sz="1100" spc="-35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100" spc="-95" dirty="0">
                <a:solidFill>
                  <a:srgbClr val="7F7F7F"/>
                </a:solidFill>
                <a:latin typeface="Century Gothic"/>
                <a:cs typeface="Century Gothic"/>
              </a:rPr>
              <a:t>tampering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devices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586A9098-59FA-46A1-B5B9-C68676CD3B1E}"/>
              </a:ext>
            </a:extLst>
          </p:cNvPr>
          <p:cNvSpPr/>
          <p:nvPr/>
        </p:nvSpPr>
        <p:spPr>
          <a:xfrm>
            <a:off x="9981120" y="30480"/>
            <a:ext cx="2276855" cy="684275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A297AE-CD19-4D31-9357-9D58167385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04AFFA-F99A-4D7B-B449-971895DC1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32023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5" dirty="0">
                <a:solidFill>
                  <a:srgbClr val="43A8B1"/>
                </a:solidFill>
                <a:latin typeface="Century Gothic"/>
                <a:cs typeface="Century Gothic"/>
              </a:rPr>
              <a:t>Real-Time </a:t>
            </a:r>
            <a:r>
              <a:rPr b="1" spc="-135" dirty="0">
                <a:solidFill>
                  <a:srgbClr val="43A8B1"/>
                </a:solidFill>
                <a:latin typeface="Century Gothic"/>
                <a:cs typeface="Century Gothic"/>
              </a:rPr>
              <a:t>Fuel</a:t>
            </a:r>
            <a:r>
              <a:rPr b="1" spc="-10" dirty="0">
                <a:solidFill>
                  <a:srgbClr val="43A8B1"/>
                </a:solidFill>
                <a:latin typeface="Century Gothic"/>
                <a:cs typeface="Century Gothic"/>
              </a:rPr>
              <a:t> </a:t>
            </a:r>
            <a:r>
              <a:rPr b="1" spc="-180" dirty="0">
                <a:solidFill>
                  <a:srgbClr val="43A8B1"/>
                </a:solidFill>
                <a:latin typeface="Century Gothic"/>
                <a:cs typeface="Century Gothic"/>
              </a:rPr>
              <a:t>Updates</a:t>
            </a:r>
          </a:p>
        </p:txBody>
      </p:sp>
      <p:sp>
        <p:nvSpPr>
          <p:cNvPr id="3" name="object 3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0016" y="1112519"/>
            <a:ext cx="530352" cy="554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6800" y="2145792"/>
            <a:ext cx="1892808" cy="3764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45463" y="2130551"/>
            <a:ext cx="8296656" cy="3852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9847" y="2151888"/>
            <a:ext cx="8193024" cy="3752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62530" y="961135"/>
            <a:ext cx="2471420" cy="83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solidFill>
                  <a:srgbClr val="3FA9B3"/>
                </a:solidFill>
                <a:latin typeface="Century Gothic"/>
                <a:cs typeface="Century Gothic"/>
              </a:rPr>
              <a:t>99.5% </a:t>
            </a:r>
            <a:r>
              <a:rPr sz="1500" spc="-185" dirty="0">
                <a:solidFill>
                  <a:srgbClr val="3FA9B3"/>
                </a:solidFill>
                <a:latin typeface="Century Gothic"/>
                <a:cs typeface="Century Gothic"/>
              </a:rPr>
              <a:t>accurate </a:t>
            </a:r>
            <a:r>
              <a:rPr sz="1500" spc="-105" dirty="0">
                <a:solidFill>
                  <a:srgbClr val="3FA9B3"/>
                </a:solidFill>
                <a:latin typeface="Century Gothic"/>
                <a:cs typeface="Century Gothic"/>
              </a:rPr>
              <a:t>fuel</a:t>
            </a:r>
            <a:r>
              <a:rPr sz="1500" spc="50" dirty="0">
                <a:solidFill>
                  <a:srgbClr val="3FA9B3"/>
                </a:solidFill>
                <a:latin typeface="Century Gothic"/>
                <a:cs typeface="Century Gothic"/>
              </a:rPr>
              <a:t> </a:t>
            </a:r>
            <a:r>
              <a:rPr sz="1500" spc="-114" dirty="0">
                <a:solidFill>
                  <a:srgbClr val="3FA9B3"/>
                </a:solidFill>
                <a:latin typeface="Century Gothic"/>
                <a:cs typeface="Century Gothic"/>
              </a:rPr>
              <a:t>monitoring</a:t>
            </a:r>
            <a:endParaRPr sz="15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80" dirty="0">
                <a:solidFill>
                  <a:srgbClr val="3FA9B3"/>
                </a:solidFill>
                <a:latin typeface="Century Gothic"/>
                <a:cs typeface="Century Gothic"/>
              </a:rPr>
              <a:t>Fuel </a:t>
            </a:r>
            <a:r>
              <a:rPr sz="1500" spc="-114" dirty="0">
                <a:solidFill>
                  <a:srgbClr val="3FA9B3"/>
                </a:solidFill>
                <a:latin typeface="Century Gothic"/>
                <a:cs typeface="Century Gothic"/>
              </a:rPr>
              <a:t>theft/pilferage</a:t>
            </a:r>
            <a:r>
              <a:rPr sz="1500" spc="75" dirty="0">
                <a:solidFill>
                  <a:srgbClr val="3FA9B3"/>
                </a:solidFill>
                <a:latin typeface="Century Gothic"/>
                <a:cs typeface="Century Gothic"/>
              </a:rPr>
              <a:t> </a:t>
            </a:r>
            <a:r>
              <a:rPr sz="1500" spc="-140" dirty="0">
                <a:solidFill>
                  <a:srgbClr val="3FA9B3"/>
                </a:solidFill>
                <a:latin typeface="Century Gothic"/>
                <a:cs typeface="Century Gothic"/>
              </a:rPr>
              <a:t>detection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23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0158" y="963002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7" y="0"/>
                </a:moveTo>
                <a:lnTo>
                  <a:pt x="0" y="156717"/>
                </a:lnTo>
                <a:lnTo>
                  <a:pt x="156717" y="313436"/>
                </a:lnTo>
                <a:lnTo>
                  <a:pt x="313423" y="156717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82432" y="1515541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156717" y="0"/>
                </a:moveTo>
                <a:lnTo>
                  <a:pt x="0" y="156705"/>
                </a:lnTo>
                <a:lnTo>
                  <a:pt x="156717" y="313423"/>
                </a:lnTo>
                <a:lnTo>
                  <a:pt x="313436" y="156705"/>
                </a:lnTo>
                <a:lnTo>
                  <a:pt x="156717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88418" y="959358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90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156718" y="0"/>
                </a:moveTo>
                <a:lnTo>
                  <a:pt x="0" y="156717"/>
                </a:lnTo>
                <a:lnTo>
                  <a:pt x="156718" y="313423"/>
                </a:lnTo>
                <a:lnTo>
                  <a:pt x="313436" y="156717"/>
                </a:lnTo>
                <a:lnTo>
                  <a:pt x="156718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90691" y="1511896"/>
            <a:ext cx="313690" cy="313690"/>
          </a:xfrm>
          <a:custGeom>
            <a:avLst/>
            <a:gdLst/>
            <a:ahLst/>
            <a:cxnLst/>
            <a:rect l="l" t="t" r="r" b="b"/>
            <a:pathLst>
              <a:path w="313689" h="313689">
                <a:moveTo>
                  <a:pt x="0" y="156714"/>
                </a:moveTo>
                <a:lnTo>
                  <a:pt x="156714" y="0"/>
                </a:lnTo>
                <a:lnTo>
                  <a:pt x="313428" y="156714"/>
                </a:lnTo>
                <a:lnTo>
                  <a:pt x="156714" y="313428"/>
                </a:lnTo>
                <a:lnTo>
                  <a:pt x="0" y="15671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87414" y="961135"/>
            <a:ext cx="163131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solidFill>
                  <a:srgbClr val="3FA9B3"/>
                </a:solidFill>
                <a:latin typeface="Century Gothic"/>
                <a:cs typeface="Century Gothic"/>
              </a:rPr>
              <a:t>Real-time </a:t>
            </a:r>
            <a:r>
              <a:rPr sz="1500" spc="-105" dirty="0">
                <a:solidFill>
                  <a:srgbClr val="3FA9B3"/>
                </a:solidFill>
                <a:latin typeface="Century Gothic"/>
                <a:cs typeface="Century Gothic"/>
              </a:rPr>
              <a:t>fuel</a:t>
            </a:r>
            <a:r>
              <a:rPr sz="1500" spc="50" dirty="0">
                <a:solidFill>
                  <a:srgbClr val="3FA9B3"/>
                </a:solidFill>
                <a:latin typeface="Century Gothic"/>
                <a:cs typeface="Century Gothic"/>
              </a:rPr>
              <a:t> </a:t>
            </a:r>
            <a:r>
              <a:rPr sz="1500" spc="-95" dirty="0">
                <a:solidFill>
                  <a:srgbClr val="3FA9B3"/>
                </a:solidFill>
                <a:latin typeface="Century Gothic"/>
                <a:cs typeface="Century Gothic"/>
              </a:rPr>
              <a:t>levels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87414" y="1518920"/>
            <a:ext cx="35426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>
                <a:solidFill>
                  <a:srgbClr val="3FA9B3"/>
                </a:solidFill>
                <a:latin typeface="Century Gothic"/>
                <a:cs typeface="Century Gothic"/>
              </a:rPr>
              <a:t>Fuel </a:t>
            </a:r>
            <a:r>
              <a:rPr sz="1500" spc="-175" dirty="0">
                <a:solidFill>
                  <a:srgbClr val="3FA9B3"/>
                </a:solidFill>
                <a:latin typeface="Century Gothic"/>
                <a:cs typeface="Century Gothic"/>
              </a:rPr>
              <a:t>economy/mileage </a:t>
            </a:r>
            <a:r>
              <a:rPr sz="1500" spc="-155" dirty="0">
                <a:solidFill>
                  <a:srgbClr val="3FA9B3"/>
                </a:solidFill>
                <a:latin typeface="Century Gothic"/>
                <a:cs typeface="Century Gothic"/>
              </a:rPr>
              <a:t>updates </a:t>
            </a:r>
            <a:r>
              <a:rPr sz="1500" spc="-229" dirty="0">
                <a:solidFill>
                  <a:srgbClr val="3FA9B3"/>
                </a:solidFill>
                <a:latin typeface="Century Gothic"/>
                <a:cs typeface="Century Gothic"/>
              </a:rPr>
              <a:t>and</a:t>
            </a:r>
            <a:r>
              <a:rPr sz="1500" spc="-70" dirty="0">
                <a:solidFill>
                  <a:srgbClr val="3FA9B3"/>
                </a:solidFill>
                <a:latin typeface="Century Gothic"/>
                <a:cs typeface="Century Gothic"/>
              </a:rPr>
              <a:t> </a:t>
            </a:r>
            <a:r>
              <a:rPr sz="1500" spc="-125" dirty="0">
                <a:solidFill>
                  <a:srgbClr val="3FA9B3"/>
                </a:solidFill>
                <a:latin typeface="Century Gothic"/>
                <a:cs typeface="Century Gothic"/>
              </a:rPr>
              <a:t>tracking</a:t>
            </a:r>
            <a:endParaRPr sz="1500">
              <a:latin typeface="Century Gothic"/>
              <a:cs typeface="Century Gothic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9567EB-9FA5-463B-969D-265482A0E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C9E8D6-0371-4E25-BB75-71E3F09AE4C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296227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90" dirty="0">
                <a:solidFill>
                  <a:schemeClr val="tx2"/>
                </a:solidFill>
                <a:latin typeface="Century Gothic"/>
                <a:cs typeface="Century Gothic"/>
              </a:rPr>
              <a:t>Customizable</a:t>
            </a:r>
            <a:r>
              <a:rPr b="1" spc="-9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10" dirty="0">
                <a:solidFill>
                  <a:schemeClr val="tx2"/>
                </a:solidFill>
                <a:latin typeface="Century Gothic"/>
                <a:cs typeface="Century Gothic"/>
              </a:rPr>
              <a:t>Reports</a:t>
            </a:r>
          </a:p>
        </p:txBody>
      </p:sp>
      <p:sp>
        <p:nvSpPr>
          <p:cNvPr id="4" name="object 4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592439" y="0"/>
                </a:moveTo>
                <a:lnTo>
                  <a:pt x="0" y="592429"/>
                </a:lnTo>
                <a:lnTo>
                  <a:pt x="592439" y="1184871"/>
                </a:lnTo>
                <a:lnTo>
                  <a:pt x="1184883" y="592429"/>
                </a:lnTo>
                <a:lnTo>
                  <a:pt x="592439" y="0"/>
                </a:lnTo>
                <a:close/>
              </a:path>
            </a:pathLst>
          </a:custGeom>
          <a:solidFill>
            <a:srgbClr val="3FA9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093" y="814171"/>
            <a:ext cx="1184910" cy="1184910"/>
          </a:xfrm>
          <a:custGeom>
            <a:avLst/>
            <a:gdLst/>
            <a:ahLst/>
            <a:cxnLst/>
            <a:rect l="l" t="t" r="r" b="b"/>
            <a:pathLst>
              <a:path w="1184910" h="1184910">
                <a:moveTo>
                  <a:pt x="0" y="592440"/>
                </a:moveTo>
                <a:lnTo>
                  <a:pt x="592440" y="0"/>
                </a:lnTo>
                <a:lnTo>
                  <a:pt x="1184880" y="592440"/>
                </a:lnTo>
                <a:lnTo>
                  <a:pt x="592440" y="1184880"/>
                </a:lnTo>
                <a:lnTo>
                  <a:pt x="0" y="592440"/>
                </a:lnTo>
                <a:close/>
              </a:path>
            </a:pathLst>
          </a:custGeom>
          <a:ln w="12700">
            <a:solidFill>
              <a:srgbClr val="3FA9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3816" y="1136903"/>
            <a:ext cx="618744" cy="566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18474" y="948943"/>
            <a:ext cx="6920230" cy="4796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00"/>
              </a:spcBef>
            </a:pPr>
            <a:r>
              <a:rPr sz="1500" spc="-130" dirty="0">
                <a:solidFill>
                  <a:schemeClr val="tx2"/>
                </a:solidFill>
                <a:latin typeface="Century Gothic"/>
                <a:cs typeface="Century Gothic"/>
              </a:rPr>
              <a:t>Take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control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over the </a:t>
            </a:r>
            <a:r>
              <a:rPr sz="1500" spc="-220" dirty="0">
                <a:solidFill>
                  <a:schemeClr val="tx2"/>
                </a:solidFill>
                <a:latin typeface="Century Gothic"/>
                <a:cs typeface="Century Gothic"/>
              </a:rPr>
              <a:t>data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that </a:t>
            </a:r>
            <a:r>
              <a:rPr sz="1500" spc="20" dirty="0">
                <a:solidFill>
                  <a:schemeClr val="tx2"/>
                </a:solidFill>
                <a:latin typeface="Century Gothic"/>
                <a:cs typeface="Century Gothic"/>
              </a:rPr>
              <a:t>is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relevant </a:t>
            </a:r>
            <a:r>
              <a:rPr sz="1500" spc="-105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sz="1500" spc="-165" dirty="0">
                <a:solidFill>
                  <a:schemeClr val="tx2"/>
                </a:solidFill>
                <a:latin typeface="Century Gothic"/>
                <a:cs typeface="Century Gothic"/>
              </a:rPr>
              <a:t>you </a:t>
            </a:r>
            <a:r>
              <a:rPr sz="1500" spc="-229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your </a:t>
            </a: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business, </a:t>
            </a:r>
            <a:r>
              <a:rPr sz="1500" spc="-229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500" spc="-240" dirty="0">
                <a:solidFill>
                  <a:schemeClr val="tx2"/>
                </a:solidFill>
                <a:latin typeface="Century Gothic"/>
                <a:cs typeface="Century Gothic"/>
              </a:rPr>
              <a:t>manage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all 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the 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information </a:t>
            </a:r>
            <a:r>
              <a:rPr sz="1500" spc="-125" dirty="0">
                <a:solidFill>
                  <a:schemeClr val="tx2"/>
                </a:solidFill>
                <a:latin typeface="Century Gothic"/>
                <a:cs typeface="Century Gothic"/>
              </a:rPr>
              <a:t>your</a:t>
            </a:r>
            <a:r>
              <a:rPr sz="1500" spc="-1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210" dirty="0">
                <a:solidFill>
                  <a:schemeClr val="tx2"/>
                </a:solidFill>
                <a:latin typeface="Century Gothic"/>
                <a:cs typeface="Century Gothic"/>
              </a:rPr>
              <a:t>way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5463" y="2124455"/>
            <a:ext cx="3858767" cy="3346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9847" y="2148839"/>
            <a:ext cx="3755136" cy="32461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39767" y="2426207"/>
            <a:ext cx="4952999" cy="3813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1584" y="2478023"/>
            <a:ext cx="4794504" cy="3654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8553" y="2465413"/>
            <a:ext cx="4819650" cy="3679190"/>
          </a:xfrm>
          <a:custGeom>
            <a:avLst/>
            <a:gdLst/>
            <a:ahLst/>
            <a:cxnLst/>
            <a:rect l="l" t="t" r="r" b="b"/>
            <a:pathLst>
              <a:path w="4819650" h="3679190">
                <a:moveTo>
                  <a:pt x="0" y="0"/>
                </a:moveTo>
                <a:lnTo>
                  <a:pt x="4819650" y="0"/>
                </a:lnTo>
                <a:lnTo>
                  <a:pt x="4819650" y="3678799"/>
                </a:lnTo>
                <a:lnTo>
                  <a:pt x="0" y="3678799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4A62BEC3-724F-4E13-8161-C7867054583F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6A135B-4C05-4C2C-979D-1F4CC55174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99002B-553E-4E6C-A717-CE150A92A56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45870"/>
            <a:ext cx="46659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13889" algn="l"/>
                <a:tab pos="2172970" algn="l"/>
              </a:tabLst>
            </a:pPr>
            <a:r>
              <a:rPr b="1" spc="-140" dirty="0">
                <a:solidFill>
                  <a:schemeClr val="tx2"/>
                </a:solidFill>
                <a:latin typeface="Century Gothic"/>
                <a:cs typeface="Century Gothic"/>
              </a:rPr>
              <a:t>Optimization	</a:t>
            </a:r>
            <a:r>
              <a:rPr spc="-1050" dirty="0">
                <a:solidFill>
                  <a:schemeClr val="tx2"/>
                </a:solidFill>
              </a:rPr>
              <a:t>|	</a:t>
            </a:r>
            <a:r>
              <a:rPr spc="-130" dirty="0">
                <a:solidFill>
                  <a:schemeClr val="tx2"/>
                </a:solidFill>
              </a:rPr>
              <a:t>Cost </a:t>
            </a:r>
            <a:r>
              <a:rPr spc="-195" dirty="0">
                <a:solidFill>
                  <a:schemeClr val="tx2"/>
                </a:solidFill>
              </a:rPr>
              <a:t>&amp;</a:t>
            </a:r>
            <a:r>
              <a:rPr spc="55" dirty="0">
                <a:solidFill>
                  <a:schemeClr val="tx2"/>
                </a:solidFill>
              </a:rPr>
              <a:t> </a:t>
            </a:r>
            <a:r>
              <a:rPr spc="-200" dirty="0">
                <a:solidFill>
                  <a:schemeClr val="tx2"/>
                </a:solidFill>
              </a:rPr>
              <a:t>Operations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chemeClr val="tx2"/>
                </a:solidFill>
              </a:rPr>
              <a:t>Turn </a:t>
            </a:r>
            <a:r>
              <a:rPr spc="-105" dirty="0">
                <a:solidFill>
                  <a:schemeClr val="tx2"/>
                </a:solidFill>
              </a:rPr>
              <a:t>Around</a:t>
            </a:r>
            <a:r>
              <a:rPr spc="10" dirty="0">
                <a:solidFill>
                  <a:schemeClr val="tx2"/>
                </a:solidFill>
              </a:rPr>
              <a:t> </a:t>
            </a:r>
            <a:r>
              <a:rPr spc="-50" dirty="0">
                <a:solidFill>
                  <a:schemeClr val="tx2"/>
                </a:solidFill>
              </a:rPr>
              <a:t>Time</a:t>
            </a:r>
          </a:p>
          <a:p>
            <a:pPr marL="12700" marR="314325">
              <a:lnSpc>
                <a:spcPct val="105000"/>
              </a:lnSpc>
              <a:spcBef>
                <a:spcPts val="1445"/>
              </a:spcBef>
            </a:pP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Optimize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both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‘In-Plant’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Outbound  </a:t>
            </a:r>
            <a:r>
              <a:rPr sz="1200" b="0" spc="-125" dirty="0">
                <a:solidFill>
                  <a:srgbClr val="7F7F7F"/>
                </a:solidFill>
                <a:latin typeface="Century Gothic"/>
                <a:cs typeface="Century Gothic"/>
              </a:rPr>
              <a:t>movement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using recursive</a:t>
            </a:r>
            <a:r>
              <a:rPr sz="1200" b="0" spc="-17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analysis.</a:t>
            </a:r>
            <a:endParaRPr sz="1200" dirty="0">
              <a:latin typeface="Century Gothic"/>
              <a:cs typeface="Century Gothic"/>
            </a:endParaRPr>
          </a:p>
          <a:p>
            <a:pPr marL="12700" marR="45720">
              <a:lnSpc>
                <a:spcPts val="1420"/>
              </a:lnSpc>
              <a:spcBef>
                <a:spcPts val="115"/>
              </a:spcBef>
            </a:pP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200" b="0" spc="-17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b="0" spc="-114" dirty="0">
                <a:solidFill>
                  <a:srgbClr val="7F7F7F"/>
                </a:solidFill>
                <a:latin typeface="Century Gothic"/>
                <a:cs typeface="Century Gothic"/>
              </a:rPr>
              <a:t>take action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against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repetitive 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defaulters</a:t>
            </a:r>
            <a:endParaRPr sz="1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-90" dirty="0">
                <a:solidFill>
                  <a:schemeClr val="tx2"/>
                </a:solidFill>
              </a:rPr>
              <a:t>Distance</a:t>
            </a:r>
            <a:r>
              <a:rPr spc="-15" dirty="0">
                <a:solidFill>
                  <a:schemeClr val="tx2"/>
                </a:solidFill>
              </a:rPr>
              <a:t> </a:t>
            </a:r>
            <a:r>
              <a:rPr spc="-85" dirty="0">
                <a:solidFill>
                  <a:schemeClr val="tx2"/>
                </a:solidFill>
              </a:rPr>
              <a:t>Correction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Times New Roman"/>
              <a:cs typeface="Times New Roman"/>
            </a:endParaRPr>
          </a:p>
          <a:p>
            <a:pPr marL="12700" marR="53340">
              <a:lnSpc>
                <a:spcPct val="101699"/>
              </a:lnSpc>
            </a:pP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Create </a:t>
            </a:r>
            <a:r>
              <a:rPr sz="1200" b="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b="0" spc="-55" dirty="0">
                <a:solidFill>
                  <a:srgbClr val="7F7F7F"/>
                </a:solidFill>
                <a:latin typeface="Century Gothic"/>
                <a:cs typeface="Century Gothic"/>
              </a:rPr>
              <a:t>repository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vendor/clients 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locations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&amp; eliminate cases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where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the 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distances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b="0" spc="20" dirty="0">
                <a:solidFill>
                  <a:srgbClr val="7F7F7F"/>
                </a:solidFill>
                <a:latin typeface="Century Gothic"/>
                <a:cs typeface="Century Gothic"/>
              </a:rPr>
              <a:t>ERP </a:t>
            </a:r>
            <a:r>
              <a:rPr sz="1200" b="0" spc="-55" dirty="0">
                <a:solidFill>
                  <a:srgbClr val="7F7F7F"/>
                </a:solidFill>
                <a:latin typeface="Century Gothic"/>
                <a:cs typeface="Century Gothic"/>
              </a:rPr>
              <a:t>system </a:t>
            </a:r>
            <a:r>
              <a:rPr sz="1200" b="0" spc="15" dirty="0">
                <a:solidFill>
                  <a:srgbClr val="7F7F7F"/>
                </a:solidFill>
                <a:latin typeface="Century Gothic"/>
                <a:cs typeface="Century Gothic"/>
              </a:rPr>
              <a:t>is </a:t>
            </a:r>
            <a:r>
              <a:rPr sz="1200" b="0" spc="-120" dirty="0">
                <a:solidFill>
                  <a:srgbClr val="7F7F7F"/>
                </a:solidFill>
                <a:latin typeface="Century Gothic"/>
                <a:cs typeface="Century Gothic"/>
              </a:rPr>
              <a:t>leading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 unnecessarily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high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payouts</a:t>
            </a:r>
            <a:endParaRPr sz="1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-55" dirty="0">
                <a:solidFill>
                  <a:schemeClr val="tx2"/>
                </a:solidFill>
              </a:rPr>
              <a:t>Transporter</a:t>
            </a:r>
            <a:r>
              <a:rPr spc="-15" dirty="0">
                <a:solidFill>
                  <a:schemeClr val="tx2"/>
                </a:solidFill>
              </a:rPr>
              <a:t> </a:t>
            </a:r>
            <a:r>
              <a:rPr spc="-110" dirty="0">
                <a:solidFill>
                  <a:schemeClr val="tx2"/>
                </a:solidFill>
              </a:rPr>
              <a:t>Performance</a:t>
            </a:r>
          </a:p>
          <a:p>
            <a:pPr marL="12700" marR="5080">
              <a:lnSpc>
                <a:spcPct val="103899"/>
              </a:lnSpc>
              <a:spcBef>
                <a:spcPts val="1465"/>
              </a:spcBef>
            </a:pPr>
            <a:r>
              <a:rPr sz="1200" b="0" spc="-50" dirty="0">
                <a:solidFill>
                  <a:srgbClr val="7F7F7F"/>
                </a:solidFill>
                <a:latin typeface="Century Gothic"/>
                <a:cs typeface="Century Gothic"/>
              </a:rPr>
              <a:t>Insightful reports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analysis </a:t>
            </a:r>
            <a:r>
              <a:rPr sz="1200" b="0" spc="-13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200" b="0" spc="-125" dirty="0">
                <a:solidFill>
                  <a:srgbClr val="7F7F7F"/>
                </a:solidFill>
                <a:latin typeface="Century Gothic"/>
                <a:cs typeface="Century Gothic"/>
              </a:rPr>
              <a:t>no.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b="0" spc="-20" dirty="0">
                <a:solidFill>
                  <a:srgbClr val="7F7F7F"/>
                </a:solidFill>
                <a:latin typeface="Century Gothic"/>
                <a:cs typeface="Century Gothic"/>
              </a:rPr>
              <a:t>trips 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undertaken </a:t>
            </a:r>
            <a:r>
              <a:rPr sz="1200" b="0" spc="-17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b="0" spc="-55" dirty="0">
                <a:solidFill>
                  <a:srgbClr val="7F7F7F"/>
                </a:solidFill>
                <a:latin typeface="Century Gothic"/>
                <a:cs typeface="Century Gothic"/>
              </a:rPr>
              <a:t>their </a:t>
            </a:r>
            <a:r>
              <a:rPr sz="1200" b="0" spc="-50" dirty="0">
                <a:solidFill>
                  <a:srgbClr val="7F7F7F"/>
                </a:solidFill>
                <a:latin typeface="Century Gothic"/>
                <a:cs typeface="Century Gothic"/>
              </a:rPr>
              <a:t>statuses.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Incentivize  </a:t>
            </a:r>
            <a:r>
              <a:rPr sz="1200" b="0" spc="-60" dirty="0">
                <a:solidFill>
                  <a:srgbClr val="7F7F7F"/>
                </a:solidFill>
                <a:latin typeface="Century Gothic"/>
                <a:cs typeface="Century Gothic"/>
              </a:rPr>
              <a:t>or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penalize </a:t>
            </a:r>
            <a:r>
              <a:rPr sz="1200" b="0" spc="-130" dirty="0">
                <a:solidFill>
                  <a:srgbClr val="7F7F7F"/>
                </a:solidFill>
                <a:latin typeface="Century Gothic"/>
                <a:cs typeface="Century Gothic"/>
              </a:rPr>
              <a:t>based on </a:t>
            </a:r>
            <a:r>
              <a:rPr sz="1200" b="0" spc="-55" dirty="0">
                <a:solidFill>
                  <a:srgbClr val="7F7F7F"/>
                </a:solidFill>
                <a:latin typeface="Century Gothic"/>
                <a:cs typeface="Century Gothic"/>
              </a:rPr>
              <a:t>their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performances 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ensure </a:t>
            </a:r>
            <a:r>
              <a:rPr sz="1200" b="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higher 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standard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of</a:t>
            </a:r>
            <a:r>
              <a:rPr sz="1200" b="0" spc="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b="0" spc="-90" dirty="0">
                <a:solidFill>
                  <a:srgbClr val="7F7F7F"/>
                </a:solidFill>
                <a:latin typeface="Century Gothic"/>
                <a:cs typeface="Century Gothic"/>
              </a:rPr>
              <a:t>operations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>
                <a:solidFill>
                  <a:schemeClr val="tx2"/>
                </a:solidFill>
              </a:rPr>
              <a:t>Vendor</a:t>
            </a:r>
            <a:r>
              <a:rPr spc="-15" dirty="0">
                <a:solidFill>
                  <a:schemeClr val="tx2"/>
                </a:solidFill>
              </a:rPr>
              <a:t> </a:t>
            </a:r>
            <a:r>
              <a:rPr spc="-110" dirty="0">
                <a:solidFill>
                  <a:schemeClr val="tx2"/>
                </a:solidFill>
              </a:rPr>
              <a:t>Performance</a:t>
            </a:r>
          </a:p>
          <a:p>
            <a:pPr marL="12700" marR="96520">
              <a:lnSpc>
                <a:spcPct val="102200"/>
              </a:lnSpc>
              <a:spcBef>
                <a:spcPts val="1485"/>
              </a:spcBef>
            </a:pP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vendor </a:t>
            </a:r>
            <a:r>
              <a:rPr sz="1200" b="0" spc="-114" dirty="0">
                <a:solidFill>
                  <a:srgbClr val="7F7F7F"/>
                </a:solidFill>
                <a:latin typeface="Century Gothic"/>
                <a:cs typeface="Century Gothic"/>
              </a:rPr>
              <a:t>performance </a:t>
            </a:r>
            <a:r>
              <a:rPr sz="1200" b="0" spc="-130" dirty="0">
                <a:solidFill>
                  <a:srgbClr val="7F7F7F"/>
                </a:solidFill>
                <a:latin typeface="Century Gothic"/>
                <a:cs typeface="Century Gothic"/>
              </a:rPr>
              <a:t>via </a:t>
            </a:r>
            <a:r>
              <a:rPr sz="1200" b="0" spc="-50" dirty="0">
                <a:solidFill>
                  <a:srgbClr val="7F7F7F"/>
                </a:solidFill>
                <a:latin typeface="Century Gothic"/>
                <a:cs typeface="Century Gothic"/>
              </a:rPr>
              <a:t>reports  </a:t>
            </a:r>
            <a:r>
              <a:rPr sz="1200" b="0" spc="-120" dirty="0">
                <a:solidFill>
                  <a:srgbClr val="7F7F7F"/>
                </a:solidFill>
                <a:latin typeface="Century Gothic"/>
                <a:cs typeface="Century Gothic"/>
              </a:rPr>
              <a:t>generated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using </a:t>
            </a:r>
            <a:r>
              <a:rPr sz="1200" b="0" spc="-40" dirty="0">
                <a:solidFill>
                  <a:srgbClr val="7F7F7F"/>
                </a:solidFill>
                <a:latin typeface="Century Gothic"/>
                <a:cs typeface="Century Gothic"/>
              </a:rPr>
              <a:t>trip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related </a:t>
            </a:r>
            <a:r>
              <a:rPr sz="1200" b="0" spc="-65" dirty="0">
                <a:solidFill>
                  <a:srgbClr val="7F7F7F"/>
                </a:solidFill>
                <a:latin typeface="Century Gothic"/>
                <a:cs typeface="Century Gothic"/>
              </a:rPr>
              <a:t>metrics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such 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as </a:t>
            </a:r>
            <a:r>
              <a:rPr sz="1200" b="0" spc="-125" dirty="0">
                <a:solidFill>
                  <a:srgbClr val="7F7F7F"/>
                </a:solidFill>
                <a:latin typeface="Century Gothic"/>
                <a:cs typeface="Century Gothic"/>
              </a:rPr>
              <a:t>completed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shipments,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unsuccessful 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shipments,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deviation, </a:t>
            </a:r>
            <a:r>
              <a:rPr sz="1200" b="0" spc="-114" dirty="0">
                <a:solidFill>
                  <a:srgbClr val="7F7F7F"/>
                </a:solidFill>
                <a:latin typeface="Century Gothic"/>
                <a:cs typeface="Century Gothic"/>
              </a:rPr>
              <a:t>dealer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detention</a:t>
            </a:r>
            <a:r>
              <a:rPr sz="1200" b="0" spc="-6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etc.</a:t>
            </a:r>
            <a:endParaRPr sz="1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-130" dirty="0">
                <a:solidFill>
                  <a:schemeClr val="tx2"/>
                </a:solidFill>
              </a:rPr>
              <a:t>Increased </a:t>
            </a:r>
            <a:r>
              <a:rPr dirty="0">
                <a:solidFill>
                  <a:schemeClr val="tx2"/>
                </a:solidFill>
              </a:rPr>
              <a:t>Trip</a:t>
            </a:r>
            <a:r>
              <a:rPr spc="-145" dirty="0">
                <a:solidFill>
                  <a:schemeClr val="tx2"/>
                </a:solidFill>
              </a:rPr>
              <a:t> </a:t>
            </a:r>
            <a:r>
              <a:rPr spc="-120" dirty="0">
                <a:solidFill>
                  <a:schemeClr val="tx2"/>
                </a:solidFill>
              </a:rPr>
              <a:t>Frequency</a:t>
            </a:r>
          </a:p>
          <a:p>
            <a:pPr marL="12700" marR="85725">
              <a:lnSpc>
                <a:spcPct val="104400"/>
              </a:lnSpc>
              <a:spcBef>
                <a:spcPts val="1460"/>
              </a:spcBef>
            </a:pP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Provide </a:t>
            </a:r>
            <a:r>
              <a:rPr sz="1200" b="0" spc="-40" dirty="0">
                <a:solidFill>
                  <a:srgbClr val="7F7F7F"/>
                </a:solidFill>
                <a:latin typeface="Century Gothic"/>
                <a:cs typeface="Century Gothic"/>
              </a:rPr>
              <a:t>visibility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vendors/clients </a:t>
            </a:r>
            <a:r>
              <a:rPr sz="1200" b="0" spc="-130" dirty="0">
                <a:solidFill>
                  <a:srgbClr val="7F7F7F"/>
                </a:solidFill>
                <a:latin typeface="Century Gothic"/>
                <a:cs typeface="Century Gothic"/>
              </a:rPr>
              <a:t>along 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b="0" spc="5" dirty="0">
                <a:solidFill>
                  <a:srgbClr val="7F7F7F"/>
                </a:solidFill>
                <a:latin typeface="Century Gothic"/>
                <a:cs typeface="Century Gothic"/>
              </a:rPr>
              <a:t>ETA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ensure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the detention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time  </a:t>
            </a:r>
            <a:r>
              <a:rPr sz="1200" b="0" spc="15" dirty="0">
                <a:solidFill>
                  <a:srgbClr val="7F7F7F"/>
                </a:solidFill>
                <a:latin typeface="Century Gothic"/>
                <a:cs typeface="Century Gothic"/>
              </a:rPr>
              <a:t>is </a:t>
            </a:r>
            <a:r>
              <a:rPr sz="1200" b="0" spc="-125" dirty="0">
                <a:solidFill>
                  <a:srgbClr val="7F7F7F"/>
                </a:solidFill>
                <a:latin typeface="Century Gothic"/>
                <a:cs typeface="Century Gothic"/>
              </a:rPr>
              <a:t>reduced </a:t>
            </a:r>
            <a:r>
              <a:rPr sz="1200" b="0" spc="-17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thereby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facilitate </a:t>
            </a:r>
            <a:r>
              <a:rPr sz="1200" b="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b="0" spc="-90" dirty="0">
                <a:solidFill>
                  <a:srgbClr val="7F7F7F"/>
                </a:solidFill>
                <a:latin typeface="Century Gothic"/>
                <a:cs typeface="Century Gothic"/>
              </a:rPr>
              <a:t>quicker  </a:t>
            </a:r>
            <a:r>
              <a:rPr sz="1200" b="0" spc="5" dirty="0">
                <a:solidFill>
                  <a:srgbClr val="7F7F7F"/>
                </a:solidFill>
                <a:latin typeface="Century Gothic"/>
                <a:cs typeface="Century Gothic"/>
              </a:rPr>
              <a:t>TAT</a:t>
            </a:r>
            <a:endParaRPr sz="12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pc="-155" dirty="0">
                <a:solidFill>
                  <a:schemeClr val="tx2"/>
                </a:solidFill>
              </a:rPr>
              <a:t>Demand</a:t>
            </a:r>
            <a:r>
              <a:rPr spc="-10" dirty="0">
                <a:solidFill>
                  <a:schemeClr val="tx2"/>
                </a:solidFill>
              </a:rPr>
              <a:t> </a:t>
            </a:r>
            <a:r>
              <a:rPr spc="-85" dirty="0">
                <a:solidFill>
                  <a:schemeClr val="tx2"/>
                </a:solidFill>
              </a:rPr>
              <a:t>Forecasting</a:t>
            </a:r>
          </a:p>
          <a:p>
            <a:pPr marL="12700" marR="5080">
              <a:lnSpc>
                <a:spcPct val="104400"/>
              </a:lnSpc>
              <a:spcBef>
                <a:spcPts val="1460"/>
              </a:spcBef>
            </a:pPr>
            <a:r>
              <a:rPr sz="1200" b="0" spc="-90" dirty="0">
                <a:solidFill>
                  <a:srgbClr val="7F7F7F"/>
                </a:solidFill>
                <a:latin typeface="Century Gothic"/>
                <a:cs typeface="Century Gothic"/>
              </a:rPr>
              <a:t>Daily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report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b="0" spc="-110" dirty="0">
                <a:solidFill>
                  <a:srgbClr val="7F7F7F"/>
                </a:solidFill>
                <a:latin typeface="Century Gothic"/>
                <a:cs typeface="Century Gothic"/>
              </a:rPr>
              <a:t>vehicle </a:t>
            </a:r>
            <a:r>
              <a:rPr sz="1200" b="0" spc="-45" dirty="0">
                <a:solidFill>
                  <a:srgbClr val="7F7F7F"/>
                </a:solidFill>
                <a:latin typeface="Century Gothic"/>
                <a:cs typeface="Century Gothic"/>
              </a:rPr>
              <a:t>status </a:t>
            </a:r>
            <a:r>
              <a:rPr sz="1200" b="0" spc="-55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precise  </a:t>
            </a:r>
            <a:r>
              <a:rPr sz="1200" b="0" spc="-114" dirty="0">
                <a:solidFill>
                  <a:srgbClr val="7F7F7F"/>
                </a:solidFill>
                <a:latin typeface="Century Gothic"/>
                <a:cs typeface="Century Gothic"/>
              </a:rPr>
              <a:t>planning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b="0" spc="-140" dirty="0">
                <a:solidFill>
                  <a:srgbClr val="7F7F7F"/>
                </a:solidFill>
                <a:latin typeface="Century Gothic"/>
                <a:cs typeface="Century Gothic"/>
              </a:rPr>
              <a:t>aid </a:t>
            </a:r>
            <a:r>
              <a:rPr sz="1200" b="0" spc="-70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200" b="0" spc="-105" dirty="0">
                <a:solidFill>
                  <a:srgbClr val="7F7F7F"/>
                </a:solidFill>
                <a:latin typeface="Century Gothic"/>
                <a:cs typeface="Century Gothic"/>
              </a:rPr>
              <a:t>increased </a:t>
            </a:r>
            <a:r>
              <a:rPr sz="1200" b="0" spc="-75" dirty="0">
                <a:solidFill>
                  <a:srgbClr val="7F7F7F"/>
                </a:solidFill>
                <a:latin typeface="Century Gothic"/>
                <a:cs typeface="Century Gothic"/>
              </a:rPr>
              <a:t>serviceability </a:t>
            </a:r>
            <a:r>
              <a:rPr sz="1200" b="0" spc="-80" dirty="0">
                <a:solidFill>
                  <a:srgbClr val="7F7F7F"/>
                </a:solidFill>
                <a:latin typeface="Century Gothic"/>
                <a:cs typeface="Century Gothic"/>
              </a:rPr>
              <a:t>to  </a:t>
            </a:r>
            <a:r>
              <a:rPr sz="1200" b="0" spc="-95" dirty="0">
                <a:solidFill>
                  <a:srgbClr val="7F7F7F"/>
                </a:solidFill>
                <a:latin typeface="Century Gothic"/>
                <a:cs typeface="Century Gothic"/>
              </a:rPr>
              <a:t>facilitate greater </a:t>
            </a:r>
            <a:r>
              <a:rPr sz="1200" b="0" spc="-60" dirty="0">
                <a:solidFill>
                  <a:srgbClr val="7F7F7F"/>
                </a:solidFill>
                <a:latin typeface="Century Gothic"/>
                <a:cs typeface="Century Gothic"/>
              </a:rPr>
              <a:t>sales </a:t>
            </a:r>
            <a:r>
              <a:rPr sz="1200" b="0" spc="-90" dirty="0">
                <a:solidFill>
                  <a:srgbClr val="7F7F7F"/>
                </a:solidFill>
                <a:latin typeface="Century Gothic"/>
                <a:cs typeface="Century Gothic"/>
              </a:rPr>
              <a:t>volumes </a:t>
            </a:r>
            <a:r>
              <a:rPr sz="1200" b="0" spc="-17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thereby  </a:t>
            </a:r>
            <a:r>
              <a:rPr sz="1200" b="0" spc="-120" dirty="0">
                <a:solidFill>
                  <a:srgbClr val="7F7F7F"/>
                </a:solidFill>
                <a:latin typeface="Century Gothic"/>
                <a:cs typeface="Century Gothic"/>
              </a:rPr>
              <a:t>capture </a:t>
            </a:r>
            <a:r>
              <a:rPr sz="1200" b="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b="0" spc="-90" dirty="0">
                <a:solidFill>
                  <a:srgbClr val="7F7F7F"/>
                </a:solidFill>
                <a:latin typeface="Century Gothic"/>
                <a:cs typeface="Century Gothic"/>
              </a:rPr>
              <a:t>larger </a:t>
            </a:r>
            <a:r>
              <a:rPr sz="1200" b="0" spc="-100" dirty="0">
                <a:solidFill>
                  <a:srgbClr val="7F7F7F"/>
                </a:solidFill>
                <a:latin typeface="Century Gothic"/>
                <a:cs typeface="Century Gothic"/>
              </a:rPr>
              <a:t>market</a:t>
            </a:r>
            <a:r>
              <a:rPr sz="1200" b="0" spc="-1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b="0" spc="-85" dirty="0">
                <a:solidFill>
                  <a:srgbClr val="7F7F7F"/>
                </a:solidFill>
                <a:latin typeface="Century Gothic"/>
                <a:cs typeface="Century Gothic"/>
              </a:rPr>
              <a:t>share</a:t>
            </a:r>
            <a:endParaRPr sz="12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023" y="862583"/>
            <a:ext cx="2319528" cy="4992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51703" y="838200"/>
            <a:ext cx="2286000" cy="4989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EFD58-3A33-4EA0-8378-4926768BE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01F075-D3C1-4F6B-9B23-8E1DEE2AA86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4810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65" dirty="0">
                <a:solidFill>
                  <a:schemeClr val="tx2"/>
                </a:solidFill>
                <a:latin typeface="Century Gothic"/>
                <a:cs typeface="Century Gothic"/>
              </a:rPr>
              <a:t>ADAS </a:t>
            </a:r>
            <a:r>
              <a:rPr b="1" spc="-30" dirty="0">
                <a:solidFill>
                  <a:schemeClr val="tx2"/>
                </a:solidFill>
                <a:latin typeface="Century Gothic"/>
                <a:cs typeface="Century Gothic"/>
              </a:rPr>
              <a:t>– </a:t>
            </a:r>
            <a:r>
              <a:rPr b="1" spc="-204" dirty="0">
                <a:solidFill>
                  <a:schemeClr val="tx2"/>
                </a:solidFill>
                <a:latin typeface="Century Gothic"/>
                <a:cs typeface="Century Gothic"/>
              </a:rPr>
              <a:t>Video</a:t>
            </a:r>
            <a:r>
              <a:rPr b="1" spc="-1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55" dirty="0">
                <a:solidFill>
                  <a:schemeClr val="tx2"/>
                </a:solidFill>
                <a:latin typeface="Century Gothic"/>
                <a:cs typeface="Century Gothic"/>
              </a:rPr>
              <a:t>Telematics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225880" y="1162812"/>
            <a:ext cx="2042795" cy="50336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71755">
              <a:lnSpc>
                <a:spcPct val="101400"/>
              </a:lnSpc>
              <a:spcBef>
                <a:spcPts val="75"/>
              </a:spcBef>
            </a:pP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Driver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Behavior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Monitoring 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prevent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accidents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89535">
              <a:lnSpc>
                <a:spcPct val="101400"/>
              </a:lnSpc>
            </a:pP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Locate,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track,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225" dirty="0">
                <a:solidFill>
                  <a:srgbClr val="7F7F7F"/>
                </a:solidFill>
                <a:latin typeface="Century Gothic"/>
                <a:cs typeface="Century Gothic"/>
              </a:rPr>
              <a:t>manage 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your vehicles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real</a:t>
            </a:r>
            <a:r>
              <a:rPr sz="1400" spc="-25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time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332105">
              <a:lnSpc>
                <a:spcPct val="101400"/>
              </a:lnSpc>
              <a:spcBef>
                <a:spcPts val="5"/>
              </a:spcBef>
            </a:pP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Driver’s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Scorecard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Performance</a:t>
            </a:r>
            <a:r>
              <a:rPr sz="1400" spc="-2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Report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194310">
              <a:lnSpc>
                <a:spcPct val="101400"/>
              </a:lnSpc>
            </a:pP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Connect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dual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facing 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dash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75" dirty="0">
                <a:solidFill>
                  <a:srgbClr val="7F7F7F"/>
                </a:solidFill>
                <a:latin typeface="Century Gothic"/>
                <a:cs typeface="Century Gothic"/>
              </a:rPr>
              <a:t>cams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112395">
              <a:lnSpc>
                <a:spcPct val="101400"/>
              </a:lnSpc>
            </a:pP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Prevention from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False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Fraudulent</a:t>
            </a:r>
            <a:r>
              <a:rPr sz="1400" spc="-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Claims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>
              <a:lnSpc>
                <a:spcPct val="101400"/>
              </a:lnSpc>
            </a:pP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Improvement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Driver  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Engagement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Retention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58216" y="563880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42"/>
                </a:lnTo>
                <a:lnTo>
                  <a:pt x="244741" y="11907"/>
                </a:lnTo>
                <a:lnTo>
                  <a:pt x="203606" y="26196"/>
                </a:lnTo>
                <a:lnTo>
                  <a:pt x="165112" y="45511"/>
                </a:lnTo>
                <a:lnTo>
                  <a:pt x="129654" y="69457"/>
                </a:lnTo>
                <a:lnTo>
                  <a:pt x="97637" y="97635"/>
                </a:lnTo>
                <a:lnTo>
                  <a:pt x="69469" y="129650"/>
                </a:lnTo>
                <a:lnTo>
                  <a:pt x="45516" y="165101"/>
                </a:lnTo>
                <a:lnTo>
                  <a:pt x="26200" y="203594"/>
                </a:lnTo>
                <a:lnTo>
                  <a:pt x="11912" y="244732"/>
                </a:lnTo>
                <a:lnTo>
                  <a:pt x="3048" y="288117"/>
                </a:lnTo>
                <a:lnTo>
                  <a:pt x="0" y="333350"/>
                </a:lnTo>
                <a:lnTo>
                  <a:pt x="3048" y="378584"/>
                </a:lnTo>
                <a:lnTo>
                  <a:pt x="11912" y="421967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51"/>
                </a:lnTo>
                <a:lnTo>
                  <a:pt x="97637" y="569065"/>
                </a:lnTo>
                <a:lnTo>
                  <a:pt x="129654" y="597242"/>
                </a:lnTo>
                <a:lnTo>
                  <a:pt x="165112" y="621190"/>
                </a:lnTo>
                <a:lnTo>
                  <a:pt x="203606" y="640504"/>
                </a:lnTo>
                <a:lnTo>
                  <a:pt x="244741" y="654794"/>
                </a:lnTo>
                <a:lnTo>
                  <a:pt x="288124" y="663658"/>
                </a:lnTo>
                <a:lnTo>
                  <a:pt x="333349" y="666701"/>
                </a:lnTo>
                <a:lnTo>
                  <a:pt x="378587" y="663658"/>
                </a:lnTo>
                <a:lnTo>
                  <a:pt x="421970" y="654794"/>
                </a:lnTo>
                <a:lnTo>
                  <a:pt x="463105" y="640504"/>
                </a:lnTo>
                <a:lnTo>
                  <a:pt x="501611" y="621190"/>
                </a:lnTo>
                <a:lnTo>
                  <a:pt x="537057" y="597242"/>
                </a:lnTo>
                <a:lnTo>
                  <a:pt x="569074" y="569065"/>
                </a:lnTo>
                <a:lnTo>
                  <a:pt x="597255" y="537051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67"/>
                </a:lnTo>
                <a:lnTo>
                  <a:pt x="663663" y="378584"/>
                </a:lnTo>
                <a:lnTo>
                  <a:pt x="666711" y="333350"/>
                </a:lnTo>
                <a:lnTo>
                  <a:pt x="663663" y="288117"/>
                </a:lnTo>
                <a:lnTo>
                  <a:pt x="654799" y="244732"/>
                </a:lnTo>
                <a:lnTo>
                  <a:pt x="640511" y="203594"/>
                </a:lnTo>
                <a:lnTo>
                  <a:pt x="621195" y="165101"/>
                </a:lnTo>
                <a:lnTo>
                  <a:pt x="597255" y="129650"/>
                </a:lnTo>
                <a:lnTo>
                  <a:pt x="569074" y="97635"/>
                </a:lnTo>
                <a:lnTo>
                  <a:pt x="537057" y="69457"/>
                </a:lnTo>
                <a:lnTo>
                  <a:pt x="501611" y="45511"/>
                </a:lnTo>
                <a:lnTo>
                  <a:pt x="463105" y="26196"/>
                </a:lnTo>
                <a:lnTo>
                  <a:pt x="421970" y="11907"/>
                </a:lnTo>
                <a:lnTo>
                  <a:pt x="378587" y="3042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1384" y="5782055"/>
            <a:ext cx="381000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58216" y="472440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48"/>
                </a:lnTo>
                <a:lnTo>
                  <a:pt x="244741" y="11912"/>
                </a:lnTo>
                <a:lnTo>
                  <a:pt x="203606" y="26200"/>
                </a:lnTo>
                <a:lnTo>
                  <a:pt x="165112" y="45516"/>
                </a:lnTo>
                <a:lnTo>
                  <a:pt x="129654" y="69456"/>
                </a:lnTo>
                <a:lnTo>
                  <a:pt x="97637" y="97637"/>
                </a:lnTo>
                <a:lnTo>
                  <a:pt x="69469" y="129654"/>
                </a:lnTo>
                <a:lnTo>
                  <a:pt x="45516" y="165100"/>
                </a:lnTo>
                <a:lnTo>
                  <a:pt x="26200" y="203593"/>
                </a:lnTo>
                <a:lnTo>
                  <a:pt x="11912" y="244729"/>
                </a:lnTo>
                <a:lnTo>
                  <a:pt x="3048" y="288112"/>
                </a:lnTo>
                <a:lnTo>
                  <a:pt x="0" y="333349"/>
                </a:lnTo>
                <a:lnTo>
                  <a:pt x="3048" y="378587"/>
                </a:lnTo>
                <a:lnTo>
                  <a:pt x="11912" y="421970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44"/>
                </a:lnTo>
                <a:lnTo>
                  <a:pt x="97637" y="569061"/>
                </a:lnTo>
                <a:lnTo>
                  <a:pt x="129654" y="597242"/>
                </a:lnTo>
                <a:lnTo>
                  <a:pt x="165112" y="621195"/>
                </a:lnTo>
                <a:lnTo>
                  <a:pt x="203606" y="640499"/>
                </a:lnTo>
                <a:lnTo>
                  <a:pt x="244741" y="654799"/>
                </a:lnTo>
                <a:lnTo>
                  <a:pt x="288124" y="663663"/>
                </a:lnTo>
                <a:lnTo>
                  <a:pt x="333349" y="666699"/>
                </a:lnTo>
                <a:lnTo>
                  <a:pt x="378587" y="663663"/>
                </a:lnTo>
                <a:lnTo>
                  <a:pt x="421970" y="654799"/>
                </a:lnTo>
                <a:lnTo>
                  <a:pt x="463105" y="640499"/>
                </a:lnTo>
                <a:lnTo>
                  <a:pt x="501611" y="621195"/>
                </a:lnTo>
                <a:lnTo>
                  <a:pt x="537057" y="597242"/>
                </a:lnTo>
                <a:lnTo>
                  <a:pt x="569074" y="569061"/>
                </a:lnTo>
                <a:lnTo>
                  <a:pt x="597255" y="537044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70"/>
                </a:lnTo>
                <a:lnTo>
                  <a:pt x="663663" y="378587"/>
                </a:lnTo>
                <a:lnTo>
                  <a:pt x="666711" y="333349"/>
                </a:lnTo>
                <a:lnTo>
                  <a:pt x="663663" y="288112"/>
                </a:lnTo>
                <a:lnTo>
                  <a:pt x="654799" y="244729"/>
                </a:lnTo>
                <a:lnTo>
                  <a:pt x="640511" y="203593"/>
                </a:lnTo>
                <a:lnTo>
                  <a:pt x="621195" y="165100"/>
                </a:lnTo>
                <a:lnTo>
                  <a:pt x="597255" y="129654"/>
                </a:lnTo>
                <a:lnTo>
                  <a:pt x="569074" y="97637"/>
                </a:lnTo>
                <a:lnTo>
                  <a:pt x="537057" y="69456"/>
                </a:lnTo>
                <a:lnTo>
                  <a:pt x="501611" y="45516"/>
                </a:lnTo>
                <a:lnTo>
                  <a:pt x="463105" y="26200"/>
                </a:lnTo>
                <a:lnTo>
                  <a:pt x="421970" y="11912"/>
                </a:lnTo>
                <a:lnTo>
                  <a:pt x="378587" y="3048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01384" y="4867655"/>
            <a:ext cx="381000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58216" y="381000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48"/>
                </a:lnTo>
                <a:lnTo>
                  <a:pt x="244741" y="11912"/>
                </a:lnTo>
                <a:lnTo>
                  <a:pt x="203606" y="26200"/>
                </a:lnTo>
                <a:lnTo>
                  <a:pt x="165112" y="45516"/>
                </a:lnTo>
                <a:lnTo>
                  <a:pt x="129654" y="69456"/>
                </a:lnTo>
                <a:lnTo>
                  <a:pt x="97637" y="97637"/>
                </a:lnTo>
                <a:lnTo>
                  <a:pt x="69469" y="129654"/>
                </a:lnTo>
                <a:lnTo>
                  <a:pt x="45516" y="165100"/>
                </a:lnTo>
                <a:lnTo>
                  <a:pt x="26200" y="203593"/>
                </a:lnTo>
                <a:lnTo>
                  <a:pt x="11912" y="244729"/>
                </a:lnTo>
                <a:lnTo>
                  <a:pt x="3048" y="288112"/>
                </a:lnTo>
                <a:lnTo>
                  <a:pt x="0" y="333349"/>
                </a:lnTo>
                <a:lnTo>
                  <a:pt x="3048" y="378587"/>
                </a:lnTo>
                <a:lnTo>
                  <a:pt x="11912" y="421970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57"/>
                </a:lnTo>
                <a:lnTo>
                  <a:pt x="97637" y="569061"/>
                </a:lnTo>
                <a:lnTo>
                  <a:pt x="129654" y="597242"/>
                </a:lnTo>
                <a:lnTo>
                  <a:pt x="165112" y="621195"/>
                </a:lnTo>
                <a:lnTo>
                  <a:pt x="203606" y="640499"/>
                </a:lnTo>
                <a:lnTo>
                  <a:pt x="244741" y="654799"/>
                </a:lnTo>
                <a:lnTo>
                  <a:pt x="288124" y="663663"/>
                </a:lnTo>
                <a:lnTo>
                  <a:pt x="333349" y="666699"/>
                </a:lnTo>
                <a:lnTo>
                  <a:pt x="378587" y="663663"/>
                </a:lnTo>
                <a:lnTo>
                  <a:pt x="421970" y="654799"/>
                </a:lnTo>
                <a:lnTo>
                  <a:pt x="463105" y="640499"/>
                </a:lnTo>
                <a:lnTo>
                  <a:pt x="501611" y="621195"/>
                </a:lnTo>
                <a:lnTo>
                  <a:pt x="537057" y="597242"/>
                </a:lnTo>
                <a:lnTo>
                  <a:pt x="569074" y="569061"/>
                </a:lnTo>
                <a:lnTo>
                  <a:pt x="597255" y="537057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70"/>
                </a:lnTo>
                <a:lnTo>
                  <a:pt x="663663" y="378587"/>
                </a:lnTo>
                <a:lnTo>
                  <a:pt x="666711" y="333349"/>
                </a:lnTo>
                <a:lnTo>
                  <a:pt x="663663" y="288112"/>
                </a:lnTo>
                <a:lnTo>
                  <a:pt x="654799" y="244729"/>
                </a:lnTo>
                <a:lnTo>
                  <a:pt x="640511" y="203593"/>
                </a:lnTo>
                <a:lnTo>
                  <a:pt x="621195" y="165100"/>
                </a:lnTo>
                <a:lnTo>
                  <a:pt x="597255" y="129654"/>
                </a:lnTo>
                <a:lnTo>
                  <a:pt x="569074" y="97637"/>
                </a:lnTo>
                <a:lnTo>
                  <a:pt x="537057" y="69456"/>
                </a:lnTo>
                <a:lnTo>
                  <a:pt x="501611" y="45516"/>
                </a:lnTo>
                <a:lnTo>
                  <a:pt x="463105" y="26200"/>
                </a:lnTo>
                <a:lnTo>
                  <a:pt x="421970" y="11912"/>
                </a:lnTo>
                <a:lnTo>
                  <a:pt x="378587" y="3048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19671" y="3953255"/>
            <a:ext cx="381000" cy="38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58216" y="289560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48"/>
                </a:lnTo>
                <a:lnTo>
                  <a:pt x="244741" y="11912"/>
                </a:lnTo>
                <a:lnTo>
                  <a:pt x="203606" y="26200"/>
                </a:lnTo>
                <a:lnTo>
                  <a:pt x="165112" y="45516"/>
                </a:lnTo>
                <a:lnTo>
                  <a:pt x="129654" y="69456"/>
                </a:lnTo>
                <a:lnTo>
                  <a:pt x="97637" y="97637"/>
                </a:lnTo>
                <a:lnTo>
                  <a:pt x="69469" y="129654"/>
                </a:lnTo>
                <a:lnTo>
                  <a:pt x="45516" y="165100"/>
                </a:lnTo>
                <a:lnTo>
                  <a:pt x="26200" y="203593"/>
                </a:lnTo>
                <a:lnTo>
                  <a:pt x="11912" y="244728"/>
                </a:lnTo>
                <a:lnTo>
                  <a:pt x="3048" y="288112"/>
                </a:lnTo>
                <a:lnTo>
                  <a:pt x="0" y="333349"/>
                </a:lnTo>
                <a:lnTo>
                  <a:pt x="3048" y="378587"/>
                </a:lnTo>
                <a:lnTo>
                  <a:pt x="11912" y="421970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57"/>
                </a:lnTo>
                <a:lnTo>
                  <a:pt x="97637" y="569061"/>
                </a:lnTo>
                <a:lnTo>
                  <a:pt x="129654" y="597242"/>
                </a:lnTo>
                <a:lnTo>
                  <a:pt x="165112" y="621195"/>
                </a:lnTo>
                <a:lnTo>
                  <a:pt x="203606" y="640499"/>
                </a:lnTo>
                <a:lnTo>
                  <a:pt x="244741" y="654799"/>
                </a:lnTo>
                <a:lnTo>
                  <a:pt x="288124" y="663663"/>
                </a:lnTo>
                <a:lnTo>
                  <a:pt x="333349" y="666699"/>
                </a:lnTo>
                <a:lnTo>
                  <a:pt x="378587" y="663663"/>
                </a:lnTo>
                <a:lnTo>
                  <a:pt x="421970" y="654799"/>
                </a:lnTo>
                <a:lnTo>
                  <a:pt x="463105" y="640499"/>
                </a:lnTo>
                <a:lnTo>
                  <a:pt x="501611" y="621195"/>
                </a:lnTo>
                <a:lnTo>
                  <a:pt x="537057" y="597242"/>
                </a:lnTo>
                <a:lnTo>
                  <a:pt x="569074" y="569061"/>
                </a:lnTo>
                <a:lnTo>
                  <a:pt x="597255" y="537057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70"/>
                </a:lnTo>
                <a:lnTo>
                  <a:pt x="663663" y="378587"/>
                </a:lnTo>
                <a:lnTo>
                  <a:pt x="666711" y="333349"/>
                </a:lnTo>
                <a:lnTo>
                  <a:pt x="663663" y="288112"/>
                </a:lnTo>
                <a:lnTo>
                  <a:pt x="654799" y="244728"/>
                </a:lnTo>
                <a:lnTo>
                  <a:pt x="640511" y="203593"/>
                </a:lnTo>
                <a:lnTo>
                  <a:pt x="621195" y="165100"/>
                </a:lnTo>
                <a:lnTo>
                  <a:pt x="597255" y="129654"/>
                </a:lnTo>
                <a:lnTo>
                  <a:pt x="569074" y="97637"/>
                </a:lnTo>
                <a:lnTo>
                  <a:pt x="537057" y="69456"/>
                </a:lnTo>
                <a:lnTo>
                  <a:pt x="501611" y="45516"/>
                </a:lnTo>
                <a:lnTo>
                  <a:pt x="463105" y="26200"/>
                </a:lnTo>
                <a:lnTo>
                  <a:pt x="421970" y="11912"/>
                </a:lnTo>
                <a:lnTo>
                  <a:pt x="378587" y="3048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01384" y="3038855"/>
            <a:ext cx="381000" cy="381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58216" y="198120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48"/>
                </a:lnTo>
                <a:lnTo>
                  <a:pt x="244741" y="11912"/>
                </a:lnTo>
                <a:lnTo>
                  <a:pt x="203606" y="26200"/>
                </a:lnTo>
                <a:lnTo>
                  <a:pt x="165112" y="45516"/>
                </a:lnTo>
                <a:lnTo>
                  <a:pt x="129654" y="69456"/>
                </a:lnTo>
                <a:lnTo>
                  <a:pt x="97637" y="97637"/>
                </a:lnTo>
                <a:lnTo>
                  <a:pt x="69469" y="129654"/>
                </a:lnTo>
                <a:lnTo>
                  <a:pt x="45516" y="165100"/>
                </a:lnTo>
                <a:lnTo>
                  <a:pt x="26200" y="203593"/>
                </a:lnTo>
                <a:lnTo>
                  <a:pt x="11912" y="244728"/>
                </a:lnTo>
                <a:lnTo>
                  <a:pt x="3048" y="288112"/>
                </a:lnTo>
                <a:lnTo>
                  <a:pt x="0" y="333349"/>
                </a:lnTo>
                <a:lnTo>
                  <a:pt x="3048" y="378587"/>
                </a:lnTo>
                <a:lnTo>
                  <a:pt x="11912" y="421970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57"/>
                </a:lnTo>
                <a:lnTo>
                  <a:pt x="97637" y="569061"/>
                </a:lnTo>
                <a:lnTo>
                  <a:pt x="129654" y="597242"/>
                </a:lnTo>
                <a:lnTo>
                  <a:pt x="165112" y="621195"/>
                </a:lnTo>
                <a:lnTo>
                  <a:pt x="203606" y="640499"/>
                </a:lnTo>
                <a:lnTo>
                  <a:pt x="244741" y="654799"/>
                </a:lnTo>
                <a:lnTo>
                  <a:pt x="288124" y="663663"/>
                </a:lnTo>
                <a:lnTo>
                  <a:pt x="333349" y="666699"/>
                </a:lnTo>
                <a:lnTo>
                  <a:pt x="378587" y="663663"/>
                </a:lnTo>
                <a:lnTo>
                  <a:pt x="421970" y="654799"/>
                </a:lnTo>
                <a:lnTo>
                  <a:pt x="463105" y="640499"/>
                </a:lnTo>
                <a:lnTo>
                  <a:pt x="501611" y="621195"/>
                </a:lnTo>
                <a:lnTo>
                  <a:pt x="537057" y="597242"/>
                </a:lnTo>
                <a:lnTo>
                  <a:pt x="569074" y="569061"/>
                </a:lnTo>
                <a:lnTo>
                  <a:pt x="597255" y="537057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70"/>
                </a:lnTo>
                <a:lnTo>
                  <a:pt x="663663" y="378587"/>
                </a:lnTo>
                <a:lnTo>
                  <a:pt x="666711" y="333349"/>
                </a:lnTo>
                <a:lnTo>
                  <a:pt x="663663" y="288112"/>
                </a:lnTo>
                <a:lnTo>
                  <a:pt x="654799" y="244728"/>
                </a:lnTo>
                <a:lnTo>
                  <a:pt x="640511" y="203593"/>
                </a:lnTo>
                <a:lnTo>
                  <a:pt x="621195" y="165100"/>
                </a:lnTo>
                <a:lnTo>
                  <a:pt x="597255" y="129654"/>
                </a:lnTo>
                <a:lnTo>
                  <a:pt x="569074" y="97637"/>
                </a:lnTo>
                <a:lnTo>
                  <a:pt x="537057" y="69456"/>
                </a:lnTo>
                <a:lnTo>
                  <a:pt x="501611" y="45516"/>
                </a:lnTo>
                <a:lnTo>
                  <a:pt x="463105" y="26200"/>
                </a:lnTo>
                <a:lnTo>
                  <a:pt x="421970" y="11912"/>
                </a:lnTo>
                <a:lnTo>
                  <a:pt x="378587" y="3048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01384" y="2124455"/>
            <a:ext cx="381000" cy="3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58216" y="1060640"/>
            <a:ext cx="666750" cy="666750"/>
          </a:xfrm>
          <a:custGeom>
            <a:avLst/>
            <a:gdLst/>
            <a:ahLst/>
            <a:cxnLst/>
            <a:rect l="l" t="t" r="r" b="b"/>
            <a:pathLst>
              <a:path w="666750" h="666750">
                <a:moveTo>
                  <a:pt x="333349" y="0"/>
                </a:moveTo>
                <a:lnTo>
                  <a:pt x="288124" y="3035"/>
                </a:lnTo>
                <a:lnTo>
                  <a:pt x="244741" y="11899"/>
                </a:lnTo>
                <a:lnTo>
                  <a:pt x="203606" y="26187"/>
                </a:lnTo>
                <a:lnTo>
                  <a:pt x="165112" y="45504"/>
                </a:lnTo>
                <a:lnTo>
                  <a:pt x="129654" y="69456"/>
                </a:lnTo>
                <a:lnTo>
                  <a:pt x="97637" y="97637"/>
                </a:lnTo>
                <a:lnTo>
                  <a:pt x="69469" y="129641"/>
                </a:lnTo>
                <a:lnTo>
                  <a:pt x="45516" y="165100"/>
                </a:lnTo>
                <a:lnTo>
                  <a:pt x="26200" y="203593"/>
                </a:lnTo>
                <a:lnTo>
                  <a:pt x="11912" y="244729"/>
                </a:lnTo>
                <a:lnTo>
                  <a:pt x="3048" y="288112"/>
                </a:lnTo>
                <a:lnTo>
                  <a:pt x="0" y="333349"/>
                </a:lnTo>
                <a:lnTo>
                  <a:pt x="3048" y="378587"/>
                </a:lnTo>
                <a:lnTo>
                  <a:pt x="11912" y="421970"/>
                </a:lnTo>
                <a:lnTo>
                  <a:pt x="26200" y="463105"/>
                </a:lnTo>
                <a:lnTo>
                  <a:pt x="45516" y="501599"/>
                </a:lnTo>
                <a:lnTo>
                  <a:pt x="69469" y="537044"/>
                </a:lnTo>
                <a:lnTo>
                  <a:pt x="97637" y="569061"/>
                </a:lnTo>
                <a:lnTo>
                  <a:pt x="129654" y="597242"/>
                </a:lnTo>
                <a:lnTo>
                  <a:pt x="165112" y="621182"/>
                </a:lnTo>
                <a:lnTo>
                  <a:pt x="203606" y="640499"/>
                </a:lnTo>
                <a:lnTo>
                  <a:pt x="244741" y="654786"/>
                </a:lnTo>
                <a:lnTo>
                  <a:pt x="288124" y="663651"/>
                </a:lnTo>
                <a:lnTo>
                  <a:pt x="333349" y="666699"/>
                </a:lnTo>
                <a:lnTo>
                  <a:pt x="378587" y="663651"/>
                </a:lnTo>
                <a:lnTo>
                  <a:pt x="421970" y="654786"/>
                </a:lnTo>
                <a:lnTo>
                  <a:pt x="463105" y="640499"/>
                </a:lnTo>
                <a:lnTo>
                  <a:pt x="501611" y="621182"/>
                </a:lnTo>
                <a:lnTo>
                  <a:pt x="537057" y="597242"/>
                </a:lnTo>
                <a:lnTo>
                  <a:pt x="569074" y="569061"/>
                </a:lnTo>
                <a:lnTo>
                  <a:pt x="597255" y="537044"/>
                </a:lnTo>
                <a:lnTo>
                  <a:pt x="621195" y="501599"/>
                </a:lnTo>
                <a:lnTo>
                  <a:pt x="640511" y="463105"/>
                </a:lnTo>
                <a:lnTo>
                  <a:pt x="654799" y="421970"/>
                </a:lnTo>
                <a:lnTo>
                  <a:pt x="663663" y="378587"/>
                </a:lnTo>
                <a:lnTo>
                  <a:pt x="666711" y="333349"/>
                </a:lnTo>
                <a:lnTo>
                  <a:pt x="663663" y="288112"/>
                </a:lnTo>
                <a:lnTo>
                  <a:pt x="654799" y="244729"/>
                </a:lnTo>
                <a:lnTo>
                  <a:pt x="640511" y="203593"/>
                </a:lnTo>
                <a:lnTo>
                  <a:pt x="621195" y="165100"/>
                </a:lnTo>
                <a:lnTo>
                  <a:pt x="597255" y="129641"/>
                </a:lnTo>
                <a:lnTo>
                  <a:pt x="569074" y="97637"/>
                </a:lnTo>
                <a:lnTo>
                  <a:pt x="537057" y="69456"/>
                </a:lnTo>
                <a:lnTo>
                  <a:pt x="501611" y="45504"/>
                </a:lnTo>
                <a:lnTo>
                  <a:pt x="463105" y="26187"/>
                </a:lnTo>
                <a:lnTo>
                  <a:pt x="421970" y="11899"/>
                </a:lnTo>
                <a:lnTo>
                  <a:pt x="378587" y="3035"/>
                </a:lnTo>
                <a:lnTo>
                  <a:pt x="33334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01384" y="1203960"/>
            <a:ext cx="381000" cy="381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0600" y="1371605"/>
            <a:ext cx="4258271" cy="42582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40393" y="1989950"/>
            <a:ext cx="616585" cy="616585"/>
          </a:xfrm>
          <a:custGeom>
            <a:avLst/>
            <a:gdLst/>
            <a:ahLst/>
            <a:cxnLst/>
            <a:rect l="l" t="t" r="r" b="b"/>
            <a:pathLst>
              <a:path w="616585" h="616585">
                <a:moveTo>
                  <a:pt x="0" y="308092"/>
                </a:moveTo>
                <a:lnTo>
                  <a:pt x="3340" y="262564"/>
                </a:lnTo>
                <a:lnTo>
                  <a:pt x="13044" y="219111"/>
                </a:lnTo>
                <a:lnTo>
                  <a:pt x="28634" y="178208"/>
                </a:lnTo>
                <a:lnTo>
                  <a:pt x="49635" y="140332"/>
                </a:lnTo>
                <a:lnTo>
                  <a:pt x="75569" y="105961"/>
                </a:lnTo>
                <a:lnTo>
                  <a:pt x="105961" y="75569"/>
                </a:lnTo>
                <a:lnTo>
                  <a:pt x="140332" y="49635"/>
                </a:lnTo>
                <a:lnTo>
                  <a:pt x="178208" y="28634"/>
                </a:lnTo>
                <a:lnTo>
                  <a:pt x="219111" y="13044"/>
                </a:lnTo>
                <a:lnTo>
                  <a:pt x="262564" y="3340"/>
                </a:lnTo>
                <a:lnTo>
                  <a:pt x="308092" y="0"/>
                </a:lnTo>
                <a:lnTo>
                  <a:pt x="353619" y="3340"/>
                </a:lnTo>
                <a:lnTo>
                  <a:pt x="397073" y="13044"/>
                </a:lnTo>
                <a:lnTo>
                  <a:pt x="437976" y="28634"/>
                </a:lnTo>
                <a:lnTo>
                  <a:pt x="475852" y="49635"/>
                </a:lnTo>
                <a:lnTo>
                  <a:pt x="510223" y="75569"/>
                </a:lnTo>
                <a:lnTo>
                  <a:pt x="540615" y="105961"/>
                </a:lnTo>
                <a:lnTo>
                  <a:pt x="566549" y="140332"/>
                </a:lnTo>
                <a:lnTo>
                  <a:pt x="587550" y="178208"/>
                </a:lnTo>
                <a:lnTo>
                  <a:pt x="603140" y="219111"/>
                </a:lnTo>
                <a:lnTo>
                  <a:pt x="612844" y="262564"/>
                </a:lnTo>
                <a:lnTo>
                  <a:pt x="616185" y="308092"/>
                </a:lnTo>
                <a:lnTo>
                  <a:pt x="612844" y="353619"/>
                </a:lnTo>
                <a:lnTo>
                  <a:pt x="603140" y="397073"/>
                </a:lnTo>
                <a:lnTo>
                  <a:pt x="587550" y="437976"/>
                </a:lnTo>
                <a:lnTo>
                  <a:pt x="566549" y="475852"/>
                </a:lnTo>
                <a:lnTo>
                  <a:pt x="540615" y="510223"/>
                </a:lnTo>
                <a:lnTo>
                  <a:pt x="510223" y="540615"/>
                </a:lnTo>
                <a:lnTo>
                  <a:pt x="475852" y="566549"/>
                </a:lnTo>
                <a:lnTo>
                  <a:pt x="437976" y="587550"/>
                </a:lnTo>
                <a:lnTo>
                  <a:pt x="397073" y="603140"/>
                </a:lnTo>
                <a:lnTo>
                  <a:pt x="353619" y="612844"/>
                </a:lnTo>
                <a:lnTo>
                  <a:pt x="308092" y="616185"/>
                </a:lnTo>
                <a:lnTo>
                  <a:pt x="262564" y="612844"/>
                </a:lnTo>
                <a:lnTo>
                  <a:pt x="219111" y="603140"/>
                </a:lnTo>
                <a:lnTo>
                  <a:pt x="178208" y="587550"/>
                </a:lnTo>
                <a:lnTo>
                  <a:pt x="140332" y="566549"/>
                </a:lnTo>
                <a:lnTo>
                  <a:pt x="105961" y="540615"/>
                </a:lnTo>
                <a:lnTo>
                  <a:pt x="75569" y="510223"/>
                </a:lnTo>
                <a:lnTo>
                  <a:pt x="49635" y="475852"/>
                </a:lnTo>
                <a:lnTo>
                  <a:pt x="28634" y="437976"/>
                </a:lnTo>
                <a:lnTo>
                  <a:pt x="13044" y="397073"/>
                </a:lnTo>
                <a:lnTo>
                  <a:pt x="3340" y="353619"/>
                </a:lnTo>
                <a:lnTo>
                  <a:pt x="0" y="308092"/>
                </a:lnTo>
                <a:close/>
              </a:path>
            </a:pathLst>
          </a:custGeom>
          <a:ln w="25400">
            <a:solidFill>
              <a:srgbClr val="02B7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5699" y="1925256"/>
            <a:ext cx="746125" cy="746125"/>
          </a:xfrm>
          <a:custGeom>
            <a:avLst/>
            <a:gdLst/>
            <a:ahLst/>
            <a:cxnLst/>
            <a:rect l="l" t="t" r="r" b="b"/>
            <a:pathLst>
              <a:path w="746125" h="746125">
                <a:moveTo>
                  <a:pt x="0" y="372792"/>
                </a:moveTo>
                <a:lnTo>
                  <a:pt x="2904" y="326030"/>
                </a:lnTo>
                <a:lnTo>
                  <a:pt x="11385" y="281001"/>
                </a:lnTo>
                <a:lnTo>
                  <a:pt x="25093" y="238054"/>
                </a:lnTo>
                <a:lnTo>
                  <a:pt x="43678" y="197540"/>
                </a:lnTo>
                <a:lnTo>
                  <a:pt x="66792" y="159808"/>
                </a:lnTo>
                <a:lnTo>
                  <a:pt x="94084" y="125206"/>
                </a:lnTo>
                <a:lnTo>
                  <a:pt x="125206" y="94084"/>
                </a:lnTo>
                <a:lnTo>
                  <a:pt x="159808" y="66792"/>
                </a:lnTo>
                <a:lnTo>
                  <a:pt x="197540" y="43678"/>
                </a:lnTo>
                <a:lnTo>
                  <a:pt x="238054" y="25093"/>
                </a:lnTo>
                <a:lnTo>
                  <a:pt x="281001" y="11385"/>
                </a:lnTo>
                <a:lnTo>
                  <a:pt x="326030" y="2904"/>
                </a:lnTo>
                <a:lnTo>
                  <a:pt x="372792" y="0"/>
                </a:lnTo>
                <a:lnTo>
                  <a:pt x="419554" y="2904"/>
                </a:lnTo>
                <a:lnTo>
                  <a:pt x="464583" y="11385"/>
                </a:lnTo>
                <a:lnTo>
                  <a:pt x="507529" y="25093"/>
                </a:lnTo>
                <a:lnTo>
                  <a:pt x="548043" y="43678"/>
                </a:lnTo>
                <a:lnTo>
                  <a:pt x="585776" y="66792"/>
                </a:lnTo>
                <a:lnTo>
                  <a:pt x="620378" y="94084"/>
                </a:lnTo>
                <a:lnTo>
                  <a:pt x="651500" y="125206"/>
                </a:lnTo>
                <a:lnTo>
                  <a:pt x="678792" y="159808"/>
                </a:lnTo>
                <a:lnTo>
                  <a:pt x="701905" y="197540"/>
                </a:lnTo>
                <a:lnTo>
                  <a:pt x="720491" y="238054"/>
                </a:lnTo>
                <a:lnTo>
                  <a:pt x="734198" y="281001"/>
                </a:lnTo>
                <a:lnTo>
                  <a:pt x="742679" y="326030"/>
                </a:lnTo>
                <a:lnTo>
                  <a:pt x="745584" y="372792"/>
                </a:lnTo>
                <a:lnTo>
                  <a:pt x="742679" y="419554"/>
                </a:lnTo>
                <a:lnTo>
                  <a:pt x="734198" y="464583"/>
                </a:lnTo>
                <a:lnTo>
                  <a:pt x="720491" y="507529"/>
                </a:lnTo>
                <a:lnTo>
                  <a:pt x="701905" y="548043"/>
                </a:lnTo>
                <a:lnTo>
                  <a:pt x="678792" y="585776"/>
                </a:lnTo>
                <a:lnTo>
                  <a:pt x="651500" y="620378"/>
                </a:lnTo>
                <a:lnTo>
                  <a:pt x="620378" y="651500"/>
                </a:lnTo>
                <a:lnTo>
                  <a:pt x="585776" y="678792"/>
                </a:lnTo>
                <a:lnTo>
                  <a:pt x="548043" y="701905"/>
                </a:lnTo>
                <a:lnTo>
                  <a:pt x="507529" y="720491"/>
                </a:lnTo>
                <a:lnTo>
                  <a:pt x="464583" y="734198"/>
                </a:lnTo>
                <a:lnTo>
                  <a:pt x="419554" y="742679"/>
                </a:lnTo>
                <a:lnTo>
                  <a:pt x="372792" y="745584"/>
                </a:lnTo>
                <a:lnTo>
                  <a:pt x="326030" y="742679"/>
                </a:lnTo>
                <a:lnTo>
                  <a:pt x="281001" y="734198"/>
                </a:lnTo>
                <a:lnTo>
                  <a:pt x="238054" y="720491"/>
                </a:lnTo>
                <a:lnTo>
                  <a:pt x="197540" y="701905"/>
                </a:lnTo>
                <a:lnTo>
                  <a:pt x="159808" y="678792"/>
                </a:lnTo>
                <a:lnTo>
                  <a:pt x="125206" y="651500"/>
                </a:lnTo>
                <a:lnTo>
                  <a:pt x="94084" y="620378"/>
                </a:lnTo>
                <a:lnTo>
                  <a:pt x="66792" y="585776"/>
                </a:lnTo>
                <a:lnTo>
                  <a:pt x="43678" y="548043"/>
                </a:lnTo>
                <a:lnTo>
                  <a:pt x="25093" y="507529"/>
                </a:lnTo>
                <a:lnTo>
                  <a:pt x="11385" y="464583"/>
                </a:lnTo>
                <a:lnTo>
                  <a:pt x="2904" y="419554"/>
                </a:lnTo>
                <a:lnTo>
                  <a:pt x="0" y="372792"/>
                </a:lnTo>
                <a:close/>
              </a:path>
            </a:pathLst>
          </a:custGeom>
          <a:ln w="25400">
            <a:solidFill>
              <a:srgbClr val="02B7B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B1222A1D-E8B0-4D35-8A02-29FD9AEC24C4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AD7C40-59F8-4C5E-AD81-AF8BBA4CDA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4033B4-5DFF-41CA-A624-7275468F9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740" y="911859"/>
            <a:ext cx="17760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65" dirty="0">
                <a:latin typeface="Century Gothic"/>
                <a:cs typeface="Century Gothic"/>
              </a:rPr>
              <a:t>Prestigious</a:t>
            </a:r>
            <a:r>
              <a:rPr sz="1600" b="1" spc="-80" dirty="0">
                <a:latin typeface="Century Gothic"/>
                <a:cs typeface="Century Gothic"/>
              </a:rPr>
              <a:t> </a:t>
            </a:r>
            <a:r>
              <a:rPr sz="1600" b="1" spc="-114" dirty="0">
                <a:latin typeface="Century Gothic"/>
                <a:cs typeface="Century Gothic"/>
              </a:rPr>
              <a:t>Clientele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6417" y="1288440"/>
            <a:ext cx="1100455" cy="0"/>
          </a:xfrm>
          <a:custGeom>
            <a:avLst/>
            <a:gdLst/>
            <a:ahLst/>
            <a:cxnLst/>
            <a:rect l="l" t="t" r="r" b="b"/>
            <a:pathLst>
              <a:path w="1100455">
                <a:moveTo>
                  <a:pt x="1100310" y="0"/>
                </a:moveTo>
                <a:lnTo>
                  <a:pt x="0" y="1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3499" y="-421"/>
            <a:ext cx="277685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Who </a:t>
            </a:r>
            <a:r>
              <a:rPr sz="2800" b="1" spc="-240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we </a:t>
            </a:r>
            <a:r>
              <a:rPr sz="2800" b="1" spc="-2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Work</a:t>
            </a:r>
            <a:r>
              <a:rPr sz="2800" b="1" spc="-37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sz="2800" b="1" spc="65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With</a:t>
            </a:r>
          </a:p>
        </p:txBody>
      </p:sp>
      <p:sp>
        <p:nvSpPr>
          <p:cNvPr id="6" name="object 6"/>
          <p:cNvSpPr/>
          <p:nvPr/>
        </p:nvSpPr>
        <p:spPr>
          <a:xfrm>
            <a:off x="489515" y="1957819"/>
            <a:ext cx="811041" cy="219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5577" y="4684167"/>
            <a:ext cx="443688" cy="4582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2874" y="1876723"/>
            <a:ext cx="645033" cy="3816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2055" y="2819401"/>
            <a:ext cx="411480" cy="4145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73364" y="4741798"/>
            <a:ext cx="609826" cy="3430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0416" y="3797783"/>
            <a:ext cx="869234" cy="2908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26945" y="5677176"/>
            <a:ext cx="902646" cy="4001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2950" y="4054449"/>
            <a:ext cx="331470" cy="119380"/>
          </a:xfrm>
          <a:custGeom>
            <a:avLst/>
            <a:gdLst/>
            <a:ahLst/>
            <a:cxnLst/>
            <a:rect l="l" t="t" r="r" b="b"/>
            <a:pathLst>
              <a:path w="331469" h="119379">
                <a:moveTo>
                  <a:pt x="17475" y="0"/>
                </a:moveTo>
                <a:lnTo>
                  <a:pt x="0" y="11480"/>
                </a:lnTo>
                <a:lnTo>
                  <a:pt x="167716" y="119176"/>
                </a:lnTo>
                <a:lnTo>
                  <a:pt x="203043" y="96202"/>
                </a:lnTo>
                <a:lnTo>
                  <a:pt x="167424" y="96202"/>
                </a:lnTo>
                <a:lnTo>
                  <a:pt x="17475" y="0"/>
                </a:lnTo>
                <a:close/>
              </a:path>
              <a:path w="331469" h="119379">
                <a:moveTo>
                  <a:pt x="313588" y="863"/>
                </a:moveTo>
                <a:lnTo>
                  <a:pt x="167424" y="96202"/>
                </a:lnTo>
                <a:lnTo>
                  <a:pt x="203043" y="96202"/>
                </a:lnTo>
                <a:lnTo>
                  <a:pt x="331114" y="12915"/>
                </a:lnTo>
                <a:lnTo>
                  <a:pt x="313588" y="86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2950" y="3702875"/>
            <a:ext cx="331470" cy="119380"/>
          </a:xfrm>
          <a:custGeom>
            <a:avLst/>
            <a:gdLst/>
            <a:ahLst/>
            <a:cxnLst/>
            <a:rect l="l" t="t" r="r" b="b"/>
            <a:pathLst>
              <a:path w="331469" h="119379">
                <a:moveTo>
                  <a:pt x="167716" y="0"/>
                </a:moveTo>
                <a:lnTo>
                  <a:pt x="0" y="107695"/>
                </a:lnTo>
                <a:lnTo>
                  <a:pt x="17475" y="119176"/>
                </a:lnTo>
                <a:lnTo>
                  <a:pt x="167424" y="22974"/>
                </a:lnTo>
                <a:lnTo>
                  <a:pt x="203043" y="22974"/>
                </a:lnTo>
                <a:lnTo>
                  <a:pt x="167716" y="0"/>
                </a:lnTo>
                <a:close/>
              </a:path>
              <a:path w="331469" h="119379">
                <a:moveTo>
                  <a:pt x="203043" y="22974"/>
                </a:moveTo>
                <a:lnTo>
                  <a:pt x="167424" y="22974"/>
                </a:lnTo>
                <a:lnTo>
                  <a:pt x="313588" y="118313"/>
                </a:lnTo>
                <a:lnTo>
                  <a:pt x="331114" y="106260"/>
                </a:lnTo>
                <a:lnTo>
                  <a:pt x="203043" y="22974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13674" y="3830993"/>
            <a:ext cx="185356" cy="2142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58720" y="3830993"/>
            <a:ext cx="185356" cy="2142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39099" y="3855339"/>
            <a:ext cx="281368" cy="1692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12620" y="4227906"/>
            <a:ext cx="1270" cy="635"/>
          </a:xfrm>
          <a:custGeom>
            <a:avLst/>
            <a:gdLst/>
            <a:ahLst/>
            <a:cxnLst/>
            <a:rect l="l" t="t" r="r" b="b"/>
            <a:pathLst>
              <a:path w="1269" h="635">
                <a:moveTo>
                  <a:pt x="825" y="0"/>
                </a:moveTo>
                <a:lnTo>
                  <a:pt x="0" y="190"/>
                </a:lnTo>
                <a:lnTo>
                  <a:pt x="876" y="190"/>
                </a:lnTo>
                <a:lnTo>
                  <a:pt x="82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06371" y="4227893"/>
            <a:ext cx="1270" cy="635"/>
          </a:xfrm>
          <a:custGeom>
            <a:avLst/>
            <a:gdLst/>
            <a:ahLst/>
            <a:cxnLst/>
            <a:rect l="l" t="t" r="r" b="b"/>
            <a:pathLst>
              <a:path w="1269" h="635">
                <a:moveTo>
                  <a:pt x="0" y="0"/>
                </a:moveTo>
                <a:lnTo>
                  <a:pt x="0" y="203"/>
                </a:lnTo>
                <a:lnTo>
                  <a:pt x="1168" y="20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64688" y="4227893"/>
            <a:ext cx="1270" cy="635"/>
          </a:xfrm>
          <a:custGeom>
            <a:avLst/>
            <a:gdLst/>
            <a:ahLst/>
            <a:cxnLst/>
            <a:rect l="l" t="t" r="r" b="b"/>
            <a:pathLst>
              <a:path w="1269" h="635">
                <a:moveTo>
                  <a:pt x="0" y="0"/>
                </a:moveTo>
                <a:lnTo>
                  <a:pt x="0" y="203"/>
                </a:lnTo>
                <a:lnTo>
                  <a:pt x="1181" y="20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5926" y="5751530"/>
            <a:ext cx="838219" cy="2514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4705" y="2836938"/>
            <a:ext cx="876401" cy="3778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603811" y="924052"/>
            <a:ext cx="17602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95" dirty="0">
                <a:latin typeface="Century Gothic"/>
                <a:cs typeface="Century Gothic"/>
              </a:rPr>
              <a:t>Advisors </a:t>
            </a:r>
            <a:r>
              <a:rPr sz="1600" b="1" spc="15" dirty="0">
                <a:latin typeface="Century Gothic"/>
                <a:cs typeface="Century Gothic"/>
              </a:rPr>
              <a:t>&amp;</a:t>
            </a:r>
            <a:r>
              <a:rPr sz="1600" b="1" spc="-30" dirty="0">
                <a:latin typeface="Century Gothic"/>
                <a:cs typeface="Century Gothic"/>
              </a:rPr>
              <a:t> </a:t>
            </a:r>
            <a:r>
              <a:rPr sz="1600" b="1" spc="-90" dirty="0">
                <a:latin typeface="Century Gothic"/>
                <a:cs typeface="Century Gothic"/>
              </a:rPr>
              <a:t>Investors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2601" y="1288440"/>
            <a:ext cx="683260" cy="0"/>
          </a:xfrm>
          <a:custGeom>
            <a:avLst/>
            <a:gdLst/>
            <a:ahLst/>
            <a:cxnLst/>
            <a:rect l="l" t="t" r="r" b="b"/>
            <a:pathLst>
              <a:path w="683259">
                <a:moveTo>
                  <a:pt x="683204" y="0"/>
                </a:moveTo>
                <a:lnTo>
                  <a:pt x="0" y="1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41154" y="1502105"/>
            <a:ext cx="0" cy="4758690"/>
          </a:xfrm>
          <a:custGeom>
            <a:avLst/>
            <a:gdLst/>
            <a:ahLst/>
            <a:cxnLst/>
            <a:rect l="l" t="t" r="r" b="b"/>
            <a:pathLst>
              <a:path h="4758690">
                <a:moveTo>
                  <a:pt x="0" y="0"/>
                </a:moveTo>
                <a:lnTo>
                  <a:pt x="1" y="4758482"/>
                </a:lnTo>
              </a:path>
            </a:pathLst>
          </a:custGeom>
          <a:ln w="9525">
            <a:solidFill>
              <a:srgbClr val="F2F2F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961714" y="5513832"/>
            <a:ext cx="1945005" cy="6718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75" dirty="0">
                <a:solidFill>
                  <a:srgbClr val="7F7F7F"/>
                </a:solidFill>
                <a:latin typeface="Century Gothic"/>
                <a:cs typeface="Century Gothic"/>
              </a:rPr>
              <a:t>Shailesh</a:t>
            </a:r>
            <a:r>
              <a:rPr sz="1100" b="1" spc="-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95" dirty="0">
                <a:solidFill>
                  <a:srgbClr val="7F7F7F"/>
                </a:solidFill>
                <a:latin typeface="Century Gothic"/>
                <a:cs typeface="Century Gothic"/>
              </a:rPr>
              <a:t>Lakhani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00"/>
              </a:lnSpc>
              <a:spcBef>
                <a:spcPts val="635"/>
              </a:spcBef>
            </a:pP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Partner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MD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Sequoia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Capital 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India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61714" y="1481327"/>
            <a:ext cx="1893570" cy="836294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10" dirty="0">
                <a:solidFill>
                  <a:srgbClr val="7F7F7F"/>
                </a:solidFill>
                <a:latin typeface="Century Gothic"/>
                <a:cs typeface="Century Gothic"/>
              </a:rPr>
              <a:t>Ajay </a:t>
            </a:r>
            <a:r>
              <a:rPr sz="1100" b="1" spc="-95" dirty="0">
                <a:solidFill>
                  <a:srgbClr val="7F7F7F"/>
                </a:solidFill>
                <a:latin typeface="Century Gothic"/>
                <a:cs typeface="Century Gothic"/>
              </a:rPr>
              <a:t>Agarwal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00"/>
              </a:lnSpc>
              <a:spcBef>
                <a:spcPts val="635"/>
              </a:spcBef>
            </a:pP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Partner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Bain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Capital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Ventures  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Board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Member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Fourkites, 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Sendgrid,</a:t>
            </a: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etc.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61714" y="2535936"/>
            <a:ext cx="1746250" cy="8515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00" dirty="0">
                <a:solidFill>
                  <a:srgbClr val="7F7F7F"/>
                </a:solidFill>
                <a:latin typeface="Century Gothic"/>
                <a:cs typeface="Century Gothic"/>
              </a:rPr>
              <a:t>Sanjay</a:t>
            </a:r>
            <a:r>
              <a:rPr sz="1100" b="1" spc="-2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70" dirty="0">
                <a:solidFill>
                  <a:srgbClr val="7F7F7F"/>
                </a:solidFill>
                <a:latin typeface="Century Gothic"/>
                <a:cs typeface="Century Gothic"/>
              </a:rPr>
              <a:t>Rohatgi</a:t>
            </a:r>
            <a:endParaRPr sz="1100">
              <a:latin typeface="Century Gothic"/>
              <a:cs typeface="Century Gothic"/>
            </a:endParaRPr>
          </a:p>
          <a:p>
            <a:pPr marL="57150">
              <a:lnSpc>
                <a:spcPct val="100000"/>
              </a:lnSpc>
              <a:spcBef>
                <a:spcPts val="575"/>
              </a:spcBef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MD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Cisco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India</a:t>
            </a:r>
            <a:endParaRPr sz="1100">
              <a:latin typeface="Century Gothic"/>
              <a:cs typeface="Century Gothic"/>
            </a:endParaRPr>
          </a:p>
          <a:p>
            <a:pPr marL="57150" marR="5080">
              <a:lnSpc>
                <a:spcPct val="100000"/>
              </a:lnSpc>
              <a:spcBef>
                <a:spcPts val="70"/>
              </a:spcBef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APAC </a:t>
            </a:r>
            <a:r>
              <a:rPr sz="1100" spc="-150" dirty="0">
                <a:solidFill>
                  <a:srgbClr val="7F7F7F"/>
                </a:solidFill>
                <a:latin typeface="Century Gothic"/>
                <a:cs typeface="Century Gothic"/>
              </a:rPr>
              <a:t>Head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Symantec 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Asia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Lead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</a:t>
            </a:r>
            <a:r>
              <a:rPr sz="1100" spc="-19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NetApp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61714" y="3584448"/>
            <a:ext cx="2101215" cy="863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100" b="1" spc="-80" dirty="0">
                <a:solidFill>
                  <a:srgbClr val="7F7F7F"/>
                </a:solidFill>
                <a:latin typeface="Century Gothic"/>
                <a:cs typeface="Century Gothic"/>
              </a:rPr>
              <a:t>Anjali</a:t>
            </a:r>
            <a:r>
              <a:rPr sz="1100" b="1" spc="-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65" dirty="0">
                <a:solidFill>
                  <a:srgbClr val="7F7F7F"/>
                </a:solidFill>
                <a:latin typeface="Century Gothic"/>
                <a:cs typeface="Century Gothic"/>
              </a:rPr>
              <a:t>Joshi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310"/>
              </a:lnSpc>
              <a:spcBef>
                <a:spcPts val="670"/>
              </a:spcBef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60" dirty="0">
                <a:solidFill>
                  <a:srgbClr val="7F7F7F"/>
                </a:solidFill>
                <a:latin typeface="Century Gothic"/>
                <a:cs typeface="Century Gothic"/>
              </a:rPr>
              <a:t>VP-Product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</a:t>
            </a:r>
            <a:r>
              <a:rPr sz="1100" spc="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Google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20"/>
              </a:lnSpc>
              <a:spcBef>
                <a:spcPts val="35"/>
              </a:spcBef>
            </a:pPr>
            <a:r>
              <a:rPr sz="1100" spc="-50" dirty="0">
                <a:solidFill>
                  <a:srgbClr val="7F7F7F"/>
                </a:solidFill>
                <a:latin typeface="Century Gothic"/>
                <a:cs typeface="Century Gothic"/>
              </a:rPr>
              <a:t>Serves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Board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advisor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to 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leading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techonology</a:t>
            </a:r>
            <a:r>
              <a:rPr sz="1100" spc="-4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companies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72070" y="3584448"/>
            <a:ext cx="2517775" cy="863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100" b="1" spc="-100" dirty="0">
                <a:solidFill>
                  <a:srgbClr val="7F7F7F"/>
                </a:solidFill>
                <a:latin typeface="Century Gothic"/>
                <a:cs typeface="Century Gothic"/>
              </a:rPr>
              <a:t>Mark</a:t>
            </a:r>
            <a:r>
              <a:rPr sz="1100" b="1" spc="-35" dirty="0">
                <a:solidFill>
                  <a:srgbClr val="7F7F7F"/>
                </a:solidFill>
                <a:latin typeface="Century Gothic"/>
                <a:cs typeface="Century Gothic"/>
              </a:rPr>
              <a:t> Licht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ct val="99100"/>
              </a:lnSpc>
              <a:spcBef>
                <a:spcPts val="685"/>
              </a:spcBef>
            </a:pPr>
            <a:r>
              <a:rPr sz="1100" spc="-95" dirty="0">
                <a:solidFill>
                  <a:srgbClr val="7F7F7F"/>
                </a:solidFill>
                <a:latin typeface="Century Gothic"/>
                <a:cs typeface="Century Gothic"/>
              </a:rPr>
              <a:t>Founder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Teletracituran </a:t>
            </a:r>
            <a:r>
              <a:rPr sz="1100" spc="-135" dirty="0">
                <a:solidFill>
                  <a:srgbClr val="7F7F7F"/>
                </a:solidFill>
                <a:latin typeface="Century Gothic"/>
                <a:cs typeface="Century Gothic"/>
              </a:rPr>
              <a:t>(Nasdaq </a:t>
            </a: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listed)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&amp; 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Siigma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One. </a:t>
            </a:r>
            <a:r>
              <a:rPr sz="1100" spc="-50" dirty="0">
                <a:solidFill>
                  <a:srgbClr val="7F7F7F"/>
                </a:solidFill>
                <a:latin typeface="Century Gothic"/>
                <a:cs typeface="Century Gothic"/>
              </a:rPr>
              <a:t>Serves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100" spc="-140" dirty="0">
                <a:solidFill>
                  <a:srgbClr val="7F7F7F"/>
                </a:solidFill>
                <a:latin typeface="Century Gothic"/>
                <a:cs typeface="Century Gothic"/>
              </a:rPr>
              <a:t>board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100" spc="-175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advisor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leading </a:t>
            </a: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Fleet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Tech</a:t>
            </a:r>
            <a:r>
              <a:rPr sz="1100" spc="-1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companies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172070" y="1469135"/>
            <a:ext cx="1859914" cy="8636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100" b="1" spc="-40" dirty="0">
                <a:solidFill>
                  <a:srgbClr val="7F7F7F"/>
                </a:solidFill>
                <a:latin typeface="Century Gothic"/>
                <a:cs typeface="Century Gothic"/>
              </a:rPr>
              <a:t>Salil</a:t>
            </a:r>
            <a:r>
              <a:rPr sz="1100" b="1" spc="-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114" dirty="0">
                <a:solidFill>
                  <a:srgbClr val="7F7F7F"/>
                </a:solidFill>
                <a:latin typeface="Century Gothic"/>
                <a:cs typeface="Century Gothic"/>
              </a:rPr>
              <a:t>Deshpande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00"/>
              </a:lnSpc>
              <a:spcBef>
                <a:spcPts val="735"/>
              </a:spcBef>
            </a:pP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General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Partner </a:t>
            </a:r>
            <a:r>
              <a:rPr sz="1100" spc="-135" dirty="0">
                <a:solidFill>
                  <a:srgbClr val="7F7F7F"/>
                </a:solidFill>
                <a:latin typeface="Century Gothic"/>
                <a:cs typeface="Century Gothic"/>
              </a:rPr>
              <a:t>at 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Uncorrelated 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Ventures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275"/>
              </a:lnSpc>
            </a:pP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MD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Bain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Capital</a:t>
            </a:r>
            <a:r>
              <a:rPr sz="1100" spc="-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Ventures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72070" y="2535936"/>
            <a:ext cx="2638425" cy="8515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85" dirty="0">
                <a:solidFill>
                  <a:srgbClr val="7F7F7F"/>
                </a:solidFill>
                <a:latin typeface="Century Gothic"/>
                <a:cs typeface="Century Gothic"/>
              </a:rPr>
              <a:t>Jai</a:t>
            </a:r>
            <a:r>
              <a:rPr sz="1100" b="1" spc="-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85" dirty="0">
                <a:solidFill>
                  <a:srgbClr val="7F7F7F"/>
                </a:solidFill>
                <a:latin typeface="Century Gothic"/>
                <a:cs typeface="Century Gothic"/>
              </a:rPr>
              <a:t>Shekhawat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100" spc="-95" dirty="0">
                <a:solidFill>
                  <a:srgbClr val="7F7F7F"/>
                </a:solidFill>
                <a:latin typeface="Century Gothic"/>
                <a:cs typeface="Century Gothic"/>
              </a:rPr>
              <a:t>Founder </a:t>
            </a: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CEO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Fieldglass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(acquired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by</a:t>
            </a:r>
            <a:r>
              <a:rPr sz="1100" spc="-1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5" dirty="0">
                <a:solidFill>
                  <a:srgbClr val="7F7F7F"/>
                </a:solidFill>
                <a:latin typeface="Century Gothic"/>
                <a:cs typeface="Century Gothic"/>
              </a:rPr>
              <a:t>SAP</a:t>
            </a:r>
            <a:endParaRPr sz="1100">
              <a:latin typeface="Century Gothic"/>
              <a:cs typeface="Century Gothic"/>
            </a:endParaRPr>
          </a:p>
          <a:p>
            <a:pPr marL="12700" marR="282575">
              <a:lnSpc>
                <a:spcPct val="100000"/>
              </a:lnSpc>
              <a:spcBef>
                <a:spcPts val="70"/>
              </a:spcBef>
            </a:pP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$1B) 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Board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Member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Fourkites,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Signal, 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Fleetcomplete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72083" y="4663440"/>
            <a:ext cx="1680845" cy="6718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05" dirty="0">
                <a:solidFill>
                  <a:srgbClr val="7F7F7F"/>
                </a:solidFill>
                <a:latin typeface="Century Gothic"/>
                <a:cs typeface="Century Gothic"/>
              </a:rPr>
              <a:t>Manik</a:t>
            </a:r>
            <a:r>
              <a:rPr sz="1100" b="1" spc="-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95" dirty="0">
                <a:solidFill>
                  <a:srgbClr val="7F7F7F"/>
                </a:solidFill>
                <a:latin typeface="Century Gothic"/>
                <a:cs typeface="Century Gothic"/>
              </a:rPr>
              <a:t>Gupta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310"/>
              </a:lnSpc>
              <a:spcBef>
                <a:spcPts val="575"/>
              </a:spcBef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CPO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</a:t>
            </a:r>
            <a:r>
              <a:rPr sz="1100" spc="-14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85" dirty="0">
                <a:solidFill>
                  <a:srgbClr val="7F7F7F"/>
                </a:solidFill>
                <a:latin typeface="Century Gothic"/>
                <a:cs typeface="Century Gothic"/>
              </a:rPr>
              <a:t>Uber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310"/>
              </a:lnSpc>
            </a:pPr>
            <a:r>
              <a:rPr sz="1100" spc="-50" dirty="0">
                <a:solidFill>
                  <a:srgbClr val="7F7F7F"/>
                </a:solidFill>
                <a:latin typeface="Century Gothic"/>
                <a:cs typeface="Century Gothic"/>
              </a:rPr>
              <a:t>Ex-Product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130" dirty="0">
                <a:solidFill>
                  <a:srgbClr val="7F7F7F"/>
                </a:solidFill>
                <a:latin typeface="Century Gothic"/>
                <a:cs typeface="Century Gothic"/>
              </a:rPr>
              <a:t>Google</a:t>
            </a:r>
            <a:r>
              <a:rPr sz="1100" spc="-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Maps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72083" y="5513832"/>
            <a:ext cx="2255520" cy="6718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20" dirty="0">
                <a:solidFill>
                  <a:srgbClr val="7F7F7F"/>
                </a:solidFill>
                <a:latin typeface="Century Gothic"/>
                <a:cs typeface="Century Gothic"/>
              </a:rPr>
              <a:t>Anand</a:t>
            </a:r>
            <a:r>
              <a:rPr sz="1100" b="1" spc="-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b="1" spc="-114" dirty="0">
                <a:solidFill>
                  <a:srgbClr val="7F7F7F"/>
                </a:solidFill>
                <a:latin typeface="Century Gothic"/>
                <a:cs typeface="Century Gothic"/>
              </a:rPr>
              <a:t>C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00"/>
              </a:lnSpc>
              <a:spcBef>
                <a:spcPts val="635"/>
              </a:spcBef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CPO </a:t>
            </a:r>
            <a:r>
              <a:rPr sz="1100" spc="-65" dirty="0">
                <a:solidFill>
                  <a:srgbClr val="7F7F7F"/>
                </a:solidFill>
                <a:latin typeface="Century Gothic"/>
                <a:cs typeface="Century Gothic"/>
              </a:rPr>
              <a:t>Airtel,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Snapdeal, </a:t>
            </a: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Facebook  </a:t>
            </a:r>
            <a:r>
              <a:rPr sz="1100" spc="-25" dirty="0">
                <a:solidFill>
                  <a:srgbClr val="7F7F7F"/>
                </a:solidFill>
                <a:latin typeface="Century Gothic"/>
                <a:cs typeface="Century Gothic"/>
              </a:rPr>
              <a:t>EVP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</a:t>
            </a:r>
            <a:r>
              <a:rPr sz="1100" spc="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55" dirty="0">
                <a:solidFill>
                  <a:srgbClr val="7F7F7F"/>
                </a:solidFill>
                <a:latin typeface="Century Gothic"/>
                <a:cs typeface="Century Gothic"/>
              </a:rPr>
              <a:t>Five9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61714" y="4663440"/>
            <a:ext cx="1992630" cy="67183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100" b="1" spc="-100" dirty="0">
                <a:solidFill>
                  <a:srgbClr val="7F7F7F"/>
                </a:solidFill>
                <a:latin typeface="Century Gothic"/>
                <a:cs typeface="Century Gothic"/>
              </a:rPr>
              <a:t>Shubhankar</a:t>
            </a:r>
            <a:r>
              <a:rPr sz="1100" b="1" spc="-35" dirty="0">
                <a:solidFill>
                  <a:srgbClr val="7F7F7F"/>
                </a:solidFill>
                <a:latin typeface="Century Gothic"/>
                <a:cs typeface="Century Gothic"/>
              </a:rPr>
              <a:t> B.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310"/>
              </a:lnSpc>
              <a:spcBef>
                <a:spcPts val="575"/>
              </a:spcBef>
            </a:pP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Partner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125" dirty="0">
                <a:solidFill>
                  <a:srgbClr val="7F7F7F"/>
                </a:solidFill>
                <a:latin typeface="Century Gothic"/>
                <a:cs typeface="Century Gothic"/>
              </a:rPr>
              <a:t>Foundamental</a:t>
            </a:r>
            <a:r>
              <a:rPr sz="11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14" dirty="0">
                <a:solidFill>
                  <a:srgbClr val="7F7F7F"/>
                </a:solidFill>
                <a:latin typeface="Century Gothic"/>
                <a:cs typeface="Century Gothic"/>
              </a:rPr>
              <a:t>VC</a:t>
            </a:r>
            <a:endParaRPr sz="1100">
              <a:latin typeface="Century Gothic"/>
              <a:cs typeface="Century Gothic"/>
            </a:endParaRPr>
          </a:p>
          <a:p>
            <a:pPr marL="12700">
              <a:lnSpc>
                <a:spcPts val="1310"/>
              </a:lnSpc>
            </a:pPr>
            <a:r>
              <a:rPr sz="1100" spc="5" dirty="0">
                <a:solidFill>
                  <a:srgbClr val="7F7F7F"/>
                </a:solidFill>
                <a:latin typeface="Century Gothic"/>
                <a:cs typeface="Century Gothic"/>
              </a:rPr>
              <a:t>Ex </a:t>
            </a:r>
            <a:r>
              <a:rPr sz="1100" spc="-100" dirty="0">
                <a:solidFill>
                  <a:srgbClr val="7F7F7F"/>
                </a:solidFill>
                <a:latin typeface="Century Gothic"/>
                <a:cs typeface="Century Gothic"/>
              </a:rPr>
              <a:t>Venture </a:t>
            </a:r>
            <a:r>
              <a:rPr sz="1100" spc="-80" dirty="0">
                <a:solidFill>
                  <a:srgbClr val="7F7F7F"/>
                </a:solidFill>
                <a:latin typeface="Century Gothic"/>
                <a:cs typeface="Century Gothic"/>
              </a:rPr>
              <a:t>Partner </a:t>
            </a:r>
            <a:r>
              <a:rPr sz="1100" spc="75" dirty="0">
                <a:solidFill>
                  <a:srgbClr val="7F7F7F"/>
                </a:solidFill>
                <a:latin typeface="Century Gothic"/>
                <a:cs typeface="Century Gothic"/>
              </a:rPr>
              <a:t>@ </a:t>
            </a:r>
            <a:r>
              <a:rPr sz="1100" spc="-135" dirty="0">
                <a:solidFill>
                  <a:srgbClr val="7F7F7F"/>
                </a:solidFill>
                <a:latin typeface="Century Gothic"/>
                <a:cs typeface="Century Gothic"/>
              </a:rPr>
              <a:t>Kae</a:t>
            </a:r>
            <a:r>
              <a:rPr sz="1100" spc="-10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100" spc="-120" dirty="0">
                <a:solidFill>
                  <a:srgbClr val="7F7F7F"/>
                </a:solidFill>
                <a:latin typeface="Century Gothic"/>
                <a:cs typeface="Century Gothic"/>
              </a:rPr>
              <a:t>Capital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55625" y="2670764"/>
            <a:ext cx="470217" cy="47022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61696" y="1602028"/>
            <a:ext cx="470225" cy="4702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55625" y="3722573"/>
            <a:ext cx="470217" cy="4702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55466" y="1603696"/>
            <a:ext cx="470225" cy="4702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52355" y="5636766"/>
            <a:ext cx="470217" cy="47022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59924" y="3719919"/>
            <a:ext cx="470225" cy="47021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59924" y="2662596"/>
            <a:ext cx="470225" cy="47022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59924" y="4785982"/>
            <a:ext cx="470225" cy="47021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560921" y="4785982"/>
            <a:ext cx="470217" cy="47021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555625" y="5636766"/>
            <a:ext cx="470217" cy="47022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3C5DF93-4B64-4743-AB80-DEE984EA0A1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238018-87E5-4D52-8EA7-B6AD3F46CEDF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39775"/>
            <a:ext cx="58502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00" dirty="0">
                <a:solidFill>
                  <a:schemeClr val="tx2"/>
                </a:solidFill>
                <a:latin typeface="Century Gothic"/>
                <a:cs typeface="Century Gothic"/>
              </a:rPr>
              <a:t>Secure your </a:t>
            </a:r>
            <a:r>
              <a:rPr b="1" spc="-240" dirty="0">
                <a:solidFill>
                  <a:schemeClr val="tx2"/>
                </a:solidFill>
                <a:latin typeface="Century Gothic"/>
                <a:cs typeface="Century Gothic"/>
              </a:rPr>
              <a:t>Vehicle </a:t>
            </a:r>
            <a:r>
              <a:rPr b="1" spc="-55" dirty="0">
                <a:solidFill>
                  <a:schemeClr val="tx2"/>
                </a:solidFill>
                <a:latin typeface="Century Gothic"/>
                <a:cs typeface="Century Gothic"/>
              </a:rPr>
              <a:t>with </a:t>
            </a:r>
            <a:r>
              <a:rPr b="1" spc="-240" dirty="0">
                <a:solidFill>
                  <a:schemeClr val="tx2"/>
                </a:solidFill>
                <a:latin typeface="Century Gothic"/>
                <a:cs typeface="Century Gothic"/>
              </a:rPr>
              <a:t>Device</a:t>
            </a:r>
            <a:r>
              <a:rPr b="1" spc="-8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65" dirty="0">
                <a:solidFill>
                  <a:schemeClr val="tx2"/>
                </a:solidFill>
                <a:latin typeface="Century Gothic"/>
                <a:cs typeface="Century Gothic"/>
              </a:rPr>
              <a:t>Peripherals</a:t>
            </a:r>
          </a:p>
        </p:txBody>
      </p:sp>
      <p:sp>
        <p:nvSpPr>
          <p:cNvPr id="3" name="object 3"/>
          <p:cNvSpPr/>
          <p:nvPr/>
        </p:nvSpPr>
        <p:spPr>
          <a:xfrm>
            <a:off x="930913" y="1107579"/>
            <a:ext cx="4092575" cy="553085"/>
          </a:xfrm>
          <a:custGeom>
            <a:avLst/>
            <a:gdLst/>
            <a:ahLst/>
            <a:cxnLst/>
            <a:rect l="l" t="t" r="r" b="b"/>
            <a:pathLst>
              <a:path w="4092575" h="553085">
                <a:moveTo>
                  <a:pt x="0" y="0"/>
                </a:moveTo>
                <a:lnTo>
                  <a:pt x="4092572" y="0"/>
                </a:lnTo>
                <a:lnTo>
                  <a:pt x="4092572" y="553020"/>
                </a:lnTo>
                <a:lnTo>
                  <a:pt x="0" y="55302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7720" y="1048511"/>
            <a:ext cx="1972055" cy="5312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865299" y="1372615"/>
            <a:ext cx="263842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57275">
              <a:lnSpc>
                <a:spcPct val="100000"/>
              </a:lnSpc>
              <a:spcBef>
                <a:spcPts val="100"/>
              </a:spcBef>
            </a:pP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Vehicle </a:t>
            </a:r>
            <a:r>
              <a:rPr sz="1500" spc="-85" dirty="0">
                <a:solidFill>
                  <a:schemeClr val="tx2"/>
                </a:solidFill>
                <a:latin typeface="Century Gothic"/>
                <a:cs typeface="Century Gothic"/>
              </a:rPr>
              <a:t>Immobilizer  </a:t>
            </a:r>
            <a:r>
              <a:rPr sz="1500" spc="-114" dirty="0">
                <a:solidFill>
                  <a:srgbClr val="7F7F7F"/>
                </a:solidFill>
                <a:latin typeface="Century Gothic"/>
                <a:cs typeface="Century Gothic"/>
              </a:rPr>
              <a:t>Remotely  </a:t>
            </a:r>
            <a:r>
              <a:rPr sz="1500" spc="-95" dirty="0">
                <a:solidFill>
                  <a:srgbClr val="7F7F7F"/>
                </a:solidFill>
                <a:latin typeface="Century Gothic"/>
                <a:cs typeface="Century Gothic"/>
              </a:rPr>
              <a:t>Immobilize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500" spc="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35" dirty="0">
                <a:solidFill>
                  <a:srgbClr val="7F7F7F"/>
                </a:solidFill>
                <a:latin typeface="Century Gothic"/>
                <a:cs typeface="Century Gothic"/>
              </a:rPr>
              <a:t>vehicle</a:t>
            </a:r>
            <a:endParaRPr sz="1500" dirty="0">
              <a:latin typeface="Century Gothic"/>
              <a:cs typeface="Century Gothic"/>
            </a:endParaRPr>
          </a:p>
          <a:p>
            <a:pPr marL="890269">
              <a:lnSpc>
                <a:spcPct val="100000"/>
              </a:lnSpc>
              <a:spcBef>
                <a:spcPts val="95"/>
              </a:spcBef>
            </a:pPr>
            <a:r>
              <a:rPr sz="1500" spc="-80" dirty="0">
                <a:solidFill>
                  <a:srgbClr val="7F7F7F"/>
                </a:solidFill>
                <a:latin typeface="Century Gothic"/>
                <a:cs typeface="Century Gothic"/>
              </a:rPr>
              <a:t>using  </a:t>
            </a:r>
            <a:r>
              <a:rPr sz="1500" spc="-110" dirty="0">
                <a:solidFill>
                  <a:srgbClr val="7F7F7F"/>
                </a:solidFill>
                <a:latin typeface="Century Gothic"/>
                <a:cs typeface="Century Gothic"/>
              </a:rPr>
              <a:t>your</a:t>
            </a:r>
            <a:r>
              <a:rPr sz="1500" spc="-21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60" dirty="0">
                <a:solidFill>
                  <a:srgbClr val="7F7F7F"/>
                </a:solidFill>
                <a:latin typeface="Century Gothic"/>
                <a:cs typeface="Century Gothic"/>
              </a:rPr>
              <a:t>dashboard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8453" y="2655823"/>
            <a:ext cx="2294890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63980">
              <a:lnSpc>
                <a:spcPct val="105300"/>
              </a:lnSpc>
              <a:spcBef>
                <a:spcPts val="100"/>
              </a:spcBef>
            </a:pPr>
            <a:r>
              <a:rPr sz="1500" spc="-10" dirty="0">
                <a:solidFill>
                  <a:schemeClr val="tx2"/>
                </a:solidFill>
                <a:latin typeface="Century Gothic"/>
                <a:cs typeface="Century Gothic"/>
              </a:rPr>
              <a:t>Trip </a:t>
            </a:r>
            <a:r>
              <a:rPr sz="1500" spc="-75" dirty="0">
                <a:solidFill>
                  <a:schemeClr val="tx2"/>
                </a:solidFill>
                <a:latin typeface="Century Gothic"/>
                <a:cs typeface="Century Gothic"/>
              </a:rPr>
              <a:t>Button  </a:t>
            </a:r>
            <a:r>
              <a:rPr sz="1500" spc="-4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500" spc="-220" dirty="0">
                <a:solidFill>
                  <a:srgbClr val="7F7F7F"/>
                </a:solidFill>
                <a:latin typeface="Century Gothic"/>
                <a:cs typeface="Century Gothic"/>
              </a:rPr>
              <a:t>manage  </a:t>
            </a:r>
            <a:r>
              <a:rPr sz="1500" spc="-25" dirty="0">
                <a:solidFill>
                  <a:srgbClr val="7F7F7F"/>
                </a:solidFill>
                <a:latin typeface="Century Gothic"/>
                <a:cs typeface="Century Gothic"/>
              </a:rPr>
              <a:t>trips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as 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per</a:t>
            </a:r>
            <a:r>
              <a:rPr sz="1500" spc="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10" dirty="0">
                <a:solidFill>
                  <a:srgbClr val="7F7F7F"/>
                </a:solidFill>
                <a:latin typeface="Century Gothic"/>
                <a:cs typeface="Century Gothic"/>
              </a:rPr>
              <a:t>your</a:t>
            </a:r>
            <a:endParaRPr sz="1500" dirty="0">
              <a:latin typeface="Century Gothic"/>
              <a:cs typeface="Century Gothic"/>
            </a:endParaRPr>
          </a:p>
          <a:p>
            <a:pPr marL="1320800">
              <a:lnSpc>
                <a:spcPct val="100000"/>
              </a:lnSpc>
            </a:pPr>
            <a:r>
              <a:rPr sz="1500" spc="-114" dirty="0">
                <a:solidFill>
                  <a:srgbClr val="7F7F7F"/>
                </a:solidFill>
                <a:latin typeface="Century Gothic"/>
                <a:cs typeface="Century Gothic"/>
              </a:rPr>
              <a:t>preferences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7263" y="3951223"/>
            <a:ext cx="3446145" cy="748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97915" algn="just">
              <a:lnSpc>
                <a:spcPct val="105300"/>
              </a:lnSpc>
              <a:spcBef>
                <a:spcPts val="100"/>
              </a:spcBef>
            </a:pPr>
            <a:r>
              <a:rPr sz="1500" spc="-70" dirty="0">
                <a:solidFill>
                  <a:schemeClr val="tx2"/>
                </a:solidFill>
                <a:latin typeface="Century Gothic"/>
                <a:cs typeface="Century Gothic"/>
              </a:rPr>
              <a:t>Fuel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500" spc="-114" dirty="0">
                <a:solidFill>
                  <a:schemeClr val="tx2"/>
                </a:solidFill>
                <a:latin typeface="Century Gothic"/>
                <a:cs typeface="Century Gothic"/>
              </a:rPr>
              <a:t>Temperature </a:t>
            </a:r>
            <a:r>
              <a:rPr sz="1500" spc="-20" dirty="0">
                <a:solidFill>
                  <a:schemeClr val="tx2"/>
                </a:solidFill>
                <a:latin typeface="Century Gothic"/>
                <a:cs typeface="Century Gothic"/>
              </a:rPr>
              <a:t>Sensors 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Detect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500" spc="-95" dirty="0">
                <a:solidFill>
                  <a:srgbClr val="7F7F7F"/>
                </a:solidFill>
                <a:latin typeface="Century Gothic"/>
                <a:cs typeface="Century Gothic"/>
              </a:rPr>
              <a:t>fuel </a:t>
            </a:r>
            <a:r>
              <a:rPr sz="1500" spc="-114" dirty="0">
                <a:solidFill>
                  <a:srgbClr val="7F7F7F"/>
                </a:solidFill>
                <a:latin typeface="Century Gothic"/>
                <a:cs typeface="Century Gothic"/>
              </a:rPr>
              <a:t>level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temperature </a:t>
            </a:r>
            <a:r>
              <a:rPr sz="1500" spc="-85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the  </a:t>
            </a:r>
            <a:r>
              <a:rPr sz="1500" spc="-135" dirty="0">
                <a:solidFill>
                  <a:srgbClr val="7F7F7F"/>
                </a:solidFill>
                <a:latin typeface="Century Gothic"/>
                <a:cs typeface="Century Gothic"/>
              </a:rPr>
              <a:t>vehicle </a:t>
            </a:r>
            <a:r>
              <a:rPr sz="1500" spc="-130" dirty="0">
                <a:solidFill>
                  <a:srgbClr val="7F7F7F"/>
                </a:solidFill>
                <a:latin typeface="Century Gothic"/>
                <a:cs typeface="Century Gothic"/>
              </a:rPr>
              <a:t>container </a:t>
            </a:r>
            <a:r>
              <a:rPr sz="1500" spc="-80" dirty="0">
                <a:solidFill>
                  <a:srgbClr val="7F7F7F"/>
                </a:solidFill>
                <a:latin typeface="Century Gothic"/>
                <a:cs typeface="Century Gothic"/>
              </a:rPr>
              <a:t>using </a:t>
            </a:r>
            <a:r>
              <a:rPr sz="1500" spc="-85" dirty="0">
                <a:solidFill>
                  <a:srgbClr val="7F7F7F"/>
                </a:solidFill>
                <a:latin typeface="Century Gothic"/>
                <a:cs typeface="Century Gothic"/>
              </a:rPr>
              <a:t>Bluetooth</a:t>
            </a:r>
            <a:r>
              <a:rPr sz="1500" spc="-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35" dirty="0">
                <a:solidFill>
                  <a:srgbClr val="7F7F7F"/>
                </a:solidFill>
                <a:latin typeface="Century Gothic"/>
                <a:cs typeface="Century Gothic"/>
              </a:rPr>
              <a:t>sensors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32269" y="5271008"/>
            <a:ext cx="32708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1809">
              <a:lnSpc>
                <a:spcPct val="100000"/>
              </a:lnSpc>
              <a:spcBef>
                <a:spcPts val="100"/>
              </a:spcBef>
            </a:pPr>
            <a:r>
              <a:rPr sz="1500" spc="-90" dirty="0">
                <a:solidFill>
                  <a:schemeClr val="tx2"/>
                </a:solidFill>
                <a:latin typeface="Century Gothic"/>
                <a:cs typeface="Century Gothic"/>
              </a:rPr>
              <a:t>Digital </a:t>
            </a:r>
            <a:r>
              <a:rPr sz="1500" spc="-110" dirty="0">
                <a:solidFill>
                  <a:schemeClr val="tx2"/>
                </a:solidFill>
                <a:latin typeface="Century Gothic"/>
                <a:cs typeface="Century Gothic"/>
              </a:rPr>
              <a:t>Padlocks </a:t>
            </a:r>
            <a:r>
              <a:rPr sz="1500" spc="-120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500" spc="-110" dirty="0">
                <a:solidFill>
                  <a:schemeClr val="tx2"/>
                </a:solidFill>
                <a:latin typeface="Century Gothic"/>
                <a:cs typeface="Century Gothic"/>
              </a:rPr>
              <a:t>Key </a:t>
            </a:r>
            <a:r>
              <a:rPr sz="1500" spc="5" dirty="0">
                <a:solidFill>
                  <a:schemeClr val="tx2"/>
                </a:solidFill>
                <a:latin typeface="Century Gothic"/>
                <a:cs typeface="Century Gothic"/>
              </a:rPr>
              <a:t>Less </a:t>
            </a:r>
            <a:r>
              <a:rPr sz="1500" spc="-30" dirty="0">
                <a:solidFill>
                  <a:schemeClr val="tx2"/>
                </a:solidFill>
                <a:latin typeface="Century Gothic"/>
                <a:cs typeface="Century Gothic"/>
              </a:rPr>
              <a:t>Entry  </a:t>
            </a:r>
            <a:r>
              <a:rPr sz="1500" spc="-95" dirty="0">
                <a:solidFill>
                  <a:srgbClr val="7F7F7F"/>
                </a:solidFill>
                <a:latin typeface="Century Gothic"/>
                <a:cs typeface="Century Gothic"/>
              </a:rPr>
              <a:t>Secure </a:t>
            </a:r>
            <a:r>
              <a:rPr sz="1500" spc="-110" dirty="0">
                <a:solidFill>
                  <a:srgbClr val="7F7F7F"/>
                </a:solidFill>
                <a:latin typeface="Century Gothic"/>
                <a:cs typeface="Century Gothic"/>
              </a:rPr>
              <a:t>your 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goods  </a:t>
            </a:r>
            <a:r>
              <a:rPr sz="1500" spc="-85" dirty="0">
                <a:solidFill>
                  <a:srgbClr val="7F7F7F"/>
                </a:solidFill>
                <a:latin typeface="Century Gothic"/>
                <a:cs typeface="Century Gothic"/>
              </a:rPr>
              <a:t>with</a:t>
            </a:r>
            <a:r>
              <a:rPr sz="1500" spc="-1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90" dirty="0">
                <a:solidFill>
                  <a:srgbClr val="7F7F7F"/>
                </a:solidFill>
                <a:latin typeface="Century Gothic"/>
                <a:cs typeface="Century Gothic"/>
              </a:rPr>
              <a:t>remote-locking</a:t>
            </a:r>
            <a:endParaRPr sz="1500" dirty="0">
              <a:latin typeface="Century Gothic"/>
              <a:cs typeface="Century Gothic"/>
            </a:endParaRPr>
          </a:p>
          <a:p>
            <a:pPr marL="1675764">
              <a:lnSpc>
                <a:spcPct val="100000"/>
              </a:lnSpc>
              <a:spcBef>
                <a:spcPts val="95"/>
              </a:spcBef>
            </a:pPr>
            <a:r>
              <a:rPr sz="1500" spc="-175" dirty="0">
                <a:solidFill>
                  <a:srgbClr val="7F7F7F"/>
                </a:solidFill>
                <a:latin typeface="Century Gothic"/>
                <a:cs typeface="Century Gothic"/>
              </a:rPr>
              <a:t>enabled</a:t>
            </a:r>
            <a:r>
              <a:rPr sz="1500" spc="-4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00" dirty="0">
                <a:solidFill>
                  <a:srgbClr val="7F7F7F"/>
                </a:solidFill>
                <a:latin typeface="Century Gothic"/>
                <a:cs typeface="Century Gothic"/>
              </a:rPr>
              <a:t>peripherals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07822" y="1976120"/>
            <a:ext cx="2740660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65" dirty="0">
                <a:solidFill>
                  <a:schemeClr val="tx2"/>
                </a:solidFill>
                <a:latin typeface="Century Gothic"/>
                <a:cs typeface="Century Gothic"/>
              </a:rPr>
              <a:t>SOS </a:t>
            </a:r>
            <a:r>
              <a:rPr sz="1500" spc="-145" dirty="0">
                <a:solidFill>
                  <a:schemeClr val="tx2"/>
                </a:solidFill>
                <a:latin typeface="Century Gothic"/>
                <a:cs typeface="Century Gothic"/>
              </a:rPr>
              <a:t>Panic</a:t>
            </a:r>
            <a:r>
              <a:rPr sz="1500" spc="1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75" dirty="0">
                <a:solidFill>
                  <a:schemeClr val="tx2"/>
                </a:solidFill>
                <a:latin typeface="Century Gothic"/>
                <a:cs typeface="Century Gothic"/>
              </a:rPr>
              <a:t>Button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500" spc="-4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500" spc="-105" dirty="0">
                <a:solidFill>
                  <a:srgbClr val="7F7F7F"/>
                </a:solidFill>
                <a:latin typeface="Century Gothic"/>
                <a:cs typeface="Century Gothic"/>
              </a:rPr>
              <a:t>alert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500" spc="-105" dirty="0">
                <a:solidFill>
                  <a:srgbClr val="7F7F7F"/>
                </a:solidFill>
                <a:latin typeface="Century Gothic"/>
                <a:cs typeface="Century Gothic"/>
              </a:rPr>
              <a:t>respective</a:t>
            </a:r>
            <a:r>
              <a:rPr sz="1500" spc="-21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80" dirty="0">
                <a:solidFill>
                  <a:srgbClr val="7F7F7F"/>
                </a:solidFill>
                <a:latin typeface="Century Gothic"/>
                <a:cs typeface="Century Gothic"/>
              </a:rPr>
              <a:t>authorities</a:t>
            </a:r>
            <a:endParaRPr sz="15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spc="-9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500" spc="-165" dirty="0">
                <a:solidFill>
                  <a:srgbClr val="7F7F7F"/>
                </a:solidFill>
                <a:latin typeface="Century Gothic"/>
                <a:cs typeface="Century Gothic"/>
              </a:rPr>
              <a:t>case </a:t>
            </a:r>
            <a:r>
              <a:rPr sz="1500" spc="-85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500" spc="-204" dirty="0">
                <a:solidFill>
                  <a:srgbClr val="7F7F7F"/>
                </a:solidFill>
                <a:latin typeface="Century Gothic"/>
                <a:cs typeface="Century Gothic"/>
              </a:rPr>
              <a:t>any</a:t>
            </a:r>
            <a:r>
              <a:rPr sz="1500" spc="-7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10" dirty="0">
                <a:solidFill>
                  <a:srgbClr val="7F7F7F"/>
                </a:solidFill>
                <a:latin typeface="Century Gothic"/>
                <a:cs typeface="Century Gothic"/>
              </a:rPr>
              <a:t>threat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7822" y="3259328"/>
            <a:ext cx="2835910" cy="7359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500" spc="-95" dirty="0">
                <a:solidFill>
                  <a:schemeClr val="tx2"/>
                </a:solidFill>
                <a:latin typeface="Century Gothic"/>
                <a:cs typeface="Century Gothic"/>
              </a:rPr>
              <a:t>Door</a:t>
            </a:r>
            <a:r>
              <a:rPr sz="1500" spc="3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500" spc="-20" dirty="0">
                <a:solidFill>
                  <a:schemeClr val="tx2"/>
                </a:solidFill>
                <a:latin typeface="Century Gothic"/>
                <a:cs typeface="Century Gothic"/>
              </a:rPr>
              <a:t>Sensors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Detect every </a:t>
            </a:r>
            <a:r>
              <a:rPr sz="1500" spc="-105" dirty="0">
                <a:solidFill>
                  <a:srgbClr val="7F7F7F"/>
                </a:solidFill>
                <a:latin typeface="Century Gothic"/>
                <a:cs typeface="Century Gothic"/>
              </a:rPr>
              <a:t>time </a:t>
            </a:r>
            <a:r>
              <a:rPr sz="1500" spc="-32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door </a:t>
            </a:r>
            <a:r>
              <a:rPr sz="1500" spc="25" dirty="0">
                <a:solidFill>
                  <a:srgbClr val="7F7F7F"/>
                </a:solidFill>
                <a:latin typeface="Century Gothic"/>
                <a:cs typeface="Century Gothic"/>
              </a:rPr>
              <a:t>is </a:t>
            </a:r>
            <a:r>
              <a:rPr sz="1500" spc="-145" dirty="0">
                <a:solidFill>
                  <a:srgbClr val="7F7F7F"/>
                </a:solidFill>
                <a:latin typeface="Century Gothic"/>
                <a:cs typeface="Century Gothic"/>
              </a:rPr>
              <a:t>locked  </a:t>
            </a:r>
            <a:r>
              <a:rPr sz="1500" spc="-70" dirty="0">
                <a:solidFill>
                  <a:srgbClr val="7F7F7F"/>
                </a:solidFill>
                <a:latin typeface="Century Gothic"/>
                <a:cs typeface="Century Gothic"/>
              </a:rPr>
              <a:t>or</a:t>
            </a:r>
            <a:r>
              <a:rPr sz="1500" spc="2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40" dirty="0">
                <a:solidFill>
                  <a:srgbClr val="7F7F7F"/>
                </a:solidFill>
                <a:latin typeface="Century Gothic"/>
                <a:cs typeface="Century Gothic"/>
              </a:rPr>
              <a:t>unlocked</a:t>
            </a:r>
            <a:endParaRPr sz="15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07822" y="4579111"/>
            <a:ext cx="2979420" cy="7359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500" spc="-100" dirty="0">
                <a:solidFill>
                  <a:schemeClr val="tx2"/>
                </a:solidFill>
                <a:latin typeface="Century Gothic"/>
                <a:cs typeface="Century Gothic"/>
              </a:rPr>
              <a:t>2 </a:t>
            </a:r>
            <a:r>
              <a:rPr sz="1500" spc="-155" dirty="0">
                <a:solidFill>
                  <a:schemeClr val="tx2"/>
                </a:solidFill>
                <a:latin typeface="Century Gothic"/>
                <a:cs typeface="Century Gothic"/>
              </a:rPr>
              <a:t>Way</a:t>
            </a:r>
            <a:r>
              <a:rPr sz="1500" spc="-135" dirty="0">
                <a:solidFill>
                  <a:schemeClr val="tx2"/>
                </a:solidFill>
                <a:latin typeface="Century Gothic"/>
                <a:cs typeface="Century Gothic"/>
              </a:rPr>
              <a:t> Communication</a:t>
            </a:r>
            <a:endParaRPr sz="1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500" spc="-13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500" spc="-120" dirty="0">
                <a:solidFill>
                  <a:srgbClr val="7F7F7F"/>
                </a:solidFill>
                <a:latin typeface="Century Gothic"/>
                <a:cs typeface="Century Gothic"/>
              </a:rPr>
              <a:t>speaker &amp; </a:t>
            </a:r>
            <a:r>
              <a:rPr sz="1500" spc="-145" dirty="0">
                <a:solidFill>
                  <a:srgbClr val="7F7F7F"/>
                </a:solidFill>
                <a:latin typeface="Century Gothic"/>
                <a:cs typeface="Century Gothic"/>
              </a:rPr>
              <a:t>mic </a:t>
            </a:r>
            <a:r>
              <a:rPr sz="1500" spc="-90" dirty="0">
                <a:solidFill>
                  <a:srgbClr val="7F7F7F"/>
                </a:solidFill>
                <a:latin typeface="Century Gothic"/>
                <a:cs typeface="Century Gothic"/>
              </a:rPr>
              <a:t>installed </a:t>
            </a:r>
            <a:r>
              <a:rPr sz="1500" spc="-160" dirty="0">
                <a:solidFill>
                  <a:srgbClr val="7F7F7F"/>
                </a:solidFill>
                <a:latin typeface="Century Gothic"/>
                <a:cs typeface="Century Gothic"/>
              </a:rPr>
              <a:t>along </a:t>
            </a:r>
            <a:r>
              <a:rPr sz="1500" spc="-85" dirty="0">
                <a:solidFill>
                  <a:srgbClr val="7F7F7F"/>
                </a:solidFill>
                <a:latin typeface="Century Gothic"/>
                <a:cs typeface="Century Gothic"/>
              </a:rPr>
              <a:t>with  </a:t>
            </a:r>
            <a:r>
              <a:rPr sz="15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500" spc="-175" dirty="0">
                <a:solidFill>
                  <a:srgbClr val="7F7F7F"/>
                </a:solidFill>
                <a:latin typeface="Century Gothic"/>
                <a:cs typeface="Century Gothic"/>
              </a:rPr>
              <a:t>panic </a:t>
            </a:r>
            <a:r>
              <a:rPr sz="1500" spc="-114" dirty="0">
                <a:solidFill>
                  <a:srgbClr val="7F7F7F"/>
                </a:solidFill>
                <a:latin typeface="Century Gothic"/>
                <a:cs typeface="Century Gothic"/>
              </a:rPr>
              <a:t>button </a:t>
            </a:r>
            <a:r>
              <a:rPr sz="1500" spc="-65" dirty="0">
                <a:solidFill>
                  <a:srgbClr val="7F7F7F"/>
                </a:solidFill>
                <a:latin typeface="Century Gothic"/>
                <a:cs typeface="Century Gothic"/>
              </a:rPr>
              <a:t>for</a:t>
            </a:r>
            <a:r>
              <a:rPr sz="1500" spc="-27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500" spc="-135" dirty="0">
                <a:solidFill>
                  <a:srgbClr val="7F7F7F"/>
                </a:solidFill>
                <a:latin typeface="Century Gothic"/>
                <a:cs typeface="Century Gothic"/>
              </a:rPr>
              <a:t>emergencies</a:t>
            </a:r>
            <a:endParaRPr sz="1500" dirty="0">
              <a:latin typeface="Century Gothic"/>
              <a:cs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793504-7BD9-47FB-A8AC-5530121E81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6BAD0-F493-4B5E-B075-C68DEED8D7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1799" y="0"/>
            <a:ext cx="22902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2995" y="1066800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6" y="0"/>
                </a:moveTo>
                <a:lnTo>
                  <a:pt x="303358" y="3200"/>
                </a:lnTo>
                <a:lnTo>
                  <a:pt x="257680" y="12534"/>
                </a:lnTo>
                <a:lnTo>
                  <a:pt x="214365" y="27584"/>
                </a:lnTo>
                <a:lnTo>
                  <a:pt x="173836" y="47917"/>
                </a:lnTo>
                <a:lnTo>
                  <a:pt x="136509" y="73126"/>
                </a:lnTo>
                <a:lnTo>
                  <a:pt x="102801" y="102806"/>
                </a:lnTo>
                <a:lnTo>
                  <a:pt x="73131" y="136512"/>
                </a:lnTo>
                <a:lnTo>
                  <a:pt x="47919" y="173837"/>
                </a:lnTo>
                <a:lnTo>
                  <a:pt x="27581" y="214363"/>
                </a:lnTo>
                <a:lnTo>
                  <a:pt x="12537" y="257683"/>
                </a:lnTo>
                <a:lnTo>
                  <a:pt x="3204" y="303364"/>
                </a:lnTo>
                <a:lnTo>
                  <a:pt x="0" y="350989"/>
                </a:lnTo>
                <a:lnTo>
                  <a:pt x="3204" y="398614"/>
                </a:lnTo>
                <a:lnTo>
                  <a:pt x="12537" y="444296"/>
                </a:lnTo>
                <a:lnTo>
                  <a:pt x="27581" y="487603"/>
                </a:lnTo>
                <a:lnTo>
                  <a:pt x="47919" y="528129"/>
                </a:lnTo>
                <a:lnTo>
                  <a:pt x="73131" y="565467"/>
                </a:lnTo>
                <a:lnTo>
                  <a:pt x="102801" y="599173"/>
                </a:lnTo>
                <a:lnTo>
                  <a:pt x="136509" y="628840"/>
                </a:lnTo>
                <a:lnTo>
                  <a:pt x="173836" y="654050"/>
                </a:lnTo>
                <a:lnTo>
                  <a:pt x="214365" y="674395"/>
                </a:lnTo>
                <a:lnTo>
                  <a:pt x="257680" y="689432"/>
                </a:lnTo>
                <a:lnTo>
                  <a:pt x="303358" y="698766"/>
                </a:lnTo>
                <a:lnTo>
                  <a:pt x="350986" y="701967"/>
                </a:lnTo>
                <a:lnTo>
                  <a:pt x="398612" y="698766"/>
                </a:lnTo>
                <a:lnTo>
                  <a:pt x="444291" y="689432"/>
                </a:lnTo>
                <a:lnTo>
                  <a:pt x="487605" y="674395"/>
                </a:lnTo>
                <a:lnTo>
                  <a:pt x="528135" y="654050"/>
                </a:lnTo>
                <a:lnTo>
                  <a:pt x="565457" y="628840"/>
                </a:lnTo>
                <a:lnTo>
                  <a:pt x="599175" y="599173"/>
                </a:lnTo>
                <a:lnTo>
                  <a:pt x="628843" y="565467"/>
                </a:lnTo>
                <a:lnTo>
                  <a:pt x="654052" y="528129"/>
                </a:lnTo>
                <a:lnTo>
                  <a:pt x="674385" y="487603"/>
                </a:lnTo>
                <a:lnTo>
                  <a:pt x="689434" y="444296"/>
                </a:lnTo>
                <a:lnTo>
                  <a:pt x="698769" y="398614"/>
                </a:lnTo>
                <a:lnTo>
                  <a:pt x="701969" y="350989"/>
                </a:lnTo>
                <a:lnTo>
                  <a:pt x="698769" y="303364"/>
                </a:lnTo>
                <a:lnTo>
                  <a:pt x="689434" y="257683"/>
                </a:lnTo>
                <a:lnTo>
                  <a:pt x="674385" y="214363"/>
                </a:lnTo>
                <a:lnTo>
                  <a:pt x="654052" y="173837"/>
                </a:lnTo>
                <a:lnTo>
                  <a:pt x="628843" y="136512"/>
                </a:lnTo>
                <a:lnTo>
                  <a:pt x="599175" y="102806"/>
                </a:lnTo>
                <a:lnTo>
                  <a:pt x="565457" y="73126"/>
                </a:lnTo>
                <a:lnTo>
                  <a:pt x="528135" y="47917"/>
                </a:lnTo>
                <a:lnTo>
                  <a:pt x="487605" y="27584"/>
                </a:lnTo>
                <a:lnTo>
                  <a:pt x="444291" y="12534"/>
                </a:lnTo>
                <a:lnTo>
                  <a:pt x="398612" y="3200"/>
                </a:lnTo>
                <a:lnTo>
                  <a:pt x="350986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7411" y="1969490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3" y="0"/>
                </a:moveTo>
                <a:lnTo>
                  <a:pt x="303357" y="3200"/>
                </a:lnTo>
                <a:lnTo>
                  <a:pt x="257677" y="12534"/>
                </a:lnTo>
                <a:lnTo>
                  <a:pt x="214364" y="27584"/>
                </a:lnTo>
                <a:lnTo>
                  <a:pt x="173835" y="47917"/>
                </a:lnTo>
                <a:lnTo>
                  <a:pt x="136507" y="73126"/>
                </a:lnTo>
                <a:lnTo>
                  <a:pt x="102798" y="102793"/>
                </a:lnTo>
                <a:lnTo>
                  <a:pt x="73130" y="136512"/>
                </a:lnTo>
                <a:lnTo>
                  <a:pt x="47918" y="173837"/>
                </a:lnTo>
                <a:lnTo>
                  <a:pt x="27581" y="214363"/>
                </a:lnTo>
                <a:lnTo>
                  <a:pt x="12536" y="257683"/>
                </a:lnTo>
                <a:lnTo>
                  <a:pt x="3202" y="303352"/>
                </a:lnTo>
                <a:lnTo>
                  <a:pt x="0" y="350977"/>
                </a:lnTo>
                <a:lnTo>
                  <a:pt x="3202" y="398614"/>
                </a:lnTo>
                <a:lnTo>
                  <a:pt x="12536" y="444284"/>
                </a:lnTo>
                <a:lnTo>
                  <a:pt x="27581" y="487603"/>
                </a:lnTo>
                <a:lnTo>
                  <a:pt x="47918" y="528129"/>
                </a:lnTo>
                <a:lnTo>
                  <a:pt x="73130" y="565454"/>
                </a:lnTo>
                <a:lnTo>
                  <a:pt x="102798" y="599173"/>
                </a:lnTo>
                <a:lnTo>
                  <a:pt x="136507" y="628840"/>
                </a:lnTo>
                <a:lnTo>
                  <a:pt x="173835" y="654050"/>
                </a:lnTo>
                <a:lnTo>
                  <a:pt x="214364" y="674382"/>
                </a:lnTo>
                <a:lnTo>
                  <a:pt x="257677" y="689432"/>
                </a:lnTo>
                <a:lnTo>
                  <a:pt x="303357" y="698766"/>
                </a:lnTo>
                <a:lnTo>
                  <a:pt x="350983" y="701967"/>
                </a:lnTo>
                <a:lnTo>
                  <a:pt x="398609" y="698766"/>
                </a:lnTo>
                <a:lnTo>
                  <a:pt x="444290" y="689432"/>
                </a:lnTo>
                <a:lnTo>
                  <a:pt x="487603" y="674382"/>
                </a:lnTo>
                <a:lnTo>
                  <a:pt x="528133" y="654050"/>
                </a:lnTo>
                <a:lnTo>
                  <a:pt x="565456" y="628840"/>
                </a:lnTo>
                <a:lnTo>
                  <a:pt x="599174" y="599173"/>
                </a:lnTo>
                <a:lnTo>
                  <a:pt x="628841" y="565454"/>
                </a:lnTo>
                <a:lnTo>
                  <a:pt x="654051" y="528129"/>
                </a:lnTo>
                <a:lnTo>
                  <a:pt x="674383" y="487603"/>
                </a:lnTo>
                <a:lnTo>
                  <a:pt x="689433" y="444284"/>
                </a:lnTo>
                <a:lnTo>
                  <a:pt x="698767" y="398614"/>
                </a:lnTo>
                <a:lnTo>
                  <a:pt x="701968" y="350977"/>
                </a:lnTo>
                <a:lnTo>
                  <a:pt x="698767" y="303352"/>
                </a:lnTo>
                <a:lnTo>
                  <a:pt x="689433" y="257683"/>
                </a:lnTo>
                <a:lnTo>
                  <a:pt x="674383" y="214363"/>
                </a:lnTo>
                <a:lnTo>
                  <a:pt x="654051" y="173837"/>
                </a:lnTo>
                <a:lnTo>
                  <a:pt x="628841" y="136512"/>
                </a:lnTo>
                <a:lnTo>
                  <a:pt x="599174" y="102793"/>
                </a:lnTo>
                <a:lnTo>
                  <a:pt x="565456" y="73126"/>
                </a:lnTo>
                <a:lnTo>
                  <a:pt x="528133" y="47917"/>
                </a:lnTo>
                <a:lnTo>
                  <a:pt x="487603" y="27584"/>
                </a:lnTo>
                <a:lnTo>
                  <a:pt x="444290" y="12534"/>
                </a:lnTo>
                <a:lnTo>
                  <a:pt x="398609" y="3200"/>
                </a:lnTo>
                <a:lnTo>
                  <a:pt x="350983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449" y="2872054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6" y="0"/>
                </a:moveTo>
                <a:lnTo>
                  <a:pt x="303359" y="3200"/>
                </a:lnTo>
                <a:lnTo>
                  <a:pt x="257680" y="12534"/>
                </a:lnTo>
                <a:lnTo>
                  <a:pt x="214367" y="27584"/>
                </a:lnTo>
                <a:lnTo>
                  <a:pt x="173836" y="47917"/>
                </a:lnTo>
                <a:lnTo>
                  <a:pt x="136509" y="73126"/>
                </a:lnTo>
                <a:lnTo>
                  <a:pt x="102801" y="102793"/>
                </a:lnTo>
                <a:lnTo>
                  <a:pt x="73132" y="136512"/>
                </a:lnTo>
                <a:lnTo>
                  <a:pt x="47919" y="173837"/>
                </a:lnTo>
                <a:lnTo>
                  <a:pt x="27581" y="214363"/>
                </a:lnTo>
                <a:lnTo>
                  <a:pt x="12537" y="257682"/>
                </a:lnTo>
                <a:lnTo>
                  <a:pt x="3204" y="303352"/>
                </a:lnTo>
                <a:lnTo>
                  <a:pt x="0" y="350989"/>
                </a:lnTo>
                <a:lnTo>
                  <a:pt x="3204" y="398614"/>
                </a:lnTo>
                <a:lnTo>
                  <a:pt x="12537" y="444284"/>
                </a:lnTo>
                <a:lnTo>
                  <a:pt x="27581" y="487603"/>
                </a:lnTo>
                <a:lnTo>
                  <a:pt x="47919" y="528129"/>
                </a:lnTo>
                <a:lnTo>
                  <a:pt x="73132" y="565467"/>
                </a:lnTo>
                <a:lnTo>
                  <a:pt x="102801" y="599173"/>
                </a:lnTo>
                <a:lnTo>
                  <a:pt x="136509" y="628840"/>
                </a:lnTo>
                <a:lnTo>
                  <a:pt x="173836" y="654050"/>
                </a:lnTo>
                <a:lnTo>
                  <a:pt x="214367" y="674382"/>
                </a:lnTo>
                <a:lnTo>
                  <a:pt x="257680" y="689432"/>
                </a:lnTo>
                <a:lnTo>
                  <a:pt x="303359" y="698766"/>
                </a:lnTo>
                <a:lnTo>
                  <a:pt x="350986" y="701967"/>
                </a:lnTo>
                <a:lnTo>
                  <a:pt x="398612" y="698766"/>
                </a:lnTo>
                <a:lnTo>
                  <a:pt x="444291" y="689432"/>
                </a:lnTo>
                <a:lnTo>
                  <a:pt x="487605" y="674382"/>
                </a:lnTo>
                <a:lnTo>
                  <a:pt x="528137" y="654050"/>
                </a:lnTo>
                <a:lnTo>
                  <a:pt x="565462" y="628840"/>
                </a:lnTo>
                <a:lnTo>
                  <a:pt x="599168" y="599173"/>
                </a:lnTo>
                <a:lnTo>
                  <a:pt x="628835" y="565467"/>
                </a:lnTo>
                <a:lnTo>
                  <a:pt x="654057" y="528129"/>
                </a:lnTo>
                <a:lnTo>
                  <a:pt x="674390" y="487603"/>
                </a:lnTo>
                <a:lnTo>
                  <a:pt x="689439" y="444284"/>
                </a:lnTo>
                <a:lnTo>
                  <a:pt x="698774" y="398614"/>
                </a:lnTo>
                <a:lnTo>
                  <a:pt x="701974" y="350989"/>
                </a:lnTo>
                <a:lnTo>
                  <a:pt x="698774" y="303352"/>
                </a:lnTo>
                <a:lnTo>
                  <a:pt x="689439" y="257682"/>
                </a:lnTo>
                <a:lnTo>
                  <a:pt x="674390" y="214363"/>
                </a:lnTo>
                <a:lnTo>
                  <a:pt x="654057" y="173837"/>
                </a:lnTo>
                <a:lnTo>
                  <a:pt x="628835" y="136512"/>
                </a:lnTo>
                <a:lnTo>
                  <a:pt x="599168" y="102793"/>
                </a:lnTo>
                <a:lnTo>
                  <a:pt x="565462" y="73126"/>
                </a:lnTo>
                <a:lnTo>
                  <a:pt x="528137" y="47917"/>
                </a:lnTo>
                <a:lnTo>
                  <a:pt x="487605" y="27584"/>
                </a:lnTo>
                <a:lnTo>
                  <a:pt x="444291" y="12534"/>
                </a:lnTo>
                <a:lnTo>
                  <a:pt x="398612" y="3200"/>
                </a:lnTo>
                <a:lnTo>
                  <a:pt x="350986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449" y="3784472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6" y="0"/>
                </a:moveTo>
                <a:lnTo>
                  <a:pt x="303359" y="3200"/>
                </a:lnTo>
                <a:lnTo>
                  <a:pt x="257680" y="12534"/>
                </a:lnTo>
                <a:lnTo>
                  <a:pt x="214367" y="27584"/>
                </a:lnTo>
                <a:lnTo>
                  <a:pt x="173836" y="47917"/>
                </a:lnTo>
                <a:lnTo>
                  <a:pt x="136509" y="73126"/>
                </a:lnTo>
                <a:lnTo>
                  <a:pt x="102801" y="102806"/>
                </a:lnTo>
                <a:lnTo>
                  <a:pt x="73132" y="136512"/>
                </a:lnTo>
                <a:lnTo>
                  <a:pt x="47919" y="173837"/>
                </a:lnTo>
                <a:lnTo>
                  <a:pt x="27581" y="214363"/>
                </a:lnTo>
                <a:lnTo>
                  <a:pt x="12537" y="257682"/>
                </a:lnTo>
                <a:lnTo>
                  <a:pt x="3204" y="303364"/>
                </a:lnTo>
                <a:lnTo>
                  <a:pt x="0" y="350989"/>
                </a:lnTo>
                <a:lnTo>
                  <a:pt x="3204" y="398614"/>
                </a:lnTo>
                <a:lnTo>
                  <a:pt x="12537" y="444296"/>
                </a:lnTo>
                <a:lnTo>
                  <a:pt x="27581" y="487603"/>
                </a:lnTo>
                <a:lnTo>
                  <a:pt x="47919" y="528129"/>
                </a:lnTo>
                <a:lnTo>
                  <a:pt x="73132" y="565467"/>
                </a:lnTo>
                <a:lnTo>
                  <a:pt x="102801" y="599173"/>
                </a:lnTo>
                <a:lnTo>
                  <a:pt x="136509" y="628840"/>
                </a:lnTo>
                <a:lnTo>
                  <a:pt x="173836" y="654050"/>
                </a:lnTo>
                <a:lnTo>
                  <a:pt x="214367" y="674395"/>
                </a:lnTo>
                <a:lnTo>
                  <a:pt x="257680" y="689432"/>
                </a:lnTo>
                <a:lnTo>
                  <a:pt x="303359" y="698766"/>
                </a:lnTo>
                <a:lnTo>
                  <a:pt x="350986" y="701967"/>
                </a:lnTo>
                <a:lnTo>
                  <a:pt x="398612" y="698766"/>
                </a:lnTo>
                <a:lnTo>
                  <a:pt x="444291" y="689432"/>
                </a:lnTo>
                <a:lnTo>
                  <a:pt x="487605" y="674395"/>
                </a:lnTo>
                <a:lnTo>
                  <a:pt x="528137" y="654050"/>
                </a:lnTo>
                <a:lnTo>
                  <a:pt x="565462" y="628840"/>
                </a:lnTo>
                <a:lnTo>
                  <a:pt x="599168" y="599173"/>
                </a:lnTo>
                <a:lnTo>
                  <a:pt x="628835" y="565467"/>
                </a:lnTo>
                <a:lnTo>
                  <a:pt x="654057" y="528129"/>
                </a:lnTo>
                <a:lnTo>
                  <a:pt x="674390" y="487603"/>
                </a:lnTo>
                <a:lnTo>
                  <a:pt x="689439" y="444296"/>
                </a:lnTo>
                <a:lnTo>
                  <a:pt x="698774" y="398614"/>
                </a:lnTo>
                <a:lnTo>
                  <a:pt x="701974" y="350989"/>
                </a:lnTo>
                <a:lnTo>
                  <a:pt x="698774" y="303364"/>
                </a:lnTo>
                <a:lnTo>
                  <a:pt x="689439" y="257682"/>
                </a:lnTo>
                <a:lnTo>
                  <a:pt x="674390" y="214363"/>
                </a:lnTo>
                <a:lnTo>
                  <a:pt x="654057" y="173837"/>
                </a:lnTo>
                <a:lnTo>
                  <a:pt x="628835" y="136512"/>
                </a:lnTo>
                <a:lnTo>
                  <a:pt x="599168" y="102806"/>
                </a:lnTo>
                <a:lnTo>
                  <a:pt x="565462" y="73126"/>
                </a:lnTo>
                <a:lnTo>
                  <a:pt x="528137" y="47917"/>
                </a:lnTo>
                <a:lnTo>
                  <a:pt x="487605" y="27584"/>
                </a:lnTo>
                <a:lnTo>
                  <a:pt x="444291" y="12534"/>
                </a:lnTo>
                <a:lnTo>
                  <a:pt x="398612" y="3200"/>
                </a:lnTo>
                <a:lnTo>
                  <a:pt x="350986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449" y="4691773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6" y="0"/>
                </a:moveTo>
                <a:lnTo>
                  <a:pt x="303359" y="3200"/>
                </a:lnTo>
                <a:lnTo>
                  <a:pt x="257680" y="12534"/>
                </a:lnTo>
                <a:lnTo>
                  <a:pt x="214367" y="27571"/>
                </a:lnTo>
                <a:lnTo>
                  <a:pt x="173836" y="47917"/>
                </a:lnTo>
                <a:lnTo>
                  <a:pt x="136509" y="73126"/>
                </a:lnTo>
                <a:lnTo>
                  <a:pt x="102801" y="102793"/>
                </a:lnTo>
                <a:lnTo>
                  <a:pt x="73132" y="136499"/>
                </a:lnTo>
                <a:lnTo>
                  <a:pt x="47919" y="173837"/>
                </a:lnTo>
                <a:lnTo>
                  <a:pt x="27581" y="214363"/>
                </a:lnTo>
                <a:lnTo>
                  <a:pt x="12537" y="257670"/>
                </a:lnTo>
                <a:lnTo>
                  <a:pt x="3204" y="303352"/>
                </a:lnTo>
                <a:lnTo>
                  <a:pt x="0" y="350977"/>
                </a:lnTo>
                <a:lnTo>
                  <a:pt x="3204" y="398602"/>
                </a:lnTo>
                <a:lnTo>
                  <a:pt x="12537" y="444284"/>
                </a:lnTo>
                <a:lnTo>
                  <a:pt x="27581" y="487603"/>
                </a:lnTo>
                <a:lnTo>
                  <a:pt x="47919" y="528129"/>
                </a:lnTo>
                <a:lnTo>
                  <a:pt x="73132" y="565454"/>
                </a:lnTo>
                <a:lnTo>
                  <a:pt x="102801" y="599160"/>
                </a:lnTo>
                <a:lnTo>
                  <a:pt x="136509" y="628840"/>
                </a:lnTo>
                <a:lnTo>
                  <a:pt x="173836" y="654049"/>
                </a:lnTo>
                <a:lnTo>
                  <a:pt x="214367" y="674382"/>
                </a:lnTo>
                <a:lnTo>
                  <a:pt x="257680" y="689432"/>
                </a:lnTo>
                <a:lnTo>
                  <a:pt x="303359" y="698766"/>
                </a:lnTo>
                <a:lnTo>
                  <a:pt x="350986" y="701967"/>
                </a:lnTo>
                <a:lnTo>
                  <a:pt x="398612" y="698766"/>
                </a:lnTo>
                <a:lnTo>
                  <a:pt x="444291" y="689432"/>
                </a:lnTo>
                <a:lnTo>
                  <a:pt x="487605" y="674382"/>
                </a:lnTo>
                <a:lnTo>
                  <a:pt x="528137" y="654049"/>
                </a:lnTo>
                <a:lnTo>
                  <a:pt x="565462" y="628840"/>
                </a:lnTo>
                <a:lnTo>
                  <a:pt x="599168" y="599160"/>
                </a:lnTo>
                <a:lnTo>
                  <a:pt x="628835" y="565454"/>
                </a:lnTo>
                <a:lnTo>
                  <a:pt x="654057" y="528129"/>
                </a:lnTo>
                <a:lnTo>
                  <a:pt x="674390" y="487603"/>
                </a:lnTo>
                <a:lnTo>
                  <a:pt x="689439" y="444284"/>
                </a:lnTo>
                <a:lnTo>
                  <a:pt x="698774" y="398602"/>
                </a:lnTo>
                <a:lnTo>
                  <a:pt x="701974" y="350977"/>
                </a:lnTo>
                <a:lnTo>
                  <a:pt x="698774" y="303352"/>
                </a:lnTo>
                <a:lnTo>
                  <a:pt x="689439" y="257670"/>
                </a:lnTo>
                <a:lnTo>
                  <a:pt x="674390" y="214363"/>
                </a:lnTo>
                <a:lnTo>
                  <a:pt x="654057" y="173837"/>
                </a:lnTo>
                <a:lnTo>
                  <a:pt x="628835" y="136499"/>
                </a:lnTo>
                <a:lnTo>
                  <a:pt x="599168" y="102793"/>
                </a:lnTo>
                <a:lnTo>
                  <a:pt x="565462" y="73126"/>
                </a:lnTo>
                <a:lnTo>
                  <a:pt x="528137" y="47917"/>
                </a:lnTo>
                <a:lnTo>
                  <a:pt x="487605" y="27571"/>
                </a:lnTo>
                <a:lnTo>
                  <a:pt x="444291" y="12534"/>
                </a:lnTo>
                <a:lnTo>
                  <a:pt x="398612" y="3200"/>
                </a:lnTo>
                <a:lnTo>
                  <a:pt x="350986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13804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5" dirty="0">
                <a:solidFill>
                  <a:schemeClr val="tx2"/>
                </a:solidFill>
                <a:latin typeface="Century Gothic"/>
                <a:cs typeface="Century Gothic"/>
              </a:rPr>
              <a:t>L</a:t>
            </a:r>
            <a:r>
              <a:rPr b="1" spc="-60" dirty="0">
                <a:solidFill>
                  <a:schemeClr val="tx2"/>
                </a:solidFill>
                <a:latin typeface="Century Gothic"/>
                <a:cs typeface="Century Gothic"/>
              </a:rPr>
              <a:t>o</a:t>
            </a:r>
            <a:r>
              <a:rPr b="1" spc="-415" dirty="0">
                <a:solidFill>
                  <a:schemeClr val="tx2"/>
                </a:solidFill>
                <a:latin typeface="Century Gothic"/>
                <a:cs typeface="Century Gothic"/>
              </a:rPr>
              <a:t>c</a:t>
            </a:r>
            <a:r>
              <a:rPr b="1" spc="-265" dirty="0">
                <a:solidFill>
                  <a:schemeClr val="tx2"/>
                </a:solidFill>
                <a:latin typeface="Century Gothic"/>
                <a:cs typeface="Century Gothic"/>
              </a:rPr>
              <a:t>o</a:t>
            </a:r>
            <a:r>
              <a:rPr b="1" spc="-65" dirty="0">
                <a:solidFill>
                  <a:schemeClr val="tx2"/>
                </a:solidFill>
                <a:latin typeface="Century Gothic"/>
                <a:cs typeface="Century Gothic"/>
              </a:rPr>
              <a:t>D</a:t>
            </a:r>
            <a:r>
              <a:rPr b="1" spc="10" dirty="0">
                <a:solidFill>
                  <a:schemeClr val="tx2"/>
                </a:solidFill>
                <a:latin typeface="Century Gothic"/>
                <a:cs typeface="Century Gothic"/>
              </a:rPr>
              <a:t>r</a:t>
            </a:r>
            <a:r>
              <a:rPr b="1" spc="-30" dirty="0">
                <a:solidFill>
                  <a:schemeClr val="tx2"/>
                </a:solidFill>
                <a:latin typeface="Century Gothic"/>
                <a:cs typeface="Century Gothic"/>
              </a:rPr>
              <a:t>i</a:t>
            </a:r>
            <a:r>
              <a:rPr b="1" spc="-195" dirty="0">
                <a:solidFill>
                  <a:schemeClr val="tx2"/>
                </a:solidFill>
                <a:latin typeface="Century Gothic"/>
                <a:cs typeface="Century Gothic"/>
              </a:rPr>
              <a:t>v</a:t>
            </a:r>
            <a:r>
              <a:rPr b="1" spc="-350" dirty="0">
                <a:solidFill>
                  <a:schemeClr val="tx2"/>
                </a:solidFill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9" name="object 9"/>
          <p:cNvSpPr/>
          <p:nvPr/>
        </p:nvSpPr>
        <p:spPr>
          <a:xfrm>
            <a:off x="5715000" y="595114"/>
            <a:ext cx="3512400" cy="5667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2449" y="5607345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6" y="0"/>
                </a:moveTo>
                <a:lnTo>
                  <a:pt x="303359" y="3204"/>
                </a:lnTo>
                <a:lnTo>
                  <a:pt x="257680" y="12537"/>
                </a:lnTo>
                <a:lnTo>
                  <a:pt x="214367" y="27581"/>
                </a:lnTo>
                <a:lnTo>
                  <a:pt x="173836" y="47918"/>
                </a:lnTo>
                <a:lnTo>
                  <a:pt x="136509" y="73131"/>
                </a:lnTo>
                <a:lnTo>
                  <a:pt x="102801" y="102801"/>
                </a:lnTo>
                <a:lnTo>
                  <a:pt x="73132" y="136508"/>
                </a:lnTo>
                <a:lnTo>
                  <a:pt x="47919" y="173836"/>
                </a:lnTo>
                <a:lnTo>
                  <a:pt x="27581" y="214365"/>
                </a:lnTo>
                <a:lnTo>
                  <a:pt x="12537" y="257679"/>
                </a:lnTo>
                <a:lnTo>
                  <a:pt x="3204" y="303358"/>
                </a:lnTo>
                <a:lnTo>
                  <a:pt x="0" y="350986"/>
                </a:lnTo>
                <a:lnTo>
                  <a:pt x="3204" y="398612"/>
                </a:lnTo>
                <a:lnTo>
                  <a:pt x="12537" y="444290"/>
                </a:lnTo>
                <a:lnTo>
                  <a:pt x="27581" y="487605"/>
                </a:lnTo>
                <a:lnTo>
                  <a:pt x="47919" y="528134"/>
                </a:lnTo>
                <a:lnTo>
                  <a:pt x="73132" y="565462"/>
                </a:lnTo>
                <a:lnTo>
                  <a:pt x="102801" y="599169"/>
                </a:lnTo>
                <a:lnTo>
                  <a:pt x="136509" y="628839"/>
                </a:lnTo>
                <a:lnTo>
                  <a:pt x="173836" y="654052"/>
                </a:lnTo>
                <a:lnTo>
                  <a:pt x="214367" y="674389"/>
                </a:lnTo>
                <a:lnTo>
                  <a:pt x="257680" y="689433"/>
                </a:lnTo>
                <a:lnTo>
                  <a:pt x="303359" y="698767"/>
                </a:lnTo>
                <a:lnTo>
                  <a:pt x="350986" y="701972"/>
                </a:lnTo>
                <a:lnTo>
                  <a:pt x="398612" y="698767"/>
                </a:lnTo>
                <a:lnTo>
                  <a:pt x="444291" y="689433"/>
                </a:lnTo>
                <a:lnTo>
                  <a:pt x="487605" y="674389"/>
                </a:lnTo>
                <a:lnTo>
                  <a:pt x="528137" y="654052"/>
                </a:lnTo>
                <a:lnTo>
                  <a:pt x="565462" y="628839"/>
                </a:lnTo>
                <a:lnTo>
                  <a:pt x="599168" y="599169"/>
                </a:lnTo>
                <a:lnTo>
                  <a:pt x="628835" y="565462"/>
                </a:lnTo>
                <a:lnTo>
                  <a:pt x="654057" y="528134"/>
                </a:lnTo>
                <a:lnTo>
                  <a:pt x="674390" y="487605"/>
                </a:lnTo>
                <a:lnTo>
                  <a:pt x="689439" y="444290"/>
                </a:lnTo>
                <a:lnTo>
                  <a:pt x="698774" y="398612"/>
                </a:lnTo>
                <a:lnTo>
                  <a:pt x="701974" y="350986"/>
                </a:lnTo>
                <a:lnTo>
                  <a:pt x="698774" y="303358"/>
                </a:lnTo>
                <a:lnTo>
                  <a:pt x="689439" y="257679"/>
                </a:lnTo>
                <a:lnTo>
                  <a:pt x="674390" y="214365"/>
                </a:lnTo>
                <a:lnTo>
                  <a:pt x="654057" y="173836"/>
                </a:lnTo>
                <a:lnTo>
                  <a:pt x="628835" y="136508"/>
                </a:lnTo>
                <a:lnTo>
                  <a:pt x="599168" y="102801"/>
                </a:lnTo>
                <a:lnTo>
                  <a:pt x="565462" y="73131"/>
                </a:lnTo>
                <a:lnTo>
                  <a:pt x="528137" y="47918"/>
                </a:lnTo>
                <a:lnTo>
                  <a:pt x="487605" y="27581"/>
                </a:lnTo>
                <a:lnTo>
                  <a:pt x="444291" y="12537"/>
                </a:lnTo>
                <a:lnTo>
                  <a:pt x="398612" y="3204"/>
                </a:lnTo>
                <a:lnTo>
                  <a:pt x="350986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56003" y="1193291"/>
            <a:ext cx="2910840" cy="49936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Get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granular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visibility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driver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vehicle 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performance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852805">
              <a:lnSpc>
                <a:spcPct val="100000"/>
              </a:lnSpc>
            </a:pP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AI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based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trip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downtime 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insights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6350">
              <a:lnSpc>
                <a:spcPct val="101400"/>
              </a:lnSpc>
              <a:spcBef>
                <a:spcPts val="5"/>
              </a:spcBef>
            </a:pP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Eliminates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complete </a:t>
            </a:r>
            <a:r>
              <a:rPr sz="1400" spc="-185" dirty="0">
                <a:solidFill>
                  <a:srgbClr val="7F7F7F"/>
                </a:solidFill>
                <a:latin typeface="Century Gothic"/>
                <a:cs typeface="Century Gothic"/>
              </a:rPr>
              <a:t>need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people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keep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75" dirty="0">
                <a:solidFill>
                  <a:srgbClr val="7F7F7F"/>
                </a:solidFill>
                <a:latin typeface="Century Gothic"/>
                <a:cs typeface="Century Gothic"/>
              </a:rPr>
              <a:t>tab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tracking</a:t>
            </a:r>
            <a:r>
              <a:rPr sz="1400" spc="-2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platform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12700" marR="863600">
              <a:lnSpc>
                <a:spcPct val="107100"/>
              </a:lnSpc>
            </a:pP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Incentivize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drivers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based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 performance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L="12700" marR="250825">
              <a:lnSpc>
                <a:spcPct val="101400"/>
              </a:lnSpc>
              <a:spcBef>
                <a:spcPts val="5"/>
              </a:spcBef>
            </a:pP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Up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2x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decrease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costs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30% 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reduction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running</a:t>
            </a:r>
            <a:r>
              <a:rPr sz="1400" spc="-4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expense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627380">
              <a:lnSpc>
                <a:spcPct val="101400"/>
              </a:lnSpc>
              <a:spcBef>
                <a:spcPts val="5"/>
              </a:spcBef>
            </a:pP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Automate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expense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control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integrate</a:t>
            </a:r>
            <a:r>
              <a:rPr sz="1400" spc="-1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seamlessly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7502" y="1210722"/>
            <a:ext cx="329764" cy="415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3987" y="2138483"/>
            <a:ext cx="390342" cy="364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642" y="3030491"/>
            <a:ext cx="293922" cy="372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7448" y="3936212"/>
            <a:ext cx="472314" cy="3988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1396" y="4833853"/>
            <a:ext cx="407689" cy="3903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8794" y="5756450"/>
            <a:ext cx="329623" cy="407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64327143-271A-4425-AC49-73E80C8CF70F}"/>
              </a:ext>
            </a:extLst>
          </p:cNvPr>
          <p:cNvSpPr/>
          <p:nvPr/>
        </p:nvSpPr>
        <p:spPr>
          <a:xfrm>
            <a:off x="9901799" y="-18110"/>
            <a:ext cx="2276855" cy="6842758"/>
          </a:xfrm>
          <a:prstGeom prst="rect">
            <a:avLst/>
          </a:prstGeom>
          <a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E56D45-7A62-4728-84B2-9073A7E5B6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869155-F893-49CC-BCDB-A62D46A05BD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1799" y="0"/>
            <a:ext cx="22902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09398" y="1278928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0977" y="0"/>
                </a:moveTo>
                <a:lnTo>
                  <a:pt x="303352" y="3200"/>
                </a:lnTo>
                <a:lnTo>
                  <a:pt x="257683" y="12534"/>
                </a:lnTo>
                <a:lnTo>
                  <a:pt x="214363" y="27571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793" y="102793"/>
                </a:lnTo>
                <a:lnTo>
                  <a:pt x="73126" y="136499"/>
                </a:lnTo>
                <a:lnTo>
                  <a:pt x="47917" y="173824"/>
                </a:lnTo>
                <a:lnTo>
                  <a:pt x="27584" y="214363"/>
                </a:lnTo>
                <a:lnTo>
                  <a:pt x="12534" y="257670"/>
                </a:lnTo>
                <a:lnTo>
                  <a:pt x="3200" y="303352"/>
                </a:lnTo>
                <a:lnTo>
                  <a:pt x="0" y="350977"/>
                </a:lnTo>
                <a:lnTo>
                  <a:pt x="3200" y="398602"/>
                </a:lnTo>
                <a:lnTo>
                  <a:pt x="12534" y="444284"/>
                </a:lnTo>
                <a:lnTo>
                  <a:pt x="27584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60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83" y="689432"/>
                </a:lnTo>
                <a:lnTo>
                  <a:pt x="303352" y="698766"/>
                </a:lnTo>
                <a:lnTo>
                  <a:pt x="350977" y="701967"/>
                </a:lnTo>
                <a:lnTo>
                  <a:pt x="398614" y="698766"/>
                </a:lnTo>
                <a:lnTo>
                  <a:pt x="444284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54" y="628840"/>
                </a:lnTo>
                <a:lnTo>
                  <a:pt x="599160" y="599160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02"/>
                </a:lnTo>
                <a:lnTo>
                  <a:pt x="701967" y="350977"/>
                </a:lnTo>
                <a:lnTo>
                  <a:pt x="698766" y="303352"/>
                </a:lnTo>
                <a:lnTo>
                  <a:pt x="689432" y="257670"/>
                </a:lnTo>
                <a:lnTo>
                  <a:pt x="674382" y="214363"/>
                </a:lnTo>
                <a:lnTo>
                  <a:pt x="654050" y="173824"/>
                </a:lnTo>
                <a:lnTo>
                  <a:pt x="628840" y="136499"/>
                </a:lnTo>
                <a:lnTo>
                  <a:pt x="599160" y="102793"/>
                </a:lnTo>
                <a:lnTo>
                  <a:pt x="565454" y="73126"/>
                </a:lnTo>
                <a:lnTo>
                  <a:pt x="528129" y="47917"/>
                </a:lnTo>
                <a:lnTo>
                  <a:pt x="487603" y="27571"/>
                </a:lnTo>
                <a:lnTo>
                  <a:pt x="444284" y="12534"/>
                </a:lnTo>
                <a:lnTo>
                  <a:pt x="398614" y="3200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23812" y="2181605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0977" y="0"/>
                </a:moveTo>
                <a:lnTo>
                  <a:pt x="303352" y="3213"/>
                </a:lnTo>
                <a:lnTo>
                  <a:pt x="257670" y="12534"/>
                </a:lnTo>
                <a:lnTo>
                  <a:pt x="214363" y="27584"/>
                </a:lnTo>
                <a:lnTo>
                  <a:pt x="173837" y="47917"/>
                </a:lnTo>
                <a:lnTo>
                  <a:pt x="136499" y="73139"/>
                </a:lnTo>
                <a:lnTo>
                  <a:pt x="102793" y="102806"/>
                </a:lnTo>
                <a:lnTo>
                  <a:pt x="73126" y="136512"/>
                </a:lnTo>
                <a:lnTo>
                  <a:pt x="47917" y="173837"/>
                </a:lnTo>
                <a:lnTo>
                  <a:pt x="27584" y="214363"/>
                </a:lnTo>
                <a:lnTo>
                  <a:pt x="12534" y="257683"/>
                </a:lnTo>
                <a:lnTo>
                  <a:pt x="3200" y="303364"/>
                </a:lnTo>
                <a:lnTo>
                  <a:pt x="0" y="350989"/>
                </a:lnTo>
                <a:lnTo>
                  <a:pt x="3200" y="398614"/>
                </a:lnTo>
                <a:lnTo>
                  <a:pt x="12534" y="444296"/>
                </a:lnTo>
                <a:lnTo>
                  <a:pt x="27584" y="487603"/>
                </a:lnTo>
                <a:lnTo>
                  <a:pt x="47917" y="528142"/>
                </a:lnTo>
                <a:lnTo>
                  <a:pt x="73126" y="565467"/>
                </a:lnTo>
                <a:lnTo>
                  <a:pt x="102793" y="599173"/>
                </a:lnTo>
                <a:lnTo>
                  <a:pt x="136499" y="628840"/>
                </a:lnTo>
                <a:lnTo>
                  <a:pt x="173837" y="654050"/>
                </a:lnTo>
                <a:lnTo>
                  <a:pt x="214363" y="674395"/>
                </a:lnTo>
                <a:lnTo>
                  <a:pt x="257670" y="689432"/>
                </a:lnTo>
                <a:lnTo>
                  <a:pt x="303352" y="698766"/>
                </a:lnTo>
                <a:lnTo>
                  <a:pt x="350977" y="701979"/>
                </a:lnTo>
                <a:lnTo>
                  <a:pt x="398602" y="698766"/>
                </a:lnTo>
                <a:lnTo>
                  <a:pt x="444284" y="689432"/>
                </a:lnTo>
                <a:lnTo>
                  <a:pt x="487603" y="674395"/>
                </a:lnTo>
                <a:lnTo>
                  <a:pt x="528129" y="654050"/>
                </a:lnTo>
                <a:lnTo>
                  <a:pt x="565454" y="628840"/>
                </a:lnTo>
                <a:lnTo>
                  <a:pt x="599160" y="599173"/>
                </a:lnTo>
                <a:lnTo>
                  <a:pt x="628840" y="565467"/>
                </a:lnTo>
                <a:lnTo>
                  <a:pt x="654049" y="528142"/>
                </a:lnTo>
                <a:lnTo>
                  <a:pt x="674382" y="487603"/>
                </a:lnTo>
                <a:lnTo>
                  <a:pt x="689432" y="444296"/>
                </a:lnTo>
                <a:lnTo>
                  <a:pt x="698766" y="398614"/>
                </a:lnTo>
                <a:lnTo>
                  <a:pt x="701967" y="350989"/>
                </a:lnTo>
                <a:lnTo>
                  <a:pt x="698766" y="303364"/>
                </a:lnTo>
                <a:lnTo>
                  <a:pt x="689432" y="257683"/>
                </a:lnTo>
                <a:lnTo>
                  <a:pt x="674382" y="214363"/>
                </a:lnTo>
                <a:lnTo>
                  <a:pt x="654049" y="173837"/>
                </a:lnTo>
                <a:lnTo>
                  <a:pt x="628840" y="136512"/>
                </a:lnTo>
                <a:lnTo>
                  <a:pt x="599160" y="102806"/>
                </a:lnTo>
                <a:lnTo>
                  <a:pt x="565454" y="73139"/>
                </a:lnTo>
                <a:lnTo>
                  <a:pt x="528129" y="47917"/>
                </a:lnTo>
                <a:lnTo>
                  <a:pt x="487603" y="27584"/>
                </a:lnTo>
                <a:lnTo>
                  <a:pt x="444284" y="12534"/>
                </a:lnTo>
                <a:lnTo>
                  <a:pt x="398602" y="3213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8844" y="308416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0989" y="0"/>
                </a:moveTo>
                <a:lnTo>
                  <a:pt x="303364" y="3213"/>
                </a:lnTo>
                <a:lnTo>
                  <a:pt x="257683" y="12534"/>
                </a:lnTo>
                <a:lnTo>
                  <a:pt x="214375" y="27584"/>
                </a:lnTo>
                <a:lnTo>
                  <a:pt x="173837" y="47929"/>
                </a:lnTo>
                <a:lnTo>
                  <a:pt x="136512" y="73139"/>
                </a:lnTo>
                <a:lnTo>
                  <a:pt x="102806" y="102806"/>
                </a:lnTo>
                <a:lnTo>
                  <a:pt x="73139" y="136512"/>
                </a:lnTo>
                <a:lnTo>
                  <a:pt x="47929" y="173837"/>
                </a:lnTo>
                <a:lnTo>
                  <a:pt x="27584" y="214375"/>
                </a:lnTo>
                <a:lnTo>
                  <a:pt x="12547" y="257682"/>
                </a:lnTo>
                <a:lnTo>
                  <a:pt x="3213" y="303364"/>
                </a:lnTo>
                <a:lnTo>
                  <a:pt x="0" y="350989"/>
                </a:lnTo>
                <a:lnTo>
                  <a:pt x="3213" y="398614"/>
                </a:lnTo>
                <a:lnTo>
                  <a:pt x="12547" y="444296"/>
                </a:lnTo>
                <a:lnTo>
                  <a:pt x="27584" y="487603"/>
                </a:lnTo>
                <a:lnTo>
                  <a:pt x="47929" y="528142"/>
                </a:lnTo>
                <a:lnTo>
                  <a:pt x="73139" y="565467"/>
                </a:lnTo>
                <a:lnTo>
                  <a:pt x="102806" y="599173"/>
                </a:lnTo>
                <a:lnTo>
                  <a:pt x="136512" y="628840"/>
                </a:lnTo>
                <a:lnTo>
                  <a:pt x="173837" y="654062"/>
                </a:lnTo>
                <a:lnTo>
                  <a:pt x="214375" y="674395"/>
                </a:lnTo>
                <a:lnTo>
                  <a:pt x="257683" y="689444"/>
                </a:lnTo>
                <a:lnTo>
                  <a:pt x="303364" y="698766"/>
                </a:lnTo>
                <a:lnTo>
                  <a:pt x="350989" y="701979"/>
                </a:lnTo>
                <a:lnTo>
                  <a:pt x="398614" y="698766"/>
                </a:lnTo>
                <a:lnTo>
                  <a:pt x="444296" y="689444"/>
                </a:lnTo>
                <a:lnTo>
                  <a:pt x="487603" y="674395"/>
                </a:lnTo>
                <a:lnTo>
                  <a:pt x="528142" y="654062"/>
                </a:lnTo>
                <a:lnTo>
                  <a:pt x="565467" y="628840"/>
                </a:lnTo>
                <a:lnTo>
                  <a:pt x="599173" y="599173"/>
                </a:lnTo>
                <a:lnTo>
                  <a:pt x="628840" y="565467"/>
                </a:lnTo>
                <a:lnTo>
                  <a:pt x="654062" y="528142"/>
                </a:lnTo>
                <a:lnTo>
                  <a:pt x="674395" y="487603"/>
                </a:lnTo>
                <a:lnTo>
                  <a:pt x="689444" y="444296"/>
                </a:lnTo>
                <a:lnTo>
                  <a:pt x="698766" y="398614"/>
                </a:lnTo>
                <a:lnTo>
                  <a:pt x="701979" y="350989"/>
                </a:lnTo>
                <a:lnTo>
                  <a:pt x="698766" y="303364"/>
                </a:lnTo>
                <a:lnTo>
                  <a:pt x="689444" y="257682"/>
                </a:lnTo>
                <a:lnTo>
                  <a:pt x="674395" y="214375"/>
                </a:lnTo>
                <a:lnTo>
                  <a:pt x="654062" y="173837"/>
                </a:lnTo>
                <a:lnTo>
                  <a:pt x="628840" y="136512"/>
                </a:lnTo>
                <a:lnTo>
                  <a:pt x="599173" y="102806"/>
                </a:lnTo>
                <a:lnTo>
                  <a:pt x="565467" y="73139"/>
                </a:lnTo>
                <a:lnTo>
                  <a:pt x="528142" y="47929"/>
                </a:lnTo>
                <a:lnTo>
                  <a:pt x="487603" y="27584"/>
                </a:lnTo>
                <a:lnTo>
                  <a:pt x="444296" y="12534"/>
                </a:lnTo>
                <a:lnTo>
                  <a:pt x="398614" y="3213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48844" y="3996601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0989" y="0"/>
                </a:moveTo>
                <a:lnTo>
                  <a:pt x="303364" y="3200"/>
                </a:lnTo>
                <a:lnTo>
                  <a:pt x="257683" y="12534"/>
                </a:lnTo>
                <a:lnTo>
                  <a:pt x="214375" y="27571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806" y="102793"/>
                </a:lnTo>
                <a:lnTo>
                  <a:pt x="73139" y="136499"/>
                </a:lnTo>
                <a:lnTo>
                  <a:pt x="47929" y="173824"/>
                </a:lnTo>
                <a:lnTo>
                  <a:pt x="27584" y="214363"/>
                </a:lnTo>
                <a:lnTo>
                  <a:pt x="12547" y="257670"/>
                </a:lnTo>
                <a:lnTo>
                  <a:pt x="3213" y="303352"/>
                </a:lnTo>
                <a:lnTo>
                  <a:pt x="0" y="350977"/>
                </a:lnTo>
                <a:lnTo>
                  <a:pt x="3213" y="398602"/>
                </a:lnTo>
                <a:lnTo>
                  <a:pt x="12547" y="444284"/>
                </a:lnTo>
                <a:lnTo>
                  <a:pt x="27584" y="487603"/>
                </a:lnTo>
                <a:lnTo>
                  <a:pt x="47929" y="528129"/>
                </a:lnTo>
                <a:lnTo>
                  <a:pt x="73139" y="565454"/>
                </a:lnTo>
                <a:lnTo>
                  <a:pt x="102806" y="599160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75" y="674382"/>
                </a:lnTo>
                <a:lnTo>
                  <a:pt x="257683" y="689432"/>
                </a:lnTo>
                <a:lnTo>
                  <a:pt x="303364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96" y="689432"/>
                </a:lnTo>
                <a:lnTo>
                  <a:pt x="487603" y="674382"/>
                </a:lnTo>
                <a:lnTo>
                  <a:pt x="528142" y="654050"/>
                </a:lnTo>
                <a:lnTo>
                  <a:pt x="565467" y="628840"/>
                </a:lnTo>
                <a:lnTo>
                  <a:pt x="599173" y="599160"/>
                </a:lnTo>
                <a:lnTo>
                  <a:pt x="628840" y="565454"/>
                </a:lnTo>
                <a:lnTo>
                  <a:pt x="654062" y="528129"/>
                </a:lnTo>
                <a:lnTo>
                  <a:pt x="674395" y="487603"/>
                </a:lnTo>
                <a:lnTo>
                  <a:pt x="689444" y="444284"/>
                </a:lnTo>
                <a:lnTo>
                  <a:pt x="698766" y="398602"/>
                </a:lnTo>
                <a:lnTo>
                  <a:pt x="701979" y="350977"/>
                </a:lnTo>
                <a:lnTo>
                  <a:pt x="698766" y="303352"/>
                </a:lnTo>
                <a:lnTo>
                  <a:pt x="689444" y="257670"/>
                </a:lnTo>
                <a:lnTo>
                  <a:pt x="674395" y="214363"/>
                </a:lnTo>
                <a:lnTo>
                  <a:pt x="654062" y="173824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67" y="73126"/>
                </a:lnTo>
                <a:lnTo>
                  <a:pt x="528142" y="47917"/>
                </a:lnTo>
                <a:lnTo>
                  <a:pt x="487603" y="27571"/>
                </a:lnTo>
                <a:lnTo>
                  <a:pt x="444296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48844" y="490388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09" h="702310">
                <a:moveTo>
                  <a:pt x="350989" y="0"/>
                </a:moveTo>
                <a:lnTo>
                  <a:pt x="303364" y="3213"/>
                </a:lnTo>
                <a:lnTo>
                  <a:pt x="257683" y="12534"/>
                </a:lnTo>
                <a:lnTo>
                  <a:pt x="214375" y="27584"/>
                </a:lnTo>
                <a:lnTo>
                  <a:pt x="173837" y="47917"/>
                </a:lnTo>
                <a:lnTo>
                  <a:pt x="136512" y="73139"/>
                </a:lnTo>
                <a:lnTo>
                  <a:pt x="102806" y="102806"/>
                </a:lnTo>
                <a:lnTo>
                  <a:pt x="73139" y="136512"/>
                </a:lnTo>
                <a:lnTo>
                  <a:pt x="47929" y="173837"/>
                </a:lnTo>
                <a:lnTo>
                  <a:pt x="27584" y="214363"/>
                </a:lnTo>
                <a:lnTo>
                  <a:pt x="12547" y="257682"/>
                </a:lnTo>
                <a:lnTo>
                  <a:pt x="3213" y="303364"/>
                </a:lnTo>
                <a:lnTo>
                  <a:pt x="0" y="350989"/>
                </a:lnTo>
                <a:lnTo>
                  <a:pt x="3213" y="398614"/>
                </a:lnTo>
                <a:lnTo>
                  <a:pt x="12547" y="444296"/>
                </a:lnTo>
                <a:lnTo>
                  <a:pt x="27584" y="487603"/>
                </a:lnTo>
                <a:lnTo>
                  <a:pt x="47929" y="528142"/>
                </a:lnTo>
                <a:lnTo>
                  <a:pt x="73139" y="565467"/>
                </a:lnTo>
                <a:lnTo>
                  <a:pt x="102806" y="599173"/>
                </a:lnTo>
                <a:lnTo>
                  <a:pt x="136512" y="628840"/>
                </a:lnTo>
                <a:lnTo>
                  <a:pt x="173837" y="654049"/>
                </a:lnTo>
                <a:lnTo>
                  <a:pt x="214375" y="674395"/>
                </a:lnTo>
                <a:lnTo>
                  <a:pt x="257683" y="689436"/>
                </a:lnTo>
                <a:lnTo>
                  <a:pt x="303364" y="698770"/>
                </a:lnTo>
                <a:lnTo>
                  <a:pt x="350989" y="701974"/>
                </a:lnTo>
                <a:lnTo>
                  <a:pt x="398614" y="698770"/>
                </a:lnTo>
                <a:lnTo>
                  <a:pt x="444296" y="689436"/>
                </a:lnTo>
                <a:lnTo>
                  <a:pt x="487603" y="674395"/>
                </a:lnTo>
                <a:lnTo>
                  <a:pt x="528142" y="654049"/>
                </a:lnTo>
                <a:lnTo>
                  <a:pt x="565467" y="628840"/>
                </a:lnTo>
                <a:lnTo>
                  <a:pt x="599173" y="599173"/>
                </a:lnTo>
                <a:lnTo>
                  <a:pt x="628840" y="565467"/>
                </a:lnTo>
                <a:lnTo>
                  <a:pt x="654062" y="528142"/>
                </a:lnTo>
                <a:lnTo>
                  <a:pt x="674395" y="487603"/>
                </a:lnTo>
                <a:lnTo>
                  <a:pt x="689444" y="444296"/>
                </a:lnTo>
                <a:lnTo>
                  <a:pt x="698766" y="398614"/>
                </a:lnTo>
                <a:lnTo>
                  <a:pt x="701979" y="350989"/>
                </a:lnTo>
                <a:lnTo>
                  <a:pt x="698766" y="303364"/>
                </a:lnTo>
                <a:lnTo>
                  <a:pt x="689444" y="257682"/>
                </a:lnTo>
                <a:lnTo>
                  <a:pt x="674395" y="214363"/>
                </a:lnTo>
                <a:lnTo>
                  <a:pt x="654062" y="173837"/>
                </a:lnTo>
                <a:lnTo>
                  <a:pt x="628840" y="136512"/>
                </a:lnTo>
                <a:lnTo>
                  <a:pt x="599173" y="102806"/>
                </a:lnTo>
                <a:lnTo>
                  <a:pt x="565467" y="73139"/>
                </a:lnTo>
                <a:lnTo>
                  <a:pt x="528142" y="47917"/>
                </a:lnTo>
                <a:lnTo>
                  <a:pt x="487603" y="27584"/>
                </a:lnTo>
                <a:lnTo>
                  <a:pt x="444296" y="12534"/>
                </a:lnTo>
                <a:lnTo>
                  <a:pt x="398614" y="3213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14706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5" dirty="0">
                <a:solidFill>
                  <a:schemeClr val="tx2"/>
                </a:solidFill>
                <a:latin typeface="Century Gothic"/>
                <a:cs typeface="Century Gothic"/>
              </a:rPr>
              <a:t>L</a:t>
            </a:r>
            <a:r>
              <a:rPr b="1" spc="-60" dirty="0">
                <a:solidFill>
                  <a:schemeClr val="tx2"/>
                </a:solidFill>
                <a:latin typeface="Century Gothic"/>
                <a:cs typeface="Century Gothic"/>
              </a:rPr>
              <a:t>o</a:t>
            </a:r>
            <a:r>
              <a:rPr b="1" spc="-415" dirty="0">
                <a:solidFill>
                  <a:schemeClr val="tx2"/>
                </a:solidFill>
                <a:latin typeface="Century Gothic"/>
                <a:cs typeface="Century Gothic"/>
              </a:rPr>
              <a:t>c</a:t>
            </a:r>
            <a:r>
              <a:rPr b="1" spc="-265" dirty="0">
                <a:solidFill>
                  <a:schemeClr val="tx2"/>
                </a:solidFill>
                <a:latin typeface="Century Gothic"/>
                <a:cs typeface="Century Gothic"/>
              </a:rPr>
              <a:t>o</a:t>
            </a:r>
            <a:r>
              <a:rPr b="1" spc="-90" dirty="0">
                <a:solidFill>
                  <a:schemeClr val="tx2"/>
                </a:solidFill>
                <a:latin typeface="Century Gothic"/>
                <a:cs typeface="Century Gothic"/>
              </a:rPr>
              <a:t>I</a:t>
            </a:r>
            <a:r>
              <a:rPr b="1" spc="-229" dirty="0">
                <a:solidFill>
                  <a:schemeClr val="tx2"/>
                </a:solidFill>
                <a:latin typeface="Century Gothic"/>
                <a:cs typeface="Century Gothic"/>
              </a:rPr>
              <a:t>n</a:t>
            </a:r>
            <a:r>
              <a:rPr b="1" spc="-65" dirty="0">
                <a:solidFill>
                  <a:schemeClr val="tx2"/>
                </a:solidFill>
                <a:latin typeface="Century Gothic"/>
                <a:cs typeface="Century Gothic"/>
              </a:rPr>
              <a:t>s</a:t>
            </a:r>
            <a:r>
              <a:rPr b="1" spc="-245" dirty="0">
                <a:solidFill>
                  <a:schemeClr val="tx2"/>
                </a:solidFill>
                <a:latin typeface="Century Gothic"/>
                <a:cs typeface="Century Gothic"/>
              </a:rPr>
              <a:t>u</a:t>
            </a:r>
            <a:r>
              <a:rPr b="1" spc="10" dirty="0">
                <a:solidFill>
                  <a:schemeClr val="tx2"/>
                </a:solidFill>
                <a:latin typeface="Century Gothic"/>
                <a:cs typeface="Century Gothic"/>
              </a:rPr>
              <a:t>r</a:t>
            </a:r>
            <a:r>
              <a:rPr b="1" spc="-350" dirty="0">
                <a:solidFill>
                  <a:schemeClr val="tx2"/>
                </a:solidFill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9" name="object 9"/>
          <p:cNvSpPr/>
          <p:nvPr/>
        </p:nvSpPr>
        <p:spPr>
          <a:xfrm>
            <a:off x="6435267" y="1478394"/>
            <a:ext cx="279399" cy="31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35267" y="2380360"/>
            <a:ext cx="279399" cy="304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53949" y="3262642"/>
            <a:ext cx="292099" cy="342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28917" y="4234827"/>
            <a:ext cx="292099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41249" y="5096293"/>
            <a:ext cx="317499" cy="317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42403" y="1293876"/>
            <a:ext cx="2391410" cy="5010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400" b="1" spc="-185" dirty="0">
                <a:solidFill>
                  <a:schemeClr val="tx2"/>
                </a:solidFill>
                <a:latin typeface="Century Gothic"/>
                <a:cs typeface="Century Gothic"/>
              </a:rPr>
              <a:t>Manage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125" dirty="0">
                <a:solidFill>
                  <a:schemeClr val="tx2"/>
                </a:solidFill>
                <a:latin typeface="Century Gothic"/>
                <a:cs typeface="Century Gothic"/>
              </a:rPr>
              <a:t>Documents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5715" indent="-160655">
              <a:lnSpc>
                <a:spcPct val="101400"/>
              </a:lnSpc>
              <a:buFont typeface="Times New Roman"/>
              <a:buChar char="•"/>
              <a:tabLst>
                <a:tab pos="173355" algn="l"/>
              </a:tabLst>
            </a:pP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Manage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insurance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documents 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auto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alerts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</a:t>
            </a:r>
            <a:r>
              <a:rPr sz="1400" spc="4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expiry.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185" dirty="0">
                <a:solidFill>
                  <a:schemeClr val="tx2"/>
                </a:solidFill>
                <a:latin typeface="Century Gothic"/>
                <a:cs typeface="Century Gothic"/>
              </a:rPr>
              <a:t>Manage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120" dirty="0">
                <a:solidFill>
                  <a:schemeClr val="tx2"/>
                </a:solidFill>
                <a:latin typeface="Century Gothic"/>
                <a:cs typeface="Century Gothic"/>
              </a:rPr>
              <a:t>Claims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116205" indent="-160655">
              <a:lnSpc>
                <a:spcPct val="101400"/>
              </a:lnSpc>
              <a:spcBef>
                <a:spcPts val="5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Manage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claims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support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from 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LocoInsure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dashboard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7F7F7F"/>
              </a:buClr>
              <a:buFont typeface="Times New Roman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</a:pPr>
            <a:r>
              <a:rPr sz="1400" b="1" spc="-135" dirty="0">
                <a:solidFill>
                  <a:schemeClr val="tx2"/>
                </a:solidFill>
                <a:latin typeface="Century Gothic"/>
                <a:cs typeface="Century Gothic"/>
              </a:rPr>
              <a:t>Comprehensive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Visibility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8255" indent="-160655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Comprehensive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Digital 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visibility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all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available</a:t>
            </a:r>
            <a:r>
              <a:rPr sz="1400" spc="-4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options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7F7F7F"/>
              </a:buClr>
              <a:buFont typeface="Times New Roman"/>
              <a:buChar char="•"/>
            </a:pPr>
            <a:endParaRPr sz="175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</a:pPr>
            <a:r>
              <a:rPr sz="14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Lowest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Price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217804" indent="-160655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Lowest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priced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offers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customers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400" spc="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clients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7F7F7F"/>
              </a:buClr>
              <a:buFont typeface="Times New Roman"/>
              <a:buChar char="•"/>
            </a:pPr>
            <a:endParaRPr sz="175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5"/>
              </a:spcBef>
            </a:pPr>
            <a:r>
              <a:rPr sz="14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Forefront </a:t>
            </a:r>
            <a:r>
              <a:rPr sz="1400" b="1" spc="-25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400" b="1" spc="-110" dirty="0">
                <a:solidFill>
                  <a:schemeClr val="tx2"/>
                </a:solidFill>
                <a:latin typeface="Century Gothic"/>
                <a:cs typeface="Century Gothic"/>
              </a:rPr>
              <a:t>Insuretech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5080" indent="-160655">
              <a:lnSpc>
                <a:spcPct val="100000"/>
              </a:lnSpc>
              <a:buFont typeface="Times New Roman"/>
              <a:buChar char="•"/>
              <a:tabLst>
                <a:tab pos="173355" algn="l"/>
              </a:tabLst>
            </a:pP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Risk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visibility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driver 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performance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assessment 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data 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Insurance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Carriers,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allowing 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use of </a:t>
            </a: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pay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per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use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performance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based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pricing.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8912" y="1703832"/>
            <a:ext cx="5123688" cy="37063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89822C80-D6A4-44C0-8D29-EE2FFF3E5366}"/>
              </a:ext>
            </a:extLst>
          </p:cNvPr>
          <p:cNvSpPr/>
          <p:nvPr/>
        </p:nvSpPr>
        <p:spPr>
          <a:xfrm>
            <a:off x="9901799" y="-4618"/>
            <a:ext cx="2276855" cy="6842758"/>
          </a:xfrm>
          <a:prstGeom prst="rect">
            <a:avLst/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B1E8D8-71D7-4679-9A6B-66A8404EBB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3827EB-861E-47A9-8076-5BBF12E227D2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76053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35" dirty="0">
                <a:solidFill>
                  <a:schemeClr val="tx2"/>
                </a:solidFill>
                <a:latin typeface="Century Gothic"/>
                <a:cs typeface="Century Gothic"/>
              </a:rPr>
              <a:t>Value </a:t>
            </a:r>
            <a:r>
              <a:rPr b="1" spc="-105" dirty="0">
                <a:solidFill>
                  <a:schemeClr val="tx2"/>
                </a:solidFill>
                <a:latin typeface="Century Gothic"/>
                <a:cs typeface="Century Gothic"/>
              </a:rPr>
              <a:t>Proposition </a:t>
            </a:r>
            <a:r>
              <a:rPr b="1" spc="-2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b="1" spc="-155" dirty="0">
                <a:solidFill>
                  <a:schemeClr val="tx2"/>
                </a:solidFill>
                <a:latin typeface="Century Gothic"/>
                <a:cs typeface="Century Gothic"/>
              </a:rPr>
              <a:t>Telematics </a:t>
            </a:r>
            <a:r>
              <a:rPr b="1" spc="-10" dirty="0">
                <a:solidFill>
                  <a:schemeClr val="tx2"/>
                </a:solidFill>
                <a:latin typeface="Century Gothic"/>
                <a:cs typeface="Century Gothic"/>
              </a:rPr>
              <a:t>for </a:t>
            </a:r>
            <a:r>
              <a:rPr b="1" spc="-185" dirty="0">
                <a:solidFill>
                  <a:schemeClr val="tx2"/>
                </a:solidFill>
                <a:latin typeface="Century Gothic"/>
                <a:cs typeface="Century Gothic"/>
              </a:rPr>
              <a:t>Financial</a:t>
            </a:r>
            <a:r>
              <a:rPr b="1" spc="-26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55" dirty="0">
                <a:solidFill>
                  <a:schemeClr val="tx2"/>
                </a:solidFill>
                <a:latin typeface="Century Gothic"/>
                <a:cs typeface="Century Gothic"/>
              </a:rPr>
              <a:t>Institutions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60969" y="873252"/>
            <a:ext cx="8244205" cy="43883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Using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telematics </a:t>
            </a:r>
            <a:r>
              <a:rPr sz="1400" spc="-200" dirty="0">
                <a:solidFill>
                  <a:srgbClr val="7F7F7F"/>
                </a:solidFill>
                <a:latin typeface="Century Gothic"/>
                <a:cs typeface="Century Gothic"/>
              </a:rPr>
              <a:t>data,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we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will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be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able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provide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various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benefits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from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both 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Risk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as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well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as </a:t>
            </a:r>
            <a:r>
              <a:rPr sz="1400" spc="-45" dirty="0">
                <a:solidFill>
                  <a:srgbClr val="7F7F7F"/>
                </a:solidFill>
                <a:latin typeface="Century Gothic"/>
                <a:cs typeface="Century Gothic"/>
              </a:rPr>
              <a:t>Business</a:t>
            </a:r>
            <a:r>
              <a:rPr sz="1400" spc="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perspective.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benefits </a:t>
            </a:r>
            <a:r>
              <a:rPr sz="1400" spc="-229" dirty="0">
                <a:solidFill>
                  <a:srgbClr val="7F7F7F"/>
                </a:solidFill>
                <a:latin typeface="Century Gothic"/>
                <a:cs typeface="Century Gothic"/>
              </a:rPr>
              <a:t>can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be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outlined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as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follows: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</a:pPr>
            <a:r>
              <a:rPr sz="1400" b="1" spc="-135" dirty="0">
                <a:solidFill>
                  <a:schemeClr val="tx2"/>
                </a:solidFill>
                <a:latin typeface="Century Gothic"/>
                <a:cs typeface="Century Gothic"/>
              </a:rPr>
              <a:t>Consumer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Profiling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335405" indent="-160655">
              <a:lnSpc>
                <a:spcPct val="100000"/>
              </a:lnSpc>
              <a:spcBef>
                <a:spcPts val="505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Usage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based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Credit</a:t>
            </a:r>
            <a:r>
              <a:rPr sz="1400" spc="-18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Ratings</a:t>
            </a:r>
            <a:endParaRPr sz="1400" dirty="0">
              <a:latin typeface="Century Gothic"/>
              <a:cs typeface="Century Gothic"/>
            </a:endParaRPr>
          </a:p>
          <a:p>
            <a:pPr marL="1335405" indent="-160655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Demand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Analysis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7F7F7F"/>
              </a:buClr>
              <a:buFont typeface="Times New Roman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</a:pPr>
            <a:r>
              <a:rPr sz="1400" b="1" spc="-75" dirty="0">
                <a:solidFill>
                  <a:schemeClr val="tx2"/>
                </a:solidFill>
                <a:latin typeface="Century Gothic"/>
                <a:cs typeface="Century Gothic"/>
              </a:rPr>
              <a:t>Cross </a:t>
            </a:r>
            <a:r>
              <a:rPr sz="14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Selling</a:t>
            </a:r>
            <a:r>
              <a:rPr sz="1400" b="1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75" dirty="0">
                <a:solidFill>
                  <a:schemeClr val="tx2"/>
                </a:solidFill>
                <a:latin typeface="Century Gothic"/>
                <a:cs typeface="Century Gothic"/>
              </a:rPr>
              <a:t>Products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335405" indent="-160655">
              <a:lnSpc>
                <a:spcPct val="100000"/>
              </a:lnSpc>
              <a:spcBef>
                <a:spcPts val="530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50" dirty="0">
                <a:solidFill>
                  <a:srgbClr val="7F7F7F"/>
                </a:solidFill>
                <a:latin typeface="Century Gothic"/>
                <a:cs typeface="Century Gothic"/>
              </a:rPr>
              <a:t>Cross </a:t>
            </a:r>
            <a:r>
              <a:rPr sz="1400" spc="-30" dirty="0">
                <a:solidFill>
                  <a:srgbClr val="7F7F7F"/>
                </a:solidFill>
                <a:latin typeface="Century Gothic"/>
                <a:cs typeface="Century Gothic"/>
              </a:rPr>
              <a:t>Sell</a:t>
            </a:r>
            <a:r>
              <a:rPr sz="1400" spc="4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Opportunities</a:t>
            </a:r>
            <a:endParaRPr sz="1400" dirty="0">
              <a:latin typeface="Century Gothic"/>
              <a:cs typeface="Century Gothic"/>
            </a:endParaRPr>
          </a:p>
          <a:p>
            <a:pPr marL="1335405" indent="-160655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Demand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Forecasting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1184275">
              <a:lnSpc>
                <a:spcPct val="100000"/>
              </a:lnSpc>
              <a:spcBef>
                <a:spcPts val="1355"/>
              </a:spcBef>
            </a:pP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Risk </a:t>
            </a:r>
            <a:r>
              <a:rPr sz="1400" b="1" spc="-100" dirty="0">
                <a:solidFill>
                  <a:schemeClr val="tx2"/>
                </a:solidFill>
                <a:latin typeface="Century Gothic"/>
                <a:cs typeface="Century Gothic"/>
              </a:rPr>
              <a:t>Assessment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&amp;</a:t>
            </a:r>
            <a:r>
              <a:rPr sz="1400" b="1" spc="3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Mitigation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335405" indent="-160655">
              <a:lnSpc>
                <a:spcPct val="100000"/>
              </a:lnSpc>
              <a:spcBef>
                <a:spcPts val="530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Fleet </a:t>
            </a:r>
            <a:r>
              <a:rPr sz="1400" spc="-70" dirty="0">
                <a:solidFill>
                  <a:srgbClr val="7F7F7F"/>
                </a:solidFill>
                <a:latin typeface="Century Gothic"/>
                <a:cs typeface="Century Gothic"/>
              </a:rPr>
              <a:t>Utilization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NPA</a:t>
            </a:r>
            <a:r>
              <a:rPr sz="1400" spc="-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Reduction</a:t>
            </a:r>
            <a:endParaRPr sz="1400" dirty="0">
              <a:latin typeface="Century Gothic"/>
              <a:cs typeface="Century Gothic"/>
            </a:endParaRPr>
          </a:p>
          <a:p>
            <a:pPr marL="1335405" indent="-160655">
              <a:lnSpc>
                <a:spcPts val="1630"/>
              </a:lnSpc>
              <a:spcBef>
                <a:spcPts val="20"/>
              </a:spcBef>
              <a:buFont typeface="Times New Roman"/>
              <a:buChar char="•"/>
              <a:tabLst>
                <a:tab pos="1335405" algn="l"/>
              </a:tabLst>
            </a:pP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Increased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Security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Control</a:t>
            </a:r>
            <a:endParaRPr sz="1400" dirty="0">
              <a:latin typeface="Century Gothic"/>
              <a:cs typeface="Century Gothic"/>
            </a:endParaRPr>
          </a:p>
          <a:p>
            <a:pPr marL="1335405" indent="-160655">
              <a:lnSpc>
                <a:spcPts val="1630"/>
              </a:lnSpc>
              <a:buFont typeface="Times New Roman"/>
              <a:buChar char="•"/>
              <a:tabLst>
                <a:tab pos="1335405" algn="l"/>
              </a:tabLst>
            </a:pP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Real-time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dash </a:t>
            </a:r>
            <a:r>
              <a:rPr sz="1400" spc="-250" dirty="0">
                <a:solidFill>
                  <a:srgbClr val="7F7F7F"/>
                </a:solidFill>
                <a:latin typeface="Century Gothic"/>
                <a:cs typeface="Century Gothic"/>
              </a:rPr>
              <a:t>cam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visibility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5179" y="1821014"/>
            <a:ext cx="2902750" cy="3721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402" y="3198977"/>
            <a:ext cx="615372" cy="615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8344" y="1941796"/>
            <a:ext cx="179203" cy="95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2057" y="2089746"/>
            <a:ext cx="527050" cy="80010"/>
          </a:xfrm>
          <a:custGeom>
            <a:avLst/>
            <a:gdLst/>
            <a:ahLst/>
            <a:cxnLst/>
            <a:rect l="l" t="t" r="r" b="b"/>
            <a:pathLst>
              <a:path w="527050" h="80010">
                <a:moveTo>
                  <a:pt x="85392" y="0"/>
                </a:moveTo>
                <a:lnTo>
                  <a:pt x="42226" y="0"/>
                </a:lnTo>
                <a:lnTo>
                  <a:pt x="38503" y="2095"/>
                </a:lnTo>
                <a:lnTo>
                  <a:pt x="53" y="65938"/>
                </a:lnTo>
                <a:lnTo>
                  <a:pt x="0" y="70319"/>
                </a:lnTo>
                <a:lnTo>
                  <a:pt x="4052" y="77457"/>
                </a:lnTo>
                <a:lnTo>
                  <a:pt x="7847" y="79667"/>
                </a:lnTo>
                <a:lnTo>
                  <a:pt x="518772" y="79667"/>
                </a:lnTo>
                <a:lnTo>
                  <a:pt x="522568" y="77457"/>
                </a:lnTo>
                <a:lnTo>
                  <a:pt x="526618" y="70319"/>
                </a:lnTo>
                <a:lnTo>
                  <a:pt x="526558" y="65938"/>
                </a:lnTo>
                <a:lnTo>
                  <a:pt x="521113" y="56895"/>
                </a:lnTo>
                <a:lnTo>
                  <a:pt x="32144" y="56895"/>
                </a:lnTo>
                <a:lnTo>
                  <a:pt x="52708" y="22758"/>
                </a:lnTo>
                <a:lnTo>
                  <a:pt x="85392" y="22758"/>
                </a:lnTo>
                <a:lnTo>
                  <a:pt x="90510" y="17652"/>
                </a:lnTo>
                <a:lnTo>
                  <a:pt x="90510" y="5092"/>
                </a:lnTo>
                <a:lnTo>
                  <a:pt x="85392" y="0"/>
                </a:lnTo>
                <a:close/>
              </a:path>
              <a:path w="527050" h="80010">
                <a:moveTo>
                  <a:pt x="484394" y="0"/>
                </a:moveTo>
                <a:lnTo>
                  <a:pt x="455505" y="0"/>
                </a:lnTo>
                <a:lnTo>
                  <a:pt x="450387" y="5092"/>
                </a:lnTo>
                <a:lnTo>
                  <a:pt x="450387" y="17652"/>
                </a:lnTo>
                <a:lnTo>
                  <a:pt x="455505" y="22758"/>
                </a:lnTo>
                <a:lnTo>
                  <a:pt x="473911" y="22758"/>
                </a:lnTo>
                <a:lnTo>
                  <a:pt x="494475" y="56895"/>
                </a:lnTo>
                <a:lnTo>
                  <a:pt x="521113" y="56895"/>
                </a:lnTo>
                <a:lnTo>
                  <a:pt x="488113" y="2095"/>
                </a:lnTo>
                <a:lnTo>
                  <a:pt x="484394" y="0"/>
                </a:lnTo>
                <a:close/>
              </a:path>
            </a:pathLst>
          </a:custGeom>
          <a:solidFill>
            <a:srgbClr val="1BAC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9066" y="1976108"/>
            <a:ext cx="425179" cy="1918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9596" y="2146655"/>
            <a:ext cx="572135" cy="466725"/>
          </a:xfrm>
          <a:custGeom>
            <a:avLst/>
            <a:gdLst/>
            <a:ahLst/>
            <a:cxnLst/>
            <a:rect l="l" t="t" r="r" b="b"/>
            <a:pathLst>
              <a:path w="572135" h="466725">
                <a:moveTo>
                  <a:pt x="543191" y="0"/>
                </a:moveTo>
                <a:lnTo>
                  <a:pt x="28336" y="0"/>
                </a:lnTo>
                <a:lnTo>
                  <a:pt x="23324" y="4749"/>
                </a:lnTo>
                <a:lnTo>
                  <a:pt x="0" y="457758"/>
                </a:lnTo>
                <a:lnTo>
                  <a:pt x="1131" y="460794"/>
                </a:lnTo>
                <a:lnTo>
                  <a:pt x="5452" y="465315"/>
                </a:lnTo>
                <a:lnTo>
                  <a:pt x="8450" y="466597"/>
                </a:lnTo>
                <a:lnTo>
                  <a:pt x="563093" y="466597"/>
                </a:lnTo>
                <a:lnTo>
                  <a:pt x="566085" y="465315"/>
                </a:lnTo>
                <a:lnTo>
                  <a:pt x="570400" y="460794"/>
                </a:lnTo>
                <a:lnTo>
                  <a:pt x="571531" y="457758"/>
                </a:lnTo>
                <a:lnTo>
                  <a:pt x="570815" y="443839"/>
                </a:lnTo>
                <a:lnTo>
                  <a:pt x="23605" y="443839"/>
                </a:lnTo>
                <a:lnTo>
                  <a:pt x="45284" y="22758"/>
                </a:lnTo>
                <a:lnTo>
                  <a:pt x="549134" y="22758"/>
                </a:lnTo>
                <a:lnTo>
                  <a:pt x="548205" y="4737"/>
                </a:lnTo>
                <a:lnTo>
                  <a:pt x="543191" y="0"/>
                </a:lnTo>
                <a:close/>
              </a:path>
            </a:pathLst>
          </a:custGeom>
          <a:solidFill>
            <a:srgbClr val="1BAC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5854" y="2169414"/>
            <a:ext cx="45085" cy="421640"/>
          </a:xfrm>
          <a:custGeom>
            <a:avLst/>
            <a:gdLst/>
            <a:ahLst/>
            <a:cxnLst/>
            <a:rect l="l" t="t" r="r" b="b"/>
            <a:pathLst>
              <a:path w="45084" h="421639">
                <a:moveTo>
                  <a:pt x="22875" y="0"/>
                </a:moveTo>
                <a:lnTo>
                  <a:pt x="0" y="0"/>
                </a:lnTo>
                <a:lnTo>
                  <a:pt x="21678" y="421081"/>
                </a:lnTo>
                <a:lnTo>
                  <a:pt x="44556" y="421081"/>
                </a:lnTo>
                <a:lnTo>
                  <a:pt x="22875" y="0"/>
                </a:lnTo>
                <a:close/>
              </a:path>
            </a:pathLst>
          </a:custGeom>
          <a:solidFill>
            <a:srgbClr val="1BAC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5408" y="2192173"/>
            <a:ext cx="239916" cy="2048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78642" y="5814576"/>
            <a:ext cx="254635" cy="254635"/>
          </a:xfrm>
          <a:custGeom>
            <a:avLst/>
            <a:gdLst/>
            <a:ahLst/>
            <a:cxnLst/>
            <a:rect l="l" t="t" r="r" b="b"/>
            <a:pathLst>
              <a:path w="254635" h="254635">
                <a:moveTo>
                  <a:pt x="127190" y="0"/>
                </a:moveTo>
                <a:lnTo>
                  <a:pt x="77685" y="9994"/>
                </a:lnTo>
                <a:lnTo>
                  <a:pt x="37249" y="37252"/>
                </a:lnTo>
                <a:lnTo>
                  <a:pt x="9994" y="77682"/>
                </a:lnTo>
                <a:lnTo>
                  <a:pt x="0" y="127190"/>
                </a:lnTo>
                <a:lnTo>
                  <a:pt x="9994" y="176700"/>
                </a:lnTo>
                <a:lnTo>
                  <a:pt x="37249" y="217129"/>
                </a:lnTo>
                <a:lnTo>
                  <a:pt x="77685" y="244387"/>
                </a:lnTo>
                <a:lnTo>
                  <a:pt x="127190" y="254383"/>
                </a:lnTo>
                <a:lnTo>
                  <a:pt x="176695" y="244387"/>
                </a:lnTo>
                <a:lnTo>
                  <a:pt x="217131" y="217129"/>
                </a:lnTo>
                <a:lnTo>
                  <a:pt x="244386" y="176700"/>
                </a:lnTo>
                <a:lnTo>
                  <a:pt x="254380" y="127190"/>
                </a:lnTo>
                <a:lnTo>
                  <a:pt x="244386" y="77682"/>
                </a:lnTo>
                <a:lnTo>
                  <a:pt x="217131" y="37252"/>
                </a:lnTo>
                <a:lnTo>
                  <a:pt x="176695" y="9994"/>
                </a:lnTo>
                <a:lnTo>
                  <a:pt x="127190" y="0"/>
                </a:lnTo>
                <a:close/>
              </a:path>
            </a:pathLst>
          </a:custGeom>
          <a:solidFill>
            <a:srgbClr val="1EACB2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23806" y="1821014"/>
            <a:ext cx="155092" cy="155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11685" y="4419254"/>
            <a:ext cx="130568" cy="1305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02320" y="6214732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770" y="0"/>
                </a:moveTo>
                <a:lnTo>
                  <a:pt x="99694" y="7430"/>
                </a:lnTo>
                <a:lnTo>
                  <a:pt x="59677" y="28125"/>
                </a:lnTo>
                <a:lnTo>
                  <a:pt x="28117" y="59682"/>
                </a:lnTo>
                <a:lnTo>
                  <a:pt x="7429" y="99700"/>
                </a:lnTo>
                <a:lnTo>
                  <a:pt x="0" y="145776"/>
                </a:lnTo>
                <a:lnTo>
                  <a:pt x="7429" y="191855"/>
                </a:lnTo>
                <a:lnTo>
                  <a:pt x="28117" y="231871"/>
                </a:lnTo>
                <a:lnTo>
                  <a:pt x="59677" y="263428"/>
                </a:lnTo>
                <a:lnTo>
                  <a:pt x="99694" y="284123"/>
                </a:lnTo>
                <a:lnTo>
                  <a:pt x="145770" y="291555"/>
                </a:lnTo>
                <a:lnTo>
                  <a:pt x="191858" y="284123"/>
                </a:lnTo>
                <a:lnTo>
                  <a:pt x="231863" y="263428"/>
                </a:lnTo>
                <a:lnTo>
                  <a:pt x="263423" y="231871"/>
                </a:lnTo>
                <a:lnTo>
                  <a:pt x="284124" y="191855"/>
                </a:lnTo>
                <a:lnTo>
                  <a:pt x="291553" y="145776"/>
                </a:lnTo>
                <a:lnTo>
                  <a:pt x="284124" y="99700"/>
                </a:lnTo>
                <a:lnTo>
                  <a:pt x="263423" y="59682"/>
                </a:lnTo>
                <a:lnTo>
                  <a:pt x="231863" y="28125"/>
                </a:lnTo>
                <a:lnTo>
                  <a:pt x="191858" y="7430"/>
                </a:lnTo>
                <a:lnTo>
                  <a:pt x="145770" y="0"/>
                </a:lnTo>
                <a:close/>
              </a:path>
            </a:pathLst>
          </a:custGeom>
          <a:solidFill>
            <a:srgbClr val="1EACB2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7929" y="4865636"/>
            <a:ext cx="95148" cy="951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95151" y="2814929"/>
            <a:ext cx="155092" cy="1550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462" y="4419600"/>
            <a:ext cx="622236" cy="6224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E3AA939E-F1D2-48BA-A6BC-277E68604FC2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0F983E-46AA-4A54-8668-DC1B163ABB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04B606-4A73-4655-A380-AB66E2ECD8C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52673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65" dirty="0">
                <a:solidFill>
                  <a:schemeClr val="tx2"/>
                </a:solidFill>
                <a:latin typeface="Century Gothic"/>
                <a:cs typeface="Century Gothic"/>
              </a:rPr>
              <a:t>Risk </a:t>
            </a:r>
            <a:r>
              <a:rPr b="1" spc="-160" dirty="0">
                <a:solidFill>
                  <a:schemeClr val="tx2"/>
                </a:solidFill>
                <a:latin typeface="Century Gothic"/>
                <a:cs typeface="Century Gothic"/>
              </a:rPr>
              <a:t>Assessment </a:t>
            </a:r>
            <a:r>
              <a:rPr b="1" spc="-135" dirty="0">
                <a:solidFill>
                  <a:schemeClr val="tx2"/>
                </a:solidFill>
                <a:latin typeface="Century Gothic"/>
                <a:cs typeface="Century Gothic"/>
              </a:rPr>
              <a:t>Metrics 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b="1" spc="-185" dirty="0">
                <a:solidFill>
                  <a:schemeClr val="tx2"/>
                </a:solidFill>
                <a:latin typeface="Century Gothic"/>
                <a:cs typeface="Century Gothic"/>
              </a:rPr>
              <a:t>Data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55" dirty="0">
                <a:solidFill>
                  <a:schemeClr val="tx2"/>
                </a:solidFill>
                <a:latin typeface="Century Gothic"/>
                <a:cs typeface="Century Gothic"/>
              </a:rPr>
              <a:t>Points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0255" y="922020"/>
            <a:ext cx="9039225" cy="2741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52755">
              <a:lnSpc>
                <a:spcPct val="101400"/>
              </a:lnSpc>
              <a:spcBef>
                <a:spcPts val="75"/>
              </a:spcBef>
            </a:pP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following </a:t>
            </a: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data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captured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LocoNav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Telematics,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we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will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be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able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provide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significant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insights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into 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workings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vehicle </a:t>
            </a:r>
            <a:r>
              <a:rPr sz="1400" spc="-185" dirty="0">
                <a:solidFill>
                  <a:srgbClr val="7F7F7F"/>
                </a:solidFill>
                <a:latin typeface="Century Gothic"/>
                <a:cs typeface="Century Gothic"/>
              </a:rPr>
              <a:t>(and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subsequently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Fleet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Owner)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which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will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be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highly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beneficial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financier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from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Risk 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perspective.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ct val="100000"/>
              </a:lnSpc>
              <a:spcBef>
                <a:spcPts val="1320"/>
              </a:spcBef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80" dirty="0">
                <a:solidFill>
                  <a:schemeClr val="tx2"/>
                </a:solidFill>
                <a:latin typeface="Century Gothic"/>
                <a:cs typeface="Century Gothic"/>
              </a:rPr>
              <a:t>Fleet</a:t>
            </a:r>
            <a:r>
              <a:rPr sz="140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70" dirty="0">
                <a:solidFill>
                  <a:schemeClr val="tx2"/>
                </a:solidFill>
                <a:latin typeface="Century Gothic"/>
                <a:cs typeface="Century Gothic"/>
              </a:rPr>
              <a:t>Utilization</a:t>
            </a:r>
            <a:r>
              <a:rPr sz="1400" spc="1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chemeClr val="tx2"/>
                </a:solidFill>
                <a:latin typeface="Century Gothic"/>
                <a:cs typeface="Century Gothic"/>
              </a:rPr>
              <a:t>Index</a:t>
            </a:r>
            <a:r>
              <a:rPr sz="140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</a:t>
            </a:r>
            <a:r>
              <a:rPr sz="1400" spc="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Relative</a:t>
            </a:r>
            <a:r>
              <a:rPr sz="1400" spc="-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</a:t>
            </a:r>
            <a:r>
              <a:rPr sz="14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4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Market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;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Distance</a:t>
            </a:r>
            <a:r>
              <a:rPr sz="14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traveled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per</a:t>
            </a:r>
            <a:r>
              <a:rPr sz="1400" spc="-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vehicle</a:t>
            </a:r>
            <a:r>
              <a:rPr sz="1400" spc="-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</a:t>
            </a:r>
            <a:r>
              <a:rPr sz="1400" spc="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</a:t>
            </a:r>
            <a:r>
              <a:rPr sz="1400" spc="-26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daily/weekly/monthly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basis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ct val="100000"/>
              </a:lnSpc>
              <a:spcBef>
                <a:spcPts val="25"/>
              </a:spcBef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95" dirty="0">
                <a:solidFill>
                  <a:schemeClr val="tx2"/>
                </a:solidFill>
                <a:latin typeface="Century Gothic"/>
                <a:cs typeface="Century Gothic"/>
              </a:rPr>
              <a:t>Routes </a:t>
            </a:r>
            <a:r>
              <a:rPr sz="1400" spc="-130" dirty="0">
                <a:solidFill>
                  <a:schemeClr val="tx2"/>
                </a:solidFill>
                <a:latin typeface="Century Gothic"/>
                <a:cs typeface="Century Gothic"/>
              </a:rPr>
              <a:t>Taken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Distance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traveled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duty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compared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total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distance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traveled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(Loaded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vs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 unloaded)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ct val="100000"/>
              </a:lnSpc>
              <a:spcBef>
                <a:spcPts val="25"/>
              </a:spcBef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90" dirty="0">
                <a:solidFill>
                  <a:schemeClr val="tx2"/>
                </a:solidFill>
                <a:latin typeface="Century Gothic"/>
                <a:cs typeface="Century Gothic"/>
              </a:rPr>
              <a:t>Driving </a:t>
            </a:r>
            <a:r>
              <a:rPr sz="1400" spc="-125" dirty="0">
                <a:solidFill>
                  <a:schemeClr val="tx2"/>
                </a:solidFill>
                <a:latin typeface="Century Gothic"/>
                <a:cs typeface="Century Gothic"/>
              </a:rPr>
              <a:t>Index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Relative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industry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standard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(other </a:t>
            </a: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Drivers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Platform)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ts val="1645"/>
              </a:lnSpc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95" dirty="0">
                <a:solidFill>
                  <a:schemeClr val="tx2"/>
                </a:solidFill>
                <a:latin typeface="Century Gothic"/>
                <a:cs typeface="Century Gothic"/>
              </a:rPr>
              <a:t>Expense </a:t>
            </a:r>
            <a:r>
              <a:rPr sz="1400" spc="-125" dirty="0">
                <a:solidFill>
                  <a:schemeClr val="tx2"/>
                </a:solidFill>
                <a:latin typeface="Century Gothic"/>
                <a:cs typeface="Century Gothic"/>
              </a:rPr>
              <a:t>Index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Expense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incurred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per </a:t>
            </a:r>
            <a:r>
              <a:rPr sz="1400" spc="-70" dirty="0">
                <a:solidFill>
                  <a:srgbClr val="7F7F7F"/>
                </a:solidFill>
                <a:latin typeface="Century Gothic"/>
                <a:cs typeface="Century Gothic"/>
              </a:rPr>
              <a:t>KM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relative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industry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standard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(other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similar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Vehicles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Platform)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ts val="1610"/>
              </a:lnSpc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155" dirty="0">
                <a:solidFill>
                  <a:schemeClr val="tx2"/>
                </a:solidFill>
                <a:latin typeface="Century Gothic"/>
                <a:cs typeface="Century Gothic"/>
              </a:rPr>
              <a:t>Payment </a:t>
            </a:r>
            <a:r>
              <a:rPr sz="1400" spc="-130" dirty="0">
                <a:solidFill>
                  <a:schemeClr val="tx2"/>
                </a:solidFill>
                <a:latin typeface="Century Gothic"/>
                <a:cs typeface="Century Gothic"/>
              </a:rPr>
              <a:t>cycles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Customers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their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Shippers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(estimated </a:t>
            </a:r>
            <a:r>
              <a:rPr sz="1400" spc="-40" dirty="0">
                <a:solidFill>
                  <a:srgbClr val="7F7F7F"/>
                </a:solidFill>
                <a:latin typeface="Century Gothic"/>
                <a:cs typeface="Century Gothic"/>
              </a:rPr>
              <a:t>size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Working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Capital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invested)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ts val="1645"/>
              </a:lnSpc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105" dirty="0">
                <a:solidFill>
                  <a:schemeClr val="tx2"/>
                </a:solidFill>
                <a:latin typeface="Century Gothic"/>
                <a:cs typeface="Century Gothic"/>
              </a:rPr>
              <a:t>Non-Availability </a:t>
            </a:r>
            <a:r>
              <a:rPr sz="14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400" spc="-65" dirty="0">
                <a:solidFill>
                  <a:schemeClr val="tx2"/>
                </a:solidFill>
                <a:latin typeface="Century Gothic"/>
                <a:cs typeface="Century Gothic"/>
              </a:rPr>
              <a:t>Drivers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(potential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revenue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lost) </a:t>
            </a:r>
            <a:r>
              <a:rPr sz="1400" spc="190" dirty="0">
                <a:solidFill>
                  <a:srgbClr val="7F7F7F"/>
                </a:solidFill>
                <a:latin typeface="Century Gothic"/>
                <a:cs typeface="Century Gothic"/>
              </a:rPr>
              <a:t>-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Clearly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identify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non-utilized </a:t>
            </a:r>
            <a:r>
              <a:rPr sz="1400" spc="-70" dirty="0">
                <a:solidFill>
                  <a:srgbClr val="7F7F7F"/>
                </a:solidFill>
                <a:latin typeface="Century Gothic"/>
                <a:cs typeface="Century Gothic"/>
              </a:rPr>
              <a:t>(Zero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km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traveled)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vehicles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ts val="1630"/>
              </a:lnSpc>
              <a:spcBef>
                <a:spcPts val="20"/>
              </a:spcBef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145" dirty="0">
                <a:solidFill>
                  <a:schemeClr val="tx2"/>
                </a:solidFill>
                <a:latin typeface="Century Gothic"/>
                <a:cs typeface="Century Gothic"/>
              </a:rPr>
              <a:t>Number </a:t>
            </a:r>
            <a:r>
              <a:rPr sz="1400" spc="-100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400" spc="-130" dirty="0">
                <a:solidFill>
                  <a:schemeClr val="tx2"/>
                </a:solidFill>
                <a:latin typeface="Century Gothic"/>
                <a:cs typeface="Century Gothic"/>
              </a:rPr>
              <a:t>Accidents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Subsequent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potential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revenue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25" dirty="0">
                <a:solidFill>
                  <a:srgbClr val="7F7F7F"/>
                </a:solidFill>
                <a:latin typeface="Century Gothic"/>
                <a:cs typeface="Century Gothic"/>
              </a:rPr>
              <a:t>loss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ts val="1630"/>
              </a:lnSpc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195" dirty="0">
                <a:solidFill>
                  <a:schemeClr val="tx2"/>
                </a:solidFill>
                <a:latin typeface="Century Gothic"/>
                <a:cs typeface="Century Gothic"/>
              </a:rPr>
              <a:t>Demand </a:t>
            </a:r>
            <a:r>
              <a:rPr sz="1400" spc="-65" dirty="0">
                <a:solidFill>
                  <a:schemeClr val="tx2"/>
                </a:solidFill>
                <a:latin typeface="Century Gothic"/>
                <a:cs typeface="Century Gothic"/>
              </a:rPr>
              <a:t>Trends </a:t>
            </a:r>
            <a:r>
              <a:rPr sz="1400" spc="-215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400" spc="-90" dirty="0">
                <a:solidFill>
                  <a:schemeClr val="tx2"/>
                </a:solidFill>
                <a:latin typeface="Century Gothic"/>
                <a:cs typeface="Century Gothic"/>
              </a:rPr>
              <a:t>Forecasts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(specific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industry,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across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platform) </a:t>
            </a:r>
            <a:r>
              <a:rPr sz="1400" spc="35" dirty="0">
                <a:solidFill>
                  <a:srgbClr val="7F7F7F"/>
                </a:solidFill>
                <a:latin typeface="Century Gothic"/>
                <a:cs typeface="Century Gothic"/>
              </a:rPr>
              <a:t>–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understanding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market</a:t>
            </a:r>
            <a:r>
              <a:rPr sz="1400" spc="-5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trends</a:t>
            </a:r>
            <a:endParaRPr sz="1400" dirty="0">
              <a:latin typeface="Century Gothic"/>
              <a:cs typeface="Century Gothic"/>
            </a:endParaRPr>
          </a:p>
          <a:p>
            <a:pPr marL="324485" indent="-286385">
              <a:lnSpc>
                <a:spcPct val="100000"/>
              </a:lnSpc>
              <a:spcBef>
                <a:spcPts val="25"/>
              </a:spcBef>
              <a:buClr>
                <a:srgbClr val="7F7F7F"/>
              </a:buClr>
              <a:buFont typeface="Arial"/>
              <a:buChar char="•"/>
              <a:tabLst>
                <a:tab pos="323850" algn="l"/>
                <a:tab pos="324485" algn="l"/>
              </a:tabLst>
            </a:pPr>
            <a:r>
              <a:rPr sz="1400" spc="-150" dirty="0">
                <a:solidFill>
                  <a:schemeClr val="tx2"/>
                </a:solidFill>
                <a:latin typeface="Century Gothic"/>
                <a:cs typeface="Century Gothic"/>
              </a:rPr>
              <a:t>Vehicle </a:t>
            </a:r>
            <a:r>
              <a:rPr sz="1400" spc="-120" dirty="0">
                <a:solidFill>
                  <a:schemeClr val="tx2"/>
                </a:solidFill>
                <a:latin typeface="Century Gothic"/>
                <a:cs typeface="Century Gothic"/>
              </a:rPr>
              <a:t>Quality </a:t>
            </a:r>
            <a:r>
              <a:rPr sz="1400" spc="-125" dirty="0">
                <a:solidFill>
                  <a:schemeClr val="tx2"/>
                </a:solidFill>
                <a:latin typeface="Century Gothic"/>
                <a:cs typeface="Century Gothic"/>
              </a:rPr>
              <a:t>Index </a:t>
            </a:r>
            <a:r>
              <a:rPr sz="1400" spc="35" dirty="0">
                <a:solidFill>
                  <a:schemeClr val="tx2"/>
                </a:solidFill>
                <a:latin typeface="Century Gothic"/>
                <a:cs typeface="Century Gothic"/>
              </a:rPr>
              <a:t>–</a:t>
            </a:r>
            <a:r>
              <a:rPr sz="1400" spc="15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Monitor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how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well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vehicles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are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maintained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across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board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usage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behavior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analysis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39887" y="4597488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271" y="0"/>
                </a:moveTo>
                <a:lnTo>
                  <a:pt x="146646" y="5029"/>
                </a:lnTo>
                <a:lnTo>
                  <a:pt x="106591" y="19342"/>
                </a:lnTo>
                <a:lnTo>
                  <a:pt x="71259" y="41808"/>
                </a:lnTo>
                <a:lnTo>
                  <a:pt x="41795" y="71272"/>
                </a:lnTo>
                <a:lnTo>
                  <a:pt x="19342" y="106603"/>
                </a:lnTo>
                <a:lnTo>
                  <a:pt x="5016" y="146646"/>
                </a:lnTo>
                <a:lnTo>
                  <a:pt x="0" y="190284"/>
                </a:lnTo>
                <a:lnTo>
                  <a:pt x="5016" y="233908"/>
                </a:lnTo>
                <a:lnTo>
                  <a:pt x="19342" y="273951"/>
                </a:lnTo>
                <a:lnTo>
                  <a:pt x="41795" y="309283"/>
                </a:lnTo>
                <a:lnTo>
                  <a:pt x="71259" y="338747"/>
                </a:lnTo>
                <a:lnTo>
                  <a:pt x="106591" y="361213"/>
                </a:lnTo>
                <a:lnTo>
                  <a:pt x="146646" y="375526"/>
                </a:lnTo>
                <a:lnTo>
                  <a:pt x="190271" y="380555"/>
                </a:lnTo>
                <a:lnTo>
                  <a:pt x="233895" y="375526"/>
                </a:lnTo>
                <a:lnTo>
                  <a:pt x="273951" y="361213"/>
                </a:lnTo>
                <a:lnTo>
                  <a:pt x="309283" y="338747"/>
                </a:lnTo>
                <a:lnTo>
                  <a:pt x="338747" y="309283"/>
                </a:lnTo>
                <a:lnTo>
                  <a:pt x="361200" y="273951"/>
                </a:lnTo>
                <a:lnTo>
                  <a:pt x="375513" y="233908"/>
                </a:lnTo>
                <a:lnTo>
                  <a:pt x="380542" y="190284"/>
                </a:lnTo>
                <a:lnTo>
                  <a:pt x="375513" y="146646"/>
                </a:lnTo>
                <a:lnTo>
                  <a:pt x="361200" y="106603"/>
                </a:lnTo>
                <a:lnTo>
                  <a:pt x="338747" y="71272"/>
                </a:lnTo>
                <a:lnTo>
                  <a:pt x="309283" y="41808"/>
                </a:lnTo>
                <a:lnTo>
                  <a:pt x="273951" y="19342"/>
                </a:lnTo>
                <a:lnTo>
                  <a:pt x="233895" y="5029"/>
                </a:lnTo>
                <a:lnTo>
                  <a:pt x="190271" y="0"/>
                </a:lnTo>
                <a:close/>
              </a:path>
            </a:pathLst>
          </a:custGeom>
          <a:solidFill>
            <a:srgbClr val="1EACB2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019171" y="4444598"/>
            <a:ext cx="234238" cy="234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65553" y="6172304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770" y="0"/>
                </a:moveTo>
                <a:lnTo>
                  <a:pt x="99695" y="7430"/>
                </a:lnTo>
                <a:lnTo>
                  <a:pt x="59677" y="28125"/>
                </a:lnTo>
                <a:lnTo>
                  <a:pt x="28117" y="59682"/>
                </a:lnTo>
                <a:lnTo>
                  <a:pt x="7429" y="99700"/>
                </a:lnTo>
                <a:lnTo>
                  <a:pt x="0" y="145776"/>
                </a:lnTo>
                <a:lnTo>
                  <a:pt x="7429" y="191855"/>
                </a:lnTo>
                <a:lnTo>
                  <a:pt x="28117" y="231871"/>
                </a:lnTo>
                <a:lnTo>
                  <a:pt x="59677" y="263428"/>
                </a:lnTo>
                <a:lnTo>
                  <a:pt x="99695" y="284124"/>
                </a:lnTo>
                <a:lnTo>
                  <a:pt x="145770" y="291555"/>
                </a:lnTo>
                <a:lnTo>
                  <a:pt x="191846" y="284124"/>
                </a:lnTo>
                <a:lnTo>
                  <a:pt x="231863" y="263428"/>
                </a:lnTo>
                <a:lnTo>
                  <a:pt x="263423" y="231871"/>
                </a:lnTo>
                <a:lnTo>
                  <a:pt x="284111" y="191855"/>
                </a:lnTo>
                <a:lnTo>
                  <a:pt x="291553" y="145776"/>
                </a:lnTo>
                <a:lnTo>
                  <a:pt x="284111" y="99700"/>
                </a:lnTo>
                <a:lnTo>
                  <a:pt x="263423" y="59682"/>
                </a:lnTo>
                <a:lnTo>
                  <a:pt x="231863" y="28125"/>
                </a:lnTo>
                <a:lnTo>
                  <a:pt x="191846" y="7430"/>
                </a:lnTo>
                <a:lnTo>
                  <a:pt x="145770" y="0"/>
                </a:lnTo>
                <a:close/>
              </a:path>
            </a:pathLst>
          </a:custGeom>
          <a:solidFill>
            <a:srgbClr val="1EACB2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8387" y="5349906"/>
            <a:ext cx="207256" cy="207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1490" y="5127312"/>
            <a:ext cx="127579" cy="1275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0020" y="6135337"/>
            <a:ext cx="158790" cy="1587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66745" y="4245012"/>
            <a:ext cx="4327817" cy="1968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F2AF2E7-27E4-481A-9CEC-E0A4E75AE63D}"/>
              </a:ext>
            </a:extLst>
          </p:cNvPr>
          <p:cNvSpPr/>
          <p:nvPr/>
        </p:nvSpPr>
        <p:spPr>
          <a:xfrm>
            <a:off x="9895185" y="-13855"/>
            <a:ext cx="2276855" cy="6842758"/>
          </a:xfrm>
          <a:prstGeom prst="rect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0E2BEE-6CA4-4B16-9E2F-828489D350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6BFD32-1522-4C98-995B-395F1B6399A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2095" y="0"/>
            <a:ext cx="227685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92360" y="4865636"/>
            <a:ext cx="95148" cy="95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8779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45" dirty="0">
                <a:solidFill>
                  <a:schemeClr val="tx2"/>
                </a:solidFill>
                <a:latin typeface="Century Gothic"/>
                <a:cs typeface="Century Gothic"/>
              </a:rPr>
              <a:t>Increased </a:t>
            </a:r>
            <a:r>
              <a:rPr b="1" spc="-114" dirty="0">
                <a:solidFill>
                  <a:schemeClr val="tx2"/>
                </a:solidFill>
                <a:latin typeface="Century Gothic"/>
                <a:cs typeface="Century Gothic"/>
              </a:rPr>
              <a:t>Security 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&amp;</a:t>
            </a:r>
            <a:r>
              <a:rPr b="1" spc="-30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25" dirty="0">
                <a:solidFill>
                  <a:schemeClr val="tx2"/>
                </a:solidFill>
                <a:latin typeface="Century Gothic"/>
                <a:cs typeface="Century Gothic"/>
              </a:rPr>
              <a:t>Control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73499" y="806196"/>
            <a:ext cx="5091430" cy="50520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50" marR="5080">
              <a:lnSpc>
                <a:spcPct val="101400"/>
              </a:lnSpc>
              <a:spcBef>
                <a:spcPts val="75"/>
              </a:spcBef>
            </a:pP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Exercise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greater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control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over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Customer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Telematics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 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Payment </a:t>
            </a:r>
            <a:r>
              <a:rPr sz="1400" spc="-85" dirty="0">
                <a:solidFill>
                  <a:srgbClr val="7F7F7F"/>
                </a:solidFill>
                <a:latin typeface="Century Gothic"/>
                <a:cs typeface="Century Gothic"/>
              </a:rPr>
              <a:t>Instruments,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take proactive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security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measures</a:t>
            </a:r>
            <a:endParaRPr sz="1400" dirty="0">
              <a:latin typeface="Century Gothic"/>
              <a:cs typeface="Century Gothic"/>
            </a:endParaRPr>
          </a:p>
          <a:p>
            <a:pPr marL="331470" marR="758825" indent="-285750">
              <a:lnSpc>
                <a:spcPct val="101400"/>
              </a:lnSpc>
              <a:spcBef>
                <a:spcPts val="290"/>
              </a:spcBef>
              <a:buClr>
                <a:srgbClr val="7F7F7F"/>
              </a:buClr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400" b="1" spc="-130" dirty="0">
                <a:solidFill>
                  <a:schemeClr val="tx2"/>
                </a:solidFill>
                <a:latin typeface="Century Gothic"/>
                <a:cs typeface="Century Gothic"/>
              </a:rPr>
              <a:t>Remote </a:t>
            </a:r>
            <a:r>
              <a:rPr sz="1400" b="1" spc="-100" dirty="0">
                <a:solidFill>
                  <a:schemeClr val="tx2"/>
                </a:solidFill>
                <a:latin typeface="Century Gothic"/>
                <a:cs typeface="Century Gothic"/>
              </a:rPr>
              <a:t>Immobilization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</a:t>
            </a:r>
            <a:r>
              <a:rPr sz="1400" spc="190" dirty="0">
                <a:solidFill>
                  <a:srgbClr val="2DADBC"/>
                </a:solidFill>
                <a:latin typeface="Century Gothic"/>
                <a:cs typeface="Century Gothic"/>
              </a:rPr>
              <a:t>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Single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click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security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measure 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-45" dirty="0">
                <a:solidFill>
                  <a:srgbClr val="7F7F7F"/>
                </a:solidFill>
                <a:latin typeface="Century Gothic"/>
                <a:cs typeface="Century Gothic"/>
              </a:rPr>
              <a:t>EMI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defaulters; </a:t>
            </a: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Repossess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vehicle </a:t>
            </a:r>
            <a:r>
              <a:rPr sz="1400" spc="-20" dirty="0">
                <a:solidFill>
                  <a:srgbClr val="7F7F7F"/>
                </a:solidFill>
                <a:latin typeface="Century Gothic"/>
                <a:cs typeface="Century Gothic"/>
              </a:rPr>
              <a:t>if</a:t>
            </a:r>
            <a:r>
              <a:rPr sz="1400" spc="26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required</a:t>
            </a:r>
            <a:endParaRPr sz="1400" dirty="0">
              <a:latin typeface="Century Gothic"/>
              <a:cs typeface="Century Gothic"/>
            </a:endParaRPr>
          </a:p>
          <a:p>
            <a:pPr marL="331470" marR="875030" indent="-285750">
              <a:lnSpc>
                <a:spcPct val="101400"/>
              </a:lnSpc>
              <a:spcBef>
                <a:spcPts val="95"/>
              </a:spcBef>
              <a:buClr>
                <a:srgbClr val="7F7F7F"/>
              </a:buClr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400" b="1" spc="-65" dirty="0">
                <a:solidFill>
                  <a:schemeClr val="tx2"/>
                </a:solidFill>
                <a:latin typeface="Century Gothic"/>
                <a:cs typeface="Century Gothic"/>
              </a:rPr>
              <a:t>Identify </a:t>
            </a:r>
            <a:r>
              <a:rPr sz="14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Restricted </a:t>
            </a:r>
            <a:r>
              <a:rPr sz="1400" b="1" spc="-145" dirty="0">
                <a:solidFill>
                  <a:schemeClr val="tx2"/>
                </a:solidFill>
                <a:latin typeface="Century Gothic"/>
                <a:cs typeface="Century Gothic"/>
              </a:rPr>
              <a:t>Movement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Take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action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70" dirty="0">
                <a:solidFill>
                  <a:srgbClr val="7F7F7F"/>
                </a:solidFill>
                <a:latin typeface="Century Gothic"/>
                <a:cs typeface="Century Gothic"/>
              </a:rPr>
              <a:t>non- 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utilized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vehicles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beforehand</a:t>
            </a:r>
            <a:endParaRPr sz="1400" dirty="0">
              <a:latin typeface="Century Gothic"/>
              <a:cs typeface="Century Gothic"/>
            </a:endParaRPr>
          </a:p>
          <a:p>
            <a:pPr marL="331470" marR="1480185" indent="-285750">
              <a:lnSpc>
                <a:spcPts val="1610"/>
              </a:lnSpc>
              <a:spcBef>
                <a:spcPts val="110"/>
              </a:spcBef>
              <a:buClr>
                <a:srgbClr val="7F7F7F"/>
              </a:buClr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4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Device </a:t>
            </a:r>
            <a:r>
              <a:rPr sz="1400" b="1" spc="-114" dirty="0">
                <a:solidFill>
                  <a:schemeClr val="tx2"/>
                </a:solidFill>
                <a:latin typeface="Century Gothic"/>
                <a:cs typeface="Century Gothic"/>
              </a:rPr>
              <a:t>Tampering 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Alert </a:t>
            </a:r>
            <a:r>
              <a:rPr sz="1400" spc="190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Clear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indication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suspicious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activity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potential</a:t>
            </a:r>
            <a:r>
              <a:rPr sz="1400" spc="-27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defaulting</a:t>
            </a:r>
            <a:endParaRPr sz="1400" dirty="0">
              <a:latin typeface="Century Gothic"/>
              <a:cs typeface="Century Gothic"/>
            </a:endParaRPr>
          </a:p>
          <a:p>
            <a:pPr marL="331470" indent="-285750">
              <a:lnSpc>
                <a:spcPts val="1565"/>
              </a:lnSpc>
              <a:buClr>
                <a:srgbClr val="7F7F7F"/>
              </a:buClr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14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Ability </a:t>
            </a:r>
            <a:r>
              <a:rPr sz="14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sz="1400" b="1" spc="-45" dirty="0">
                <a:solidFill>
                  <a:schemeClr val="tx2"/>
                </a:solidFill>
                <a:latin typeface="Century Gothic"/>
                <a:cs typeface="Century Gothic"/>
              </a:rPr>
              <a:t>limit/ </a:t>
            </a:r>
            <a:r>
              <a:rPr sz="14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block </a:t>
            </a:r>
            <a:r>
              <a:rPr sz="1400" b="1" spc="-150" dirty="0">
                <a:solidFill>
                  <a:schemeClr val="tx2"/>
                </a:solidFill>
                <a:latin typeface="Century Gothic"/>
                <a:cs typeface="Century Gothic"/>
              </a:rPr>
              <a:t>payment </a:t>
            </a:r>
            <a:r>
              <a:rPr sz="14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instruments</a:t>
            </a:r>
            <a:r>
              <a:rPr sz="1400" b="1" spc="-2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</a:t>
            </a:r>
            <a:endParaRPr sz="1400" dirty="0">
              <a:latin typeface="Century Gothic"/>
              <a:cs typeface="Century Gothic"/>
            </a:endParaRPr>
          </a:p>
          <a:p>
            <a:pPr marL="331470">
              <a:lnSpc>
                <a:spcPct val="100000"/>
              </a:lnSpc>
              <a:spcBef>
                <a:spcPts val="25"/>
              </a:spcBef>
            </a:pP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certain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Merchants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00" b="1" spc="-229" dirty="0">
                <a:solidFill>
                  <a:schemeClr val="tx2"/>
                </a:solidFill>
                <a:latin typeface="Century Gothic"/>
                <a:cs typeface="Century Gothic"/>
              </a:rPr>
              <a:t>Consumer</a:t>
            </a:r>
            <a:r>
              <a:rPr sz="25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25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Profiling</a:t>
            </a:r>
            <a:endParaRPr sz="25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6510" marR="377190">
              <a:lnSpc>
                <a:spcPct val="100699"/>
              </a:lnSpc>
              <a:spcBef>
                <a:spcPts val="1689"/>
              </a:spcBef>
            </a:pPr>
            <a:r>
              <a:rPr sz="1400" spc="-4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help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data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such as telematics,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financial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transactions,  </a:t>
            </a:r>
            <a:r>
              <a:rPr sz="1400" spc="-175" dirty="0">
                <a:solidFill>
                  <a:srgbClr val="7F7F7F"/>
                </a:solidFill>
                <a:latin typeface="Century Gothic"/>
                <a:cs typeface="Century Gothic"/>
              </a:rPr>
              <a:t>payment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receipts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more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through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LocoNav,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we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will </a:t>
            </a:r>
            <a:r>
              <a:rPr sz="1400" spc="-195" dirty="0">
                <a:solidFill>
                  <a:srgbClr val="7F7F7F"/>
                </a:solidFill>
                <a:latin typeface="Century Gothic"/>
                <a:cs typeface="Century Gothic"/>
              </a:rPr>
              <a:t>be 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able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segment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customer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base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better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understanding</a:t>
            </a:r>
            <a:endParaRPr sz="1400" dirty="0">
              <a:latin typeface="Century Gothic"/>
              <a:cs typeface="Century Gothic"/>
            </a:endParaRPr>
          </a:p>
          <a:p>
            <a:pPr marL="394335" marR="682625" lvl="1" indent="-285750">
              <a:lnSpc>
                <a:spcPct val="101400"/>
              </a:lnSpc>
              <a:spcBef>
                <a:spcPts val="505"/>
              </a:spcBef>
              <a:buClr>
                <a:srgbClr val="7F7F7F"/>
              </a:buClr>
              <a:buFont typeface="Arial"/>
              <a:buChar char="•"/>
              <a:tabLst>
                <a:tab pos="393700" algn="l"/>
                <a:tab pos="394335" algn="l"/>
              </a:tabLst>
            </a:pP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Visibility </a:t>
            </a:r>
            <a:r>
              <a:rPr sz="1400" b="1" spc="-25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Shippers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that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consumer </a:t>
            </a:r>
            <a:r>
              <a:rPr sz="1400" spc="15" dirty="0">
                <a:solidFill>
                  <a:srgbClr val="7F7F7F"/>
                </a:solidFill>
                <a:latin typeface="Century Gothic"/>
                <a:cs typeface="Century Gothic"/>
              </a:rPr>
              <a:t>is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plying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35" dirty="0">
                <a:solidFill>
                  <a:srgbClr val="7F7F7F"/>
                </a:solidFill>
                <a:latin typeface="Century Gothic"/>
                <a:cs typeface="Century Gothic"/>
              </a:rPr>
              <a:t>–  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analyze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record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payout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trends,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penalties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levied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etc.</a:t>
            </a:r>
            <a:endParaRPr sz="1400" dirty="0">
              <a:latin typeface="Century Gothic"/>
              <a:cs typeface="Century Gothic"/>
            </a:endParaRPr>
          </a:p>
          <a:p>
            <a:pPr marL="394335" lvl="1" indent="-286385">
              <a:lnSpc>
                <a:spcPct val="100000"/>
              </a:lnSpc>
              <a:spcBef>
                <a:spcPts val="25"/>
              </a:spcBef>
              <a:buClr>
                <a:srgbClr val="7F7F7F"/>
              </a:buClr>
              <a:buFont typeface="Arial"/>
              <a:buChar char="•"/>
              <a:tabLst>
                <a:tab pos="393700" algn="l"/>
                <a:tab pos="394335" algn="l"/>
              </a:tabLst>
            </a:pP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Business </a:t>
            </a:r>
            <a:r>
              <a:rPr sz="1400" b="1" spc="-120" dirty="0">
                <a:solidFill>
                  <a:schemeClr val="tx2"/>
                </a:solidFill>
                <a:latin typeface="Century Gothic"/>
                <a:cs typeface="Century Gothic"/>
              </a:rPr>
              <a:t>Hygiene/ 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Visibility </a:t>
            </a:r>
            <a:r>
              <a:rPr sz="1400" b="1" spc="-25" dirty="0">
                <a:solidFill>
                  <a:schemeClr val="tx2"/>
                </a:solidFill>
                <a:latin typeface="Century Gothic"/>
                <a:cs typeface="Century Gothic"/>
              </a:rPr>
              <a:t>of </a:t>
            </a:r>
            <a:r>
              <a:rPr sz="14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Profitability</a:t>
            </a:r>
            <a:r>
              <a:rPr sz="1400" b="1" spc="-1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(estimated)</a:t>
            </a:r>
            <a:endParaRPr sz="1400" dirty="0">
              <a:latin typeface="Century Gothic"/>
              <a:cs typeface="Century Gothic"/>
            </a:endParaRPr>
          </a:p>
          <a:p>
            <a:pPr marL="394335" lvl="1" indent="-286385">
              <a:lnSpc>
                <a:spcPts val="1630"/>
              </a:lnSpc>
              <a:spcBef>
                <a:spcPts val="25"/>
              </a:spcBef>
              <a:buClr>
                <a:srgbClr val="7F7F7F"/>
              </a:buClr>
              <a:buFont typeface="Arial"/>
              <a:buChar char="•"/>
              <a:tabLst>
                <a:tab pos="393700" algn="l"/>
                <a:tab pos="394335" algn="l"/>
              </a:tabLst>
            </a:pPr>
            <a:r>
              <a:rPr sz="14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Fleet </a:t>
            </a:r>
            <a:r>
              <a:rPr sz="1400" b="1" spc="-45" dirty="0">
                <a:solidFill>
                  <a:schemeClr val="tx2"/>
                </a:solidFill>
                <a:latin typeface="Century Gothic"/>
                <a:cs typeface="Century Gothic"/>
              </a:rPr>
              <a:t>Size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400" b="1" spc="-50" dirty="0">
                <a:solidFill>
                  <a:schemeClr val="tx2"/>
                </a:solidFill>
                <a:latin typeface="Century Gothic"/>
                <a:cs typeface="Century Gothic"/>
              </a:rPr>
              <a:t>Fleet</a:t>
            </a:r>
            <a:r>
              <a:rPr sz="1400" b="1" spc="-6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Type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394335" lvl="1" indent="-286385">
              <a:lnSpc>
                <a:spcPts val="1595"/>
              </a:lnSpc>
              <a:buClr>
                <a:srgbClr val="7F7F7F"/>
              </a:buClr>
              <a:buFont typeface="Arial"/>
              <a:buChar char="•"/>
              <a:tabLst>
                <a:tab pos="393700" algn="l"/>
                <a:tab pos="394335" algn="l"/>
              </a:tabLst>
            </a:pP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Current </a:t>
            </a:r>
            <a:r>
              <a:rPr sz="1400" b="1" spc="-90" dirty="0">
                <a:solidFill>
                  <a:schemeClr val="tx2"/>
                </a:solidFill>
                <a:latin typeface="Century Gothic"/>
                <a:cs typeface="Century Gothic"/>
              </a:rPr>
              <a:t>Financiers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&amp;</a:t>
            </a:r>
            <a:r>
              <a:rPr sz="1400" b="1" spc="6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Insurers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394335" lvl="1" indent="-286385">
              <a:lnSpc>
                <a:spcPts val="1645"/>
              </a:lnSpc>
              <a:buClr>
                <a:srgbClr val="7F7F7F"/>
              </a:buClr>
              <a:buFont typeface="Arial"/>
              <a:buChar char="•"/>
              <a:tabLst>
                <a:tab pos="393700" algn="l"/>
                <a:tab pos="394335" algn="l"/>
              </a:tabLst>
            </a:pPr>
            <a:r>
              <a:rPr sz="1400" b="1" spc="-65" dirty="0">
                <a:solidFill>
                  <a:schemeClr val="tx2"/>
                </a:solidFill>
                <a:latin typeface="Century Gothic"/>
                <a:cs typeface="Century Gothic"/>
              </a:rPr>
              <a:t>Working</a:t>
            </a:r>
            <a:r>
              <a:rPr sz="14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105" dirty="0">
                <a:solidFill>
                  <a:schemeClr val="tx2"/>
                </a:solidFill>
                <a:latin typeface="Century Gothic"/>
                <a:cs typeface="Century Gothic"/>
              </a:rPr>
              <a:t>Capital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64415" y="1393202"/>
            <a:ext cx="3806444" cy="46316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54506" y="3528644"/>
            <a:ext cx="130568" cy="1305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06752" y="6013258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145770" y="0"/>
                </a:moveTo>
                <a:lnTo>
                  <a:pt x="99695" y="7432"/>
                </a:lnTo>
                <a:lnTo>
                  <a:pt x="59677" y="28126"/>
                </a:lnTo>
                <a:lnTo>
                  <a:pt x="28117" y="59683"/>
                </a:lnTo>
                <a:lnTo>
                  <a:pt x="7429" y="99700"/>
                </a:lnTo>
                <a:lnTo>
                  <a:pt x="0" y="145778"/>
                </a:lnTo>
                <a:lnTo>
                  <a:pt x="7429" y="191855"/>
                </a:lnTo>
                <a:lnTo>
                  <a:pt x="28117" y="231872"/>
                </a:lnTo>
                <a:lnTo>
                  <a:pt x="59677" y="263429"/>
                </a:lnTo>
                <a:lnTo>
                  <a:pt x="99695" y="284124"/>
                </a:lnTo>
                <a:lnTo>
                  <a:pt x="145770" y="291555"/>
                </a:lnTo>
                <a:lnTo>
                  <a:pt x="191846" y="284124"/>
                </a:lnTo>
                <a:lnTo>
                  <a:pt x="231863" y="263429"/>
                </a:lnTo>
                <a:lnTo>
                  <a:pt x="263423" y="231872"/>
                </a:lnTo>
                <a:lnTo>
                  <a:pt x="284124" y="191855"/>
                </a:lnTo>
                <a:lnTo>
                  <a:pt x="291553" y="145778"/>
                </a:lnTo>
                <a:lnTo>
                  <a:pt x="284124" y="99700"/>
                </a:lnTo>
                <a:lnTo>
                  <a:pt x="263423" y="59683"/>
                </a:lnTo>
                <a:lnTo>
                  <a:pt x="231863" y="28126"/>
                </a:lnTo>
                <a:lnTo>
                  <a:pt x="191846" y="7432"/>
                </a:lnTo>
                <a:lnTo>
                  <a:pt x="145770" y="0"/>
                </a:lnTo>
                <a:close/>
              </a:path>
            </a:pathLst>
          </a:custGeom>
          <a:solidFill>
            <a:srgbClr val="1EACB2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4007" y="1409161"/>
            <a:ext cx="155092" cy="1550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74975" y="737857"/>
            <a:ext cx="155100" cy="1550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CF322F06-C7F5-46C8-BDAB-4421395F6E60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A71A8E-62F3-41DE-8D28-E7121CFE8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17990B-94FA-4666-AF63-6EA3C810C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1455" y="0"/>
            <a:ext cx="227053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57211"/>
            <a:ext cx="4252569" cy="4684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442785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Benefits </a:t>
            </a:r>
            <a:r>
              <a:rPr b="1" spc="-40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Freight</a:t>
            </a:r>
            <a:r>
              <a:rPr b="1" spc="-5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220" dirty="0">
                <a:solidFill>
                  <a:schemeClr val="tx2"/>
                </a:solidFill>
                <a:latin typeface="Century Gothic"/>
                <a:cs typeface="Century Gothic"/>
              </a:rPr>
              <a:t>Marketplaces</a:t>
            </a:r>
          </a:p>
        </p:txBody>
      </p:sp>
      <p:sp>
        <p:nvSpPr>
          <p:cNvPr id="5" name="object 5"/>
          <p:cNvSpPr/>
          <p:nvPr/>
        </p:nvSpPr>
        <p:spPr>
          <a:xfrm>
            <a:off x="4892712" y="1044028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52" y="3200"/>
                </a:lnTo>
                <a:lnTo>
                  <a:pt x="257683" y="12534"/>
                </a:lnTo>
                <a:lnTo>
                  <a:pt x="214363" y="27584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793" y="102793"/>
                </a:lnTo>
                <a:lnTo>
                  <a:pt x="73126" y="136499"/>
                </a:lnTo>
                <a:lnTo>
                  <a:pt x="47917" y="173837"/>
                </a:lnTo>
                <a:lnTo>
                  <a:pt x="27584" y="214363"/>
                </a:lnTo>
                <a:lnTo>
                  <a:pt x="12534" y="257683"/>
                </a:lnTo>
                <a:lnTo>
                  <a:pt x="3200" y="303352"/>
                </a:lnTo>
                <a:lnTo>
                  <a:pt x="0" y="350989"/>
                </a:lnTo>
                <a:lnTo>
                  <a:pt x="3200" y="398614"/>
                </a:lnTo>
                <a:lnTo>
                  <a:pt x="12534" y="444284"/>
                </a:lnTo>
                <a:lnTo>
                  <a:pt x="27584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73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83" y="689432"/>
                </a:lnTo>
                <a:lnTo>
                  <a:pt x="303352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84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54" y="628840"/>
                </a:lnTo>
                <a:lnTo>
                  <a:pt x="599173" y="599173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14"/>
                </a:lnTo>
                <a:lnTo>
                  <a:pt x="701967" y="350989"/>
                </a:lnTo>
                <a:lnTo>
                  <a:pt x="698766" y="303352"/>
                </a:lnTo>
                <a:lnTo>
                  <a:pt x="689432" y="257683"/>
                </a:lnTo>
                <a:lnTo>
                  <a:pt x="674382" y="214363"/>
                </a:lnTo>
                <a:lnTo>
                  <a:pt x="654050" y="173837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54" y="73126"/>
                </a:lnTo>
                <a:lnTo>
                  <a:pt x="528129" y="47917"/>
                </a:lnTo>
                <a:lnTo>
                  <a:pt x="487603" y="27584"/>
                </a:lnTo>
                <a:lnTo>
                  <a:pt x="444284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2192" y="1166875"/>
            <a:ext cx="414693" cy="444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07127" y="194671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77" y="0"/>
                </a:moveTo>
                <a:lnTo>
                  <a:pt x="303352" y="3200"/>
                </a:lnTo>
                <a:lnTo>
                  <a:pt x="257683" y="12534"/>
                </a:lnTo>
                <a:lnTo>
                  <a:pt x="214363" y="27571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793" y="102793"/>
                </a:lnTo>
                <a:lnTo>
                  <a:pt x="73126" y="136499"/>
                </a:lnTo>
                <a:lnTo>
                  <a:pt x="47917" y="173824"/>
                </a:lnTo>
                <a:lnTo>
                  <a:pt x="27584" y="214363"/>
                </a:lnTo>
                <a:lnTo>
                  <a:pt x="12534" y="257670"/>
                </a:lnTo>
                <a:lnTo>
                  <a:pt x="3200" y="303352"/>
                </a:lnTo>
                <a:lnTo>
                  <a:pt x="0" y="350977"/>
                </a:lnTo>
                <a:lnTo>
                  <a:pt x="3200" y="398602"/>
                </a:lnTo>
                <a:lnTo>
                  <a:pt x="12534" y="444284"/>
                </a:lnTo>
                <a:lnTo>
                  <a:pt x="27584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60"/>
                </a:lnTo>
                <a:lnTo>
                  <a:pt x="136512" y="628827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83" y="689432"/>
                </a:lnTo>
                <a:lnTo>
                  <a:pt x="303352" y="698766"/>
                </a:lnTo>
                <a:lnTo>
                  <a:pt x="350977" y="701967"/>
                </a:lnTo>
                <a:lnTo>
                  <a:pt x="398614" y="698766"/>
                </a:lnTo>
                <a:lnTo>
                  <a:pt x="444284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54" y="628827"/>
                </a:lnTo>
                <a:lnTo>
                  <a:pt x="599173" y="599160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02"/>
                </a:lnTo>
                <a:lnTo>
                  <a:pt x="701967" y="350977"/>
                </a:lnTo>
                <a:lnTo>
                  <a:pt x="698766" y="303352"/>
                </a:lnTo>
                <a:lnTo>
                  <a:pt x="689432" y="257670"/>
                </a:lnTo>
                <a:lnTo>
                  <a:pt x="674382" y="214363"/>
                </a:lnTo>
                <a:lnTo>
                  <a:pt x="654050" y="173824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54" y="73126"/>
                </a:lnTo>
                <a:lnTo>
                  <a:pt x="528129" y="47917"/>
                </a:lnTo>
                <a:lnTo>
                  <a:pt x="487603" y="27571"/>
                </a:lnTo>
                <a:lnTo>
                  <a:pt x="444284" y="12534"/>
                </a:lnTo>
                <a:lnTo>
                  <a:pt x="398614" y="3200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4742" y="2116658"/>
            <a:ext cx="408000" cy="40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32159" y="2849283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64" y="3200"/>
                </a:lnTo>
                <a:lnTo>
                  <a:pt x="257683" y="12534"/>
                </a:lnTo>
                <a:lnTo>
                  <a:pt x="214375" y="27571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806" y="102793"/>
                </a:lnTo>
                <a:lnTo>
                  <a:pt x="73139" y="136499"/>
                </a:lnTo>
                <a:lnTo>
                  <a:pt x="47929" y="173837"/>
                </a:lnTo>
                <a:lnTo>
                  <a:pt x="27584" y="214363"/>
                </a:lnTo>
                <a:lnTo>
                  <a:pt x="12547" y="257670"/>
                </a:lnTo>
                <a:lnTo>
                  <a:pt x="3213" y="303352"/>
                </a:lnTo>
                <a:lnTo>
                  <a:pt x="0" y="350977"/>
                </a:lnTo>
                <a:lnTo>
                  <a:pt x="3213" y="398602"/>
                </a:lnTo>
                <a:lnTo>
                  <a:pt x="12547" y="444284"/>
                </a:lnTo>
                <a:lnTo>
                  <a:pt x="27584" y="487603"/>
                </a:lnTo>
                <a:lnTo>
                  <a:pt x="47929" y="528129"/>
                </a:lnTo>
                <a:lnTo>
                  <a:pt x="73139" y="565454"/>
                </a:lnTo>
                <a:lnTo>
                  <a:pt x="102806" y="599160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75" y="674382"/>
                </a:lnTo>
                <a:lnTo>
                  <a:pt x="257683" y="689432"/>
                </a:lnTo>
                <a:lnTo>
                  <a:pt x="303364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96" y="689432"/>
                </a:lnTo>
                <a:lnTo>
                  <a:pt x="487616" y="674382"/>
                </a:lnTo>
                <a:lnTo>
                  <a:pt x="528142" y="654050"/>
                </a:lnTo>
                <a:lnTo>
                  <a:pt x="565467" y="628840"/>
                </a:lnTo>
                <a:lnTo>
                  <a:pt x="599173" y="599160"/>
                </a:lnTo>
                <a:lnTo>
                  <a:pt x="628840" y="565454"/>
                </a:lnTo>
                <a:lnTo>
                  <a:pt x="654062" y="528129"/>
                </a:lnTo>
                <a:lnTo>
                  <a:pt x="674395" y="487603"/>
                </a:lnTo>
                <a:lnTo>
                  <a:pt x="689444" y="444284"/>
                </a:lnTo>
                <a:lnTo>
                  <a:pt x="698779" y="398602"/>
                </a:lnTo>
                <a:lnTo>
                  <a:pt x="701979" y="350977"/>
                </a:lnTo>
                <a:lnTo>
                  <a:pt x="698779" y="303352"/>
                </a:lnTo>
                <a:lnTo>
                  <a:pt x="689444" y="257670"/>
                </a:lnTo>
                <a:lnTo>
                  <a:pt x="674395" y="214363"/>
                </a:lnTo>
                <a:lnTo>
                  <a:pt x="654062" y="173837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67" y="73126"/>
                </a:lnTo>
                <a:lnTo>
                  <a:pt x="528142" y="47917"/>
                </a:lnTo>
                <a:lnTo>
                  <a:pt x="487616" y="27571"/>
                </a:lnTo>
                <a:lnTo>
                  <a:pt x="444296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55857" y="3022358"/>
            <a:ext cx="408005" cy="4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32159" y="3761701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64" y="3200"/>
                </a:lnTo>
                <a:lnTo>
                  <a:pt x="257683" y="12534"/>
                </a:lnTo>
                <a:lnTo>
                  <a:pt x="214375" y="27584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806" y="102793"/>
                </a:lnTo>
                <a:lnTo>
                  <a:pt x="73139" y="136512"/>
                </a:lnTo>
                <a:lnTo>
                  <a:pt x="47929" y="173837"/>
                </a:lnTo>
                <a:lnTo>
                  <a:pt x="27584" y="214363"/>
                </a:lnTo>
                <a:lnTo>
                  <a:pt x="12547" y="257682"/>
                </a:lnTo>
                <a:lnTo>
                  <a:pt x="3213" y="303352"/>
                </a:lnTo>
                <a:lnTo>
                  <a:pt x="0" y="350989"/>
                </a:lnTo>
                <a:lnTo>
                  <a:pt x="3213" y="398614"/>
                </a:lnTo>
                <a:lnTo>
                  <a:pt x="12547" y="444284"/>
                </a:lnTo>
                <a:lnTo>
                  <a:pt x="27584" y="487603"/>
                </a:lnTo>
                <a:lnTo>
                  <a:pt x="47929" y="528129"/>
                </a:lnTo>
                <a:lnTo>
                  <a:pt x="73139" y="565454"/>
                </a:lnTo>
                <a:lnTo>
                  <a:pt x="102806" y="599173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75" y="674382"/>
                </a:lnTo>
                <a:lnTo>
                  <a:pt x="257683" y="689432"/>
                </a:lnTo>
                <a:lnTo>
                  <a:pt x="303364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96" y="689432"/>
                </a:lnTo>
                <a:lnTo>
                  <a:pt x="487616" y="674382"/>
                </a:lnTo>
                <a:lnTo>
                  <a:pt x="528142" y="654050"/>
                </a:lnTo>
                <a:lnTo>
                  <a:pt x="565467" y="628840"/>
                </a:lnTo>
                <a:lnTo>
                  <a:pt x="599173" y="599173"/>
                </a:lnTo>
                <a:lnTo>
                  <a:pt x="628840" y="565454"/>
                </a:lnTo>
                <a:lnTo>
                  <a:pt x="654062" y="528129"/>
                </a:lnTo>
                <a:lnTo>
                  <a:pt x="674395" y="487603"/>
                </a:lnTo>
                <a:lnTo>
                  <a:pt x="689444" y="444284"/>
                </a:lnTo>
                <a:lnTo>
                  <a:pt x="698779" y="398614"/>
                </a:lnTo>
                <a:lnTo>
                  <a:pt x="701979" y="350989"/>
                </a:lnTo>
                <a:lnTo>
                  <a:pt x="698779" y="303352"/>
                </a:lnTo>
                <a:lnTo>
                  <a:pt x="689444" y="257682"/>
                </a:lnTo>
                <a:lnTo>
                  <a:pt x="674395" y="214363"/>
                </a:lnTo>
                <a:lnTo>
                  <a:pt x="654062" y="173837"/>
                </a:lnTo>
                <a:lnTo>
                  <a:pt x="628840" y="136512"/>
                </a:lnTo>
                <a:lnTo>
                  <a:pt x="599173" y="102793"/>
                </a:lnTo>
                <a:lnTo>
                  <a:pt x="565467" y="73126"/>
                </a:lnTo>
                <a:lnTo>
                  <a:pt x="528142" y="47917"/>
                </a:lnTo>
                <a:lnTo>
                  <a:pt x="487616" y="27584"/>
                </a:lnTo>
                <a:lnTo>
                  <a:pt x="444296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7472" y="3904657"/>
            <a:ext cx="411349" cy="4113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32159" y="466898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64" y="3213"/>
                </a:lnTo>
                <a:lnTo>
                  <a:pt x="257683" y="12547"/>
                </a:lnTo>
                <a:lnTo>
                  <a:pt x="214375" y="27584"/>
                </a:lnTo>
                <a:lnTo>
                  <a:pt x="173837" y="47929"/>
                </a:lnTo>
                <a:lnTo>
                  <a:pt x="136512" y="73139"/>
                </a:lnTo>
                <a:lnTo>
                  <a:pt x="102806" y="102806"/>
                </a:lnTo>
                <a:lnTo>
                  <a:pt x="73139" y="136512"/>
                </a:lnTo>
                <a:lnTo>
                  <a:pt x="47929" y="173837"/>
                </a:lnTo>
                <a:lnTo>
                  <a:pt x="27584" y="214375"/>
                </a:lnTo>
                <a:lnTo>
                  <a:pt x="12547" y="257682"/>
                </a:lnTo>
                <a:lnTo>
                  <a:pt x="3213" y="303364"/>
                </a:lnTo>
                <a:lnTo>
                  <a:pt x="0" y="350989"/>
                </a:lnTo>
                <a:lnTo>
                  <a:pt x="3213" y="398614"/>
                </a:lnTo>
                <a:lnTo>
                  <a:pt x="12547" y="444296"/>
                </a:lnTo>
                <a:lnTo>
                  <a:pt x="27584" y="487616"/>
                </a:lnTo>
                <a:lnTo>
                  <a:pt x="47929" y="528142"/>
                </a:lnTo>
                <a:lnTo>
                  <a:pt x="73139" y="565467"/>
                </a:lnTo>
                <a:lnTo>
                  <a:pt x="102806" y="599173"/>
                </a:lnTo>
                <a:lnTo>
                  <a:pt x="136512" y="628840"/>
                </a:lnTo>
                <a:lnTo>
                  <a:pt x="173837" y="654062"/>
                </a:lnTo>
                <a:lnTo>
                  <a:pt x="214375" y="674395"/>
                </a:lnTo>
                <a:lnTo>
                  <a:pt x="257683" y="689444"/>
                </a:lnTo>
                <a:lnTo>
                  <a:pt x="303364" y="698779"/>
                </a:lnTo>
                <a:lnTo>
                  <a:pt x="350989" y="701979"/>
                </a:lnTo>
                <a:lnTo>
                  <a:pt x="398614" y="698779"/>
                </a:lnTo>
                <a:lnTo>
                  <a:pt x="444296" y="689444"/>
                </a:lnTo>
                <a:lnTo>
                  <a:pt x="487616" y="674395"/>
                </a:lnTo>
                <a:lnTo>
                  <a:pt x="528142" y="654062"/>
                </a:lnTo>
                <a:lnTo>
                  <a:pt x="565467" y="628840"/>
                </a:lnTo>
                <a:lnTo>
                  <a:pt x="599173" y="599173"/>
                </a:lnTo>
                <a:lnTo>
                  <a:pt x="628840" y="565467"/>
                </a:lnTo>
                <a:lnTo>
                  <a:pt x="654062" y="528142"/>
                </a:lnTo>
                <a:lnTo>
                  <a:pt x="674395" y="487616"/>
                </a:lnTo>
                <a:lnTo>
                  <a:pt x="689444" y="444296"/>
                </a:lnTo>
                <a:lnTo>
                  <a:pt x="698779" y="398614"/>
                </a:lnTo>
                <a:lnTo>
                  <a:pt x="701979" y="350989"/>
                </a:lnTo>
                <a:lnTo>
                  <a:pt x="698779" y="303364"/>
                </a:lnTo>
                <a:lnTo>
                  <a:pt x="689444" y="257682"/>
                </a:lnTo>
                <a:lnTo>
                  <a:pt x="674395" y="214375"/>
                </a:lnTo>
                <a:lnTo>
                  <a:pt x="654062" y="173837"/>
                </a:lnTo>
                <a:lnTo>
                  <a:pt x="628840" y="136512"/>
                </a:lnTo>
                <a:lnTo>
                  <a:pt x="599173" y="102806"/>
                </a:lnTo>
                <a:lnTo>
                  <a:pt x="565467" y="73139"/>
                </a:lnTo>
                <a:lnTo>
                  <a:pt x="528142" y="47929"/>
                </a:lnTo>
                <a:lnTo>
                  <a:pt x="487616" y="27584"/>
                </a:lnTo>
                <a:lnTo>
                  <a:pt x="444296" y="12547"/>
                </a:lnTo>
                <a:lnTo>
                  <a:pt x="398614" y="3213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63096" y="4837887"/>
            <a:ext cx="437767" cy="364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25718" y="1059180"/>
            <a:ext cx="4020185" cy="435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System integrator </a:t>
            </a:r>
            <a:r>
              <a:rPr sz="1400" b="1" spc="-90" dirty="0">
                <a:solidFill>
                  <a:schemeClr val="tx2"/>
                </a:solidFill>
                <a:latin typeface="Century Gothic"/>
                <a:cs typeface="Century Gothic"/>
              </a:rPr>
              <a:t>through </a:t>
            </a:r>
            <a:r>
              <a:rPr sz="1400" b="1" spc="-135" dirty="0">
                <a:solidFill>
                  <a:schemeClr val="tx2"/>
                </a:solidFill>
                <a:latin typeface="Century Gothic"/>
                <a:cs typeface="Century Gothic"/>
              </a:rPr>
              <a:t>data</a:t>
            </a:r>
            <a:r>
              <a:rPr sz="1400" b="1" spc="114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125" dirty="0">
                <a:solidFill>
                  <a:schemeClr val="tx2"/>
                </a:solidFill>
                <a:latin typeface="Century Gothic"/>
                <a:cs typeface="Century Gothic"/>
              </a:rPr>
              <a:t>aggregation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212725" indent="-160655">
              <a:lnSpc>
                <a:spcPct val="101400"/>
              </a:lnSpc>
              <a:buFont typeface="Times New Roman"/>
              <a:buChar char="•"/>
              <a:tabLst>
                <a:tab pos="173355" algn="l"/>
              </a:tabLst>
            </a:pP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Single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point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integration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LocoNav’s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system 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integrator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b="1" spc="-150" dirty="0">
                <a:solidFill>
                  <a:schemeClr val="tx2"/>
                </a:solidFill>
                <a:latin typeface="Century Gothic"/>
                <a:cs typeface="Century Gothic"/>
              </a:rPr>
              <a:t>Access </a:t>
            </a:r>
            <a:r>
              <a:rPr sz="14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sz="1400" b="1" spc="-15" dirty="0">
                <a:solidFill>
                  <a:schemeClr val="tx2"/>
                </a:solidFill>
                <a:latin typeface="Century Gothic"/>
                <a:cs typeface="Century Gothic"/>
              </a:rPr>
              <a:t>LN </a:t>
            </a:r>
            <a:r>
              <a:rPr sz="1400" b="1" spc="-130" dirty="0">
                <a:solidFill>
                  <a:schemeClr val="tx2"/>
                </a:solidFill>
                <a:latin typeface="Century Gothic"/>
                <a:cs typeface="Century Gothic"/>
              </a:rPr>
              <a:t>onground </a:t>
            </a: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partners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- </a:t>
            </a:r>
            <a:r>
              <a:rPr sz="1400" b="1" spc="-100" dirty="0">
                <a:solidFill>
                  <a:schemeClr val="tx2"/>
                </a:solidFill>
                <a:latin typeface="Century Gothic"/>
                <a:cs typeface="Century Gothic"/>
              </a:rPr>
              <a:t>worldwide</a:t>
            </a:r>
            <a:r>
              <a:rPr sz="1400" b="1" spc="-6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165" dirty="0">
                <a:solidFill>
                  <a:schemeClr val="tx2"/>
                </a:solidFill>
                <a:latin typeface="Century Gothic"/>
                <a:cs typeface="Century Gothic"/>
              </a:rPr>
              <a:t>reach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157480" indent="-160655">
              <a:lnSpc>
                <a:spcPct val="101400"/>
              </a:lnSpc>
              <a:spcBef>
                <a:spcPts val="5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Leverage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wide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ranging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service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network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across 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globe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7F7F7F"/>
              </a:buClr>
              <a:buFont typeface="Times New Roman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</a:pPr>
            <a:r>
              <a:rPr sz="14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Device </a:t>
            </a:r>
            <a:r>
              <a:rPr sz="1400" b="1" spc="-110" dirty="0">
                <a:solidFill>
                  <a:schemeClr val="tx2"/>
                </a:solidFill>
                <a:latin typeface="Century Gothic"/>
                <a:cs typeface="Century Gothic"/>
              </a:rPr>
              <a:t>agnostic</a:t>
            </a:r>
            <a:r>
              <a:rPr sz="1400" b="1" spc="-18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integration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5080" indent="-160655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No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hardware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related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constraints </a:t>
            </a:r>
            <a:r>
              <a:rPr sz="1400" spc="190" dirty="0">
                <a:solidFill>
                  <a:srgbClr val="7F7F7F"/>
                </a:solidFill>
                <a:latin typeface="Century Gothic"/>
                <a:cs typeface="Century Gothic"/>
              </a:rPr>
              <a:t>-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2200+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devices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&amp;  </a:t>
            </a:r>
            <a:r>
              <a:rPr sz="1400" spc="-140" dirty="0">
                <a:solidFill>
                  <a:srgbClr val="7F7F7F"/>
                </a:solidFill>
                <a:latin typeface="Century Gothic"/>
                <a:cs typeface="Century Gothic"/>
              </a:rPr>
              <a:t>counting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7F7F7F"/>
              </a:buClr>
              <a:buFont typeface="Times New Roman"/>
              <a:buChar char="•"/>
            </a:pPr>
            <a:endParaRPr sz="175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</a:pPr>
            <a:r>
              <a:rPr sz="1400" b="1" spc="-75" dirty="0">
                <a:solidFill>
                  <a:schemeClr val="tx2"/>
                </a:solidFill>
                <a:latin typeface="Century Gothic"/>
                <a:cs typeface="Century Gothic"/>
              </a:rPr>
              <a:t>Plug </a:t>
            </a:r>
            <a:r>
              <a:rPr sz="1400" b="1" spc="-175" dirty="0">
                <a:solidFill>
                  <a:schemeClr val="tx2"/>
                </a:solidFill>
                <a:latin typeface="Century Gothic"/>
                <a:cs typeface="Century Gothic"/>
              </a:rPr>
              <a:t>and </a:t>
            </a:r>
            <a:r>
              <a:rPr sz="1400" b="1" spc="-150" dirty="0">
                <a:solidFill>
                  <a:schemeClr val="tx2"/>
                </a:solidFill>
                <a:latin typeface="Century Gothic"/>
                <a:cs typeface="Century Gothic"/>
              </a:rPr>
              <a:t>play </a:t>
            </a:r>
            <a:r>
              <a:rPr sz="1400" b="1" spc="-125" dirty="0">
                <a:solidFill>
                  <a:schemeClr val="tx2"/>
                </a:solidFill>
                <a:latin typeface="Century Gothic"/>
                <a:cs typeface="Century Gothic"/>
              </a:rPr>
              <a:t>via</a:t>
            </a:r>
            <a:r>
              <a:rPr sz="1400" b="1" spc="-18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API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128905" indent="-160655">
              <a:lnSpc>
                <a:spcPts val="1700"/>
              </a:lnSpc>
              <a:spcBef>
                <a:spcPts val="40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Flexible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seamless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API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integrations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two-way  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data</a:t>
            </a:r>
            <a:r>
              <a:rPr sz="1400" spc="-18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flow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</a:pPr>
            <a:r>
              <a:rPr sz="1400" b="1" spc="-55" dirty="0">
                <a:solidFill>
                  <a:schemeClr val="tx2"/>
                </a:solidFill>
                <a:latin typeface="Century Gothic"/>
                <a:cs typeface="Century Gothic"/>
              </a:rPr>
              <a:t>Future </a:t>
            </a:r>
            <a:r>
              <a:rPr sz="1400" b="1" spc="-130" dirty="0">
                <a:solidFill>
                  <a:schemeClr val="tx2"/>
                </a:solidFill>
                <a:latin typeface="Century Gothic"/>
                <a:cs typeface="Century Gothic"/>
              </a:rPr>
              <a:t>ecosystem</a:t>
            </a:r>
            <a:r>
              <a:rPr sz="1400" b="1" spc="-2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partner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123189" indent="-160655">
              <a:lnSpc>
                <a:spcPts val="1700"/>
              </a:lnSpc>
              <a:spcBef>
                <a:spcPts val="40"/>
              </a:spcBef>
              <a:buFont typeface="Times New Roman"/>
              <a:buChar char="•"/>
              <a:tabLst>
                <a:tab pos="173355" algn="l"/>
              </a:tabLst>
            </a:pPr>
            <a:r>
              <a:rPr sz="1400" spc="-25" dirty="0">
                <a:solidFill>
                  <a:srgbClr val="7F7F7F"/>
                </a:solidFill>
                <a:latin typeface="Century Gothic"/>
                <a:cs typeface="Century Gothic"/>
              </a:rPr>
              <a:t>Cross-sell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freight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platform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access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LocoNav 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userbase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B7CFBE38-D54C-4DC5-A609-A29B7F0BE4BF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D9EDEF-5A5F-4B8D-9FBB-61742A38AB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0A79FE-87A5-4CBC-A08B-58EF6AFD8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1413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Benefits </a:t>
            </a:r>
            <a:r>
              <a:rPr b="1" spc="-40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b="1" spc="60" dirty="0">
                <a:solidFill>
                  <a:schemeClr val="tx2"/>
                </a:solidFill>
                <a:latin typeface="Century Gothic"/>
                <a:cs typeface="Century Gothic"/>
              </a:rPr>
              <a:t>ERP</a:t>
            </a:r>
            <a:r>
              <a:rPr b="1" spc="-9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220" dirty="0">
                <a:solidFill>
                  <a:schemeClr val="tx2"/>
                </a:solidFill>
                <a:latin typeface="Century Gothic"/>
                <a:cs typeface="Century Gothic"/>
              </a:rPr>
              <a:t>vendor</a:t>
            </a:r>
          </a:p>
        </p:txBody>
      </p:sp>
      <p:sp>
        <p:nvSpPr>
          <p:cNvPr id="3" name="object 3"/>
          <p:cNvSpPr/>
          <p:nvPr/>
        </p:nvSpPr>
        <p:spPr>
          <a:xfrm>
            <a:off x="3045764" y="3903179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4">
                <a:moveTo>
                  <a:pt x="590219" y="0"/>
                </a:moveTo>
                <a:lnTo>
                  <a:pt x="541820" y="1955"/>
                </a:lnTo>
                <a:lnTo>
                  <a:pt x="494487" y="7721"/>
                </a:lnTo>
                <a:lnTo>
                  <a:pt x="448386" y="17157"/>
                </a:lnTo>
                <a:lnTo>
                  <a:pt x="403669" y="30086"/>
                </a:lnTo>
                <a:lnTo>
                  <a:pt x="360476" y="46380"/>
                </a:lnTo>
                <a:lnTo>
                  <a:pt x="318985" y="65887"/>
                </a:lnTo>
                <a:lnTo>
                  <a:pt x="279323" y="88430"/>
                </a:lnTo>
                <a:lnTo>
                  <a:pt x="241642" y="113880"/>
                </a:lnTo>
                <a:lnTo>
                  <a:pt x="206108" y="142074"/>
                </a:lnTo>
                <a:lnTo>
                  <a:pt x="172872" y="172872"/>
                </a:lnTo>
                <a:lnTo>
                  <a:pt x="142074" y="206121"/>
                </a:lnTo>
                <a:lnTo>
                  <a:pt x="113880" y="241642"/>
                </a:lnTo>
                <a:lnTo>
                  <a:pt x="88430" y="279323"/>
                </a:lnTo>
                <a:lnTo>
                  <a:pt x="65874" y="318985"/>
                </a:lnTo>
                <a:lnTo>
                  <a:pt x="46380" y="360489"/>
                </a:lnTo>
                <a:lnTo>
                  <a:pt x="30086" y="403669"/>
                </a:lnTo>
                <a:lnTo>
                  <a:pt x="17144" y="448386"/>
                </a:lnTo>
                <a:lnTo>
                  <a:pt x="7721" y="494487"/>
                </a:lnTo>
                <a:lnTo>
                  <a:pt x="1955" y="541820"/>
                </a:lnTo>
                <a:lnTo>
                  <a:pt x="0" y="590232"/>
                </a:lnTo>
                <a:lnTo>
                  <a:pt x="1955" y="638632"/>
                </a:lnTo>
                <a:lnTo>
                  <a:pt x="7721" y="685965"/>
                </a:lnTo>
                <a:lnTo>
                  <a:pt x="17144" y="732066"/>
                </a:lnTo>
                <a:lnTo>
                  <a:pt x="30086" y="776782"/>
                </a:lnTo>
                <a:lnTo>
                  <a:pt x="46380" y="819975"/>
                </a:lnTo>
                <a:lnTo>
                  <a:pt x="65874" y="861466"/>
                </a:lnTo>
                <a:lnTo>
                  <a:pt x="88430" y="901128"/>
                </a:lnTo>
                <a:lnTo>
                  <a:pt x="113880" y="938809"/>
                </a:lnTo>
                <a:lnTo>
                  <a:pt x="142074" y="974344"/>
                </a:lnTo>
                <a:lnTo>
                  <a:pt x="172872" y="1007579"/>
                </a:lnTo>
                <a:lnTo>
                  <a:pt x="206108" y="1038377"/>
                </a:lnTo>
                <a:lnTo>
                  <a:pt x="241642" y="1066571"/>
                </a:lnTo>
                <a:lnTo>
                  <a:pt x="279323" y="1092022"/>
                </a:lnTo>
                <a:lnTo>
                  <a:pt x="318985" y="1114577"/>
                </a:lnTo>
                <a:lnTo>
                  <a:pt x="360476" y="1134071"/>
                </a:lnTo>
                <a:lnTo>
                  <a:pt x="403669" y="1150366"/>
                </a:lnTo>
                <a:lnTo>
                  <a:pt x="448386" y="1163307"/>
                </a:lnTo>
                <a:lnTo>
                  <a:pt x="494487" y="1172730"/>
                </a:lnTo>
                <a:lnTo>
                  <a:pt x="541820" y="1178496"/>
                </a:lnTo>
                <a:lnTo>
                  <a:pt x="590219" y="1180452"/>
                </a:lnTo>
                <a:lnTo>
                  <a:pt x="638632" y="1178496"/>
                </a:lnTo>
                <a:lnTo>
                  <a:pt x="685965" y="1172730"/>
                </a:lnTo>
                <a:lnTo>
                  <a:pt x="732066" y="1163307"/>
                </a:lnTo>
                <a:lnTo>
                  <a:pt x="776782" y="1150366"/>
                </a:lnTo>
                <a:lnTo>
                  <a:pt x="819962" y="1134071"/>
                </a:lnTo>
                <a:lnTo>
                  <a:pt x="861466" y="1114577"/>
                </a:lnTo>
                <a:lnTo>
                  <a:pt x="901128" y="1092022"/>
                </a:lnTo>
                <a:lnTo>
                  <a:pt x="938809" y="1066571"/>
                </a:lnTo>
                <a:lnTo>
                  <a:pt x="974331" y="1038377"/>
                </a:lnTo>
                <a:lnTo>
                  <a:pt x="1007579" y="1007579"/>
                </a:lnTo>
                <a:lnTo>
                  <a:pt x="1038377" y="974344"/>
                </a:lnTo>
                <a:lnTo>
                  <a:pt x="1066571" y="938809"/>
                </a:lnTo>
                <a:lnTo>
                  <a:pt x="1092022" y="901128"/>
                </a:lnTo>
                <a:lnTo>
                  <a:pt x="1114564" y="861466"/>
                </a:lnTo>
                <a:lnTo>
                  <a:pt x="1134071" y="819975"/>
                </a:lnTo>
                <a:lnTo>
                  <a:pt x="1150365" y="776782"/>
                </a:lnTo>
                <a:lnTo>
                  <a:pt x="1163294" y="732066"/>
                </a:lnTo>
                <a:lnTo>
                  <a:pt x="1172730" y="685965"/>
                </a:lnTo>
                <a:lnTo>
                  <a:pt x="1178496" y="638632"/>
                </a:lnTo>
                <a:lnTo>
                  <a:pt x="1180452" y="590232"/>
                </a:lnTo>
                <a:lnTo>
                  <a:pt x="1178496" y="541820"/>
                </a:lnTo>
                <a:lnTo>
                  <a:pt x="1172730" y="494487"/>
                </a:lnTo>
                <a:lnTo>
                  <a:pt x="1163294" y="448386"/>
                </a:lnTo>
                <a:lnTo>
                  <a:pt x="1150365" y="403669"/>
                </a:lnTo>
                <a:lnTo>
                  <a:pt x="1134071" y="360489"/>
                </a:lnTo>
                <a:lnTo>
                  <a:pt x="1114564" y="318985"/>
                </a:lnTo>
                <a:lnTo>
                  <a:pt x="1092022" y="279323"/>
                </a:lnTo>
                <a:lnTo>
                  <a:pt x="1066571" y="241642"/>
                </a:lnTo>
                <a:lnTo>
                  <a:pt x="1038377" y="206121"/>
                </a:lnTo>
                <a:lnTo>
                  <a:pt x="1007579" y="172872"/>
                </a:lnTo>
                <a:lnTo>
                  <a:pt x="974331" y="142074"/>
                </a:lnTo>
                <a:lnTo>
                  <a:pt x="938809" y="113880"/>
                </a:lnTo>
                <a:lnTo>
                  <a:pt x="901128" y="88430"/>
                </a:lnTo>
                <a:lnTo>
                  <a:pt x="861466" y="65887"/>
                </a:lnTo>
                <a:lnTo>
                  <a:pt x="819962" y="46380"/>
                </a:lnTo>
                <a:lnTo>
                  <a:pt x="776782" y="30086"/>
                </a:lnTo>
                <a:lnTo>
                  <a:pt x="732066" y="17157"/>
                </a:lnTo>
                <a:lnTo>
                  <a:pt x="685965" y="7721"/>
                </a:lnTo>
                <a:lnTo>
                  <a:pt x="638632" y="1955"/>
                </a:lnTo>
                <a:lnTo>
                  <a:pt x="590219" y="0"/>
                </a:lnTo>
                <a:close/>
              </a:path>
            </a:pathLst>
          </a:custGeom>
          <a:solidFill>
            <a:srgbClr val="02B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5764" y="1168146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4" h="1180464">
                <a:moveTo>
                  <a:pt x="590219" y="0"/>
                </a:moveTo>
                <a:lnTo>
                  <a:pt x="541820" y="1955"/>
                </a:lnTo>
                <a:lnTo>
                  <a:pt x="494487" y="7721"/>
                </a:lnTo>
                <a:lnTo>
                  <a:pt x="448386" y="17157"/>
                </a:lnTo>
                <a:lnTo>
                  <a:pt x="403669" y="30086"/>
                </a:lnTo>
                <a:lnTo>
                  <a:pt x="360476" y="46380"/>
                </a:lnTo>
                <a:lnTo>
                  <a:pt x="318985" y="65874"/>
                </a:lnTo>
                <a:lnTo>
                  <a:pt x="279323" y="88430"/>
                </a:lnTo>
                <a:lnTo>
                  <a:pt x="241642" y="113880"/>
                </a:lnTo>
                <a:lnTo>
                  <a:pt x="206108" y="142074"/>
                </a:lnTo>
                <a:lnTo>
                  <a:pt x="172872" y="172872"/>
                </a:lnTo>
                <a:lnTo>
                  <a:pt x="142074" y="206108"/>
                </a:lnTo>
                <a:lnTo>
                  <a:pt x="113880" y="241642"/>
                </a:lnTo>
                <a:lnTo>
                  <a:pt x="88430" y="279323"/>
                </a:lnTo>
                <a:lnTo>
                  <a:pt x="65874" y="318985"/>
                </a:lnTo>
                <a:lnTo>
                  <a:pt x="46380" y="360476"/>
                </a:lnTo>
                <a:lnTo>
                  <a:pt x="30086" y="403669"/>
                </a:lnTo>
                <a:lnTo>
                  <a:pt x="17144" y="448386"/>
                </a:lnTo>
                <a:lnTo>
                  <a:pt x="7721" y="494487"/>
                </a:lnTo>
                <a:lnTo>
                  <a:pt x="1955" y="541820"/>
                </a:lnTo>
                <a:lnTo>
                  <a:pt x="0" y="590219"/>
                </a:lnTo>
                <a:lnTo>
                  <a:pt x="1955" y="638632"/>
                </a:lnTo>
                <a:lnTo>
                  <a:pt x="7721" y="685965"/>
                </a:lnTo>
                <a:lnTo>
                  <a:pt x="17144" y="732066"/>
                </a:lnTo>
                <a:lnTo>
                  <a:pt x="30086" y="776782"/>
                </a:lnTo>
                <a:lnTo>
                  <a:pt x="46380" y="819962"/>
                </a:lnTo>
                <a:lnTo>
                  <a:pt x="65874" y="861466"/>
                </a:lnTo>
                <a:lnTo>
                  <a:pt x="88430" y="901128"/>
                </a:lnTo>
                <a:lnTo>
                  <a:pt x="113880" y="938809"/>
                </a:lnTo>
                <a:lnTo>
                  <a:pt x="142074" y="974343"/>
                </a:lnTo>
                <a:lnTo>
                  <a:pt x="172872" y="1007579"/>
                </a:lnTo>
                <a:lnTo>
                  <a:pt x="206108" y="1038377"/>
                </a:lnTo>
                <a:lnTo>
                  <a:pt x="241642" y="1066571"/>
                </a:lnTo>
                <a:lnTo>
                  <a:pt x="279323" y="1092022"/>
                </a:lnTo>
                <a:lnTo>
                  <a:pt x="318985" y="1114577"/>
                </a:lnTo>
                <a:lnTo>
                  <a:pt x="360476" y="1134071"/>
                </a:lnTo>
                <a:lnTo>
                  <a:pt x="403669" y="1150365"/>
                </a:lnTo>
                <a:lnTo>
                  <a:pt x="448386" y="1163294"/>
                </a:lnTo>
                <a:lnTo>
                  <a:pt x="494487" y="1172730"/>
                </a:lnTo>
                <a:lnTo>
                  <a:pt x="541820" y="1178496"/>
                </a:lnTo>
                <a:lnTo>
                  <a:pt x="590219" y="1180452"/>
                </a:lnTo>
                <a:lnTo>
                  <a:pt x="638632" y="1178496"/>
                </a:lnTo>
                <a:lnTo>
                  <a:pt x="685965" y="1172730"/>
                </a:lnTo>
                <a:lnTo>
                  <a:pt x="732066" y="1163294"/>
                </a:lnTo>
                <a:lnTo>
                  <a:pt x="776782" y="1150365"/>
                </a:lnTo>
                <a:lnTo>
                  <a:pt x="819962" y="1134071"/>
                </a:lnTo>
                <a:lnTo>
                  <a:pt x="861466" y="1114577"/>
                </a:lnTo>
                <a:lnTo>
                  <a:pt x="901128" y="1092022"/>
                </a:lnTo>
                <a:lnTo>
                  <a:pt x="938809" y="1066571"/>
                </a:lnTo>
                <a:lnTo>
                  <a:pt x="974331" y="1038377"/>
                </a:lnTo>
                <a:lnTo>
                  <a:pt x="1007579" y="1007579"/>
                </a:lnTo>
                <a:lnTo>
                  <a:pt x="1038377" y="974343"/>
                </a:lnTo>
                <a:lnTo>
                  <a:pt x="1066571" y="938809"/>
                </a:lnTo>
                <a:lnTo>
                  <a:pt x="1092022" y="901128"/>
                </a:lnTo>
                <a:lnTo>
                  <a:pt x="1114564" y="861466"/>
                </a:lnTo>
                <a:lnTo>
                  <a:pt x="1134071" y="819962"/>
                </a:lnTo>
                <a:lnTo>
                  <a:pt x="1150365" y="776782"/>
                </a:lnTo>
                <a:lnTo>
                  <a:pt x="1163294" y="732066"/>
                </a:lnTo>
                <a:lnTo>
                  <a:pt x="1172730" y="685965"/>
                </a:lnTo>
                <a:lnTo>
                  <a:pt x="1178496" y="638632"/>
                </a:lnTo>
                <a:lnTo>
                  <a:pt x="1180452" y="590219"/>
                </a:lnTo>
                <a:lnTo>
                  <a:pt x="1178496" y="541820"/>
                </a:lnTo>
                <a:lnTo>
                  <a:pt x="1172730" y="494487"/>
                </a:lnTo>
                <a:lnTo>
                  <a:pt x="1163294" y="448386"/>
                </a:lnTo>
                <a:lnTo>
                  <a:pt x="1150365" y="403669"/>
                </a:lnTo>
                <a:lnTo>
                  <a:pt x="1134071" y="360476"/>
                </a:lnTo>
                <a:lnTo>
                  <a:pt x="1114564" y="318985"/>
                </a:lnTo>
                <a:lnTo>
                  <a:pt x="1092022" y="279323"/>
                </a:lnTo>
                <a:lnTo>
                  <a:pt x="1066571" y="241642"/>
                </a:lnTo>
                <a:lnTo>
                  <a:pt x="1038377" y="206108"/>
                </a:lnTo>
                <a:lnTo>
                  <a:pt x="1007579" y="172872"/>
                </a:lnTo>
                <a:lnTo>
                  <a:pt x="974331" y="142074"/>
                </a:lnTo>
                <a:lnTo>
                  <a:pt x="938809" y="113880"/>
                </a:lnTo>
                <a:lnTo>
                  <a:pt x="901128" y="88430"/>
                </a:lnTo>
                <a:lnTo>
                  <a:pt x="861466" y="65874"/>
                </a:lnTo>
                <a:lnTo>
                  <a:pt x="819962" y="46380"/>
                </a:lnTo>
                <a:lnTo>
                  <a:pt x="776782" y="30086"/>
                </a:lnTo>
                <a:lnTo>
                  <a:pt x="732066" y="17157"/>
                </a:lnTo>
                <a:lnTo>
                  <a:pt x="685965" y="7721"/>
                </a:lnTo>
                <a:lnTo>
                  <a:pt x="638632" y="1955"/>
                </a:lnTo>
                <a:lnTo>
                  <a:pt x="590219" y="0"/>
                </a:lnTo>
                <a:close/>
              </a:path>
            </a:pathLst>
          </a:custGeom>
          <a:solidFill>
            <a:srgbClr val="02B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65682" y="3903179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5" h="1180464">
                <a:moveTo>
                  <a:pt x="590219" y="0"/>
                </a:moveTo>
                <a:lnTo>
                  <a:pt x="541807" y="1955"/>
                </a:lnTo>
                <a:lnTo>
                  <a:pt x="494487" y="7721"/>
                </a:lnTo>
                <a:lnTo>
                  <a:pt x="448386" y="17157"/>
                </a:lnTo>
                <a:lnTo>
                  <a:pt x="403669" y="30086"/>
                </a:lnTo>
                <a:lnTo>
                  <a:pt x="360476" y="46380"/>
                </a:lnTo>
                <a:lnTo>
                  <a:pt x="318973" y="65887"/>
                </a:lnTo>
                <a:lnTo>
                  <a:pt x="279311" y="88430"/>
                </a:lnTo>
                <a:lnTo>
                  <a:pt x="241642" y="113880"/>
                </a:lnTo>
                <a:lnTo>
                  <a:pt x="206108" y="142074"/>
                </a:lnTo>
                <a:lnTo>
                  <a:pt x="172872" y="172872"/>
                </a:lnTo>
                <a:lnTo>
                  <a:pt x="142074" y="206121"/>
                </a:lnTo>
                <a:lnTo>
                  <a:pt x="113880" y="241642"/>
                </a:lnTo>
                <a:lnTo>
                  <a:pt x="88430" y="279323"/>
                </a:lnTo>
                <a:lnTo>
                  <a:pt x="65874" y="318985"/>
                </a:lnTo>
                <a:lnTo>
                  <a:pt x="46380" y="360489"/>
                </a:lnTo>
                <a:lnTo>
                  <a:pt x="30086" y="403669"/>
                </a:lnTo>
                <a:lnTo>
                  <a:pt x="17145" y="448386"/>
                </a:lnTo>
                <a:lnTo>
                  <a:pt x="7721" y="494487"/>
                </a:lnTo>
                <a:lnTo>
                  <a:pt x="1955" y="541820"/>
                </a:lnTo>
                <a:lnTo>
                  <a:pt x="0" y="590232"/>
                </a:lnTo>
                <a:lnTo>
                  <a:pt x="1955" y="638632"/>
                </a:lnTo>
                <a:lnTo>
                  <a:pt x="7721" y="685965"/>
                </a:lnTo>
                <a:lnTo>
                  <a:pt x="17145" y="732066"/>
                </a:lnTo>
                <a:lnTo>
                  <a:pt x="30086" y="776782"/>
                </a:lnTo>
                <a:lnTo>
                  <a:pt x="46380" y="819975"/>
                </a:lnTo>
                <a:lnTo>
                  <a:pt x="65874" y="861466"/>
                </a:lnTo>
                <a:lnTo>
                  <a:pt x="88430" y="901128"/>
                </a:lnTo>
                <a:lnTo>
                  <a:pt x="113880" y="938809"/>
                </a:lnTo>
                <a:lnTo>
                  <a:pt x="142074" y="974344"/>
                </a:lnTo>
                <a:lnTo>
                  <a:pt x="172872" y="1007579"/>
                </a:lnTo>
                <a:lnTo>
                  <a:pt x="206108" y="1038377"/>
                </a:lnTo>
                <a:lnTo>
                  <a:pt x="241642" y="1066571"/>
                </a:lnTo>
                <a:lnTo>
                  <a:pt x="279311" y="1092022"/>
                </a:lnTo>
                <a:lnTo>
                  <a:pt x="318973" y="1114577"/>
                </a:lnTo>
                <a:lnTo>
                  <a:pt x="360476" y="1134071"/>
                </a:lnTo>
                <a:lnTo>
                  <a:pt x="403669" y="1150366"/>
                </a:lnTo>
                <a:lnTo>
                  <a:pt x="448386" y="1163307"/>
                </a:lnTo>
                <a:lnTo>
                  <a:pt x="494487" y="1172730"/>
                </a:lnTo>
                <a:lnTo>
                  <a:pt x="541807" y="1178496"/>
                </a:lnTo>
                <a:lnTo>
                  <a:pt x="590219" y="1180452"/>
                </a:lnTo>
                <a:lnTo>
                  <a:pt x="638632" y="1178496"/>
                </a:lnTo>
                <a:lnTo>
                  <a:pt x="685965" y="1172730"/>
                </a:lnTo>
                <a:lnTo>
                  <a:pt x="732053" y="1163307"/>
                </a:lnTo>
                <a:lnTo>
                  <a:pt x="776782" y="1150366"/>
                </a:lnTo>
                <a:lnTo>
                  <a:pt x="819962" y="1134071"/>
                </a:lnTo>
                <a:lnTo>
                  <a:pt x="861466" y="1114577"/>
                </a:lnTo>
                <a:lnTo>
                  <a:pt x="901128" y="1092022"/>
                </a:lnTo>
                <a:lnTo>
                  <a:pt x="938796" y="1066571"/>
                </a:lnTo>
                <a:lnTo>
                  <a:pt x="974331" y="1038377"/>
                </a:lnTo>
                <a:lnTo>
                  <a:pt x="1007579" y="1007579"/>
                </a:lnTo>
                <a:lnTo>
                  <a:pt x="1038364" y="974344"/>
                </a:lnTo>
                <a:lnTo>
                  <a:pt x="1066571" y="938809"/>
                </a:lnTo>
                <a:lnTo>
                  <a:pt x="1092022" y="901128"/>
                </a:lnTo>
                <a:lnTo>
                  <a:pt x="1114564" y="861466"/>
                </a:lnTo>
                <a:lnTo>
                  <a:pt x="1134059" y="819975"/>
                </a:lnTo>
                <a:lnTo>
                  <a:pt x="1150353" y="776782"/>
                </a:lnTo>
                <a:lnTo>
                  <a:pt x="1163294" y="732066"/>
                </a:lnTo>
                <a:lnTo>
                  <a:pt x="1172718" y="685965"/>
                </a:lnTo>
                <a:lnTo>
                  <a:pt x="1178496" y="638632"/>
                </a:lnTo>
                <a:lnTo>
                  <a:pt x="1180452" y="590232"/>
                </a:lnTo>
                <a:lnTo>
                  <a:pt x="1178496" y="541820"/>
                </a:lnTo>
                <a:lnTo>
                  <a:pt x="1172718" y="494487"/>
                </a:lnTo>
                <a:lnTo>
                  <a:pt x="1163294" y="448386"/>
                </a:lnTo>
                <a:lnTo>
                  <a:pt x="1150353" y="403669"/>
                </a:lnTo>
                <a:lnTo>
                  <a:pt x="1134059" y="360489"/>
                </a:lnTo>
                <a:lnTo>
                  <a:pt x="1114564" y="318985"/>
                </a:lnTo>
                <a:lnTo>
                  <a:pt x="1092022" y="279323"/>
                </a:lnTo>
                <a:lnTo>
                  <a:pt x="1066571" y="241642"/>
                </a:lnTo>
                <a:lnTo>
                  <a:pt x="1038364" y="206121"/>
                </a:lnTo>
                <a:lnTo>
                  <a:pt x="1007579" y="172872"/>
                </a:lnTo>
                <a:lnTo>
                  <a:pt x="974331" y="142074"/>
                </a:lnTo>
                <a:lnTo>
                  <a:pt x="938796" y="113880"/>
                </a:lnTo>
                <a:lnTo>
                  <a:pt x="901128" y="88430"/>
                </a:lnTo>
                <a:lnTo>
                  <a:pt x="861466" y="65887"/>
                </a:lnTo>
                <a:lnTo>
                  <a:pt x="819962" y="46380"/>
                </a:lnTo>
                <a:lnTo>
                  <a:pt x="776782" y="30086"/>
                </a:lnTo>
                <a:lnTo>
                  <a:pt x="732053" y="17157"/>
                </a:lnTo>
                <a:lnTo>
                  <a:pt x="685965" y="7721"/>
                </a:lnTo>
                <a:lnTo>
                  <a:pt x="638632" y="1955"/>
                </a:lnTo>
                <a:lnTo>
                  <a:pt x="590219" y="0"/>
                </a:lnTo>
                <a:close/>
              </a:path>
            </a:pathLst>
          </a:custGeom>
          <a:solidFill>
            <a:srgbClr val="02B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5682" y="1168146"/>
            <a:ext cx="1180465" cy="1180465"/>
          </a:xfrm>
          <a:custGeom>
            <a:avLst/>
            <a:gdLst/>
            <a:ahLst/>
            <a:cxnLst/>
            <a:rect l="l" t="t" r="r" b="b"/>
            <a:pathLst>
              <a:path w="1180465" h="1180464">
                <a:moveTo>
                  <a:pt x="590219" y="0"/>
                </a:moveTo>
                <a:lnTo>
                  <a:pt x="541807" y="1955"/>
                </a:lnTo>
                <a:lnTo>
                  <a:pt x="494487" y="7721"/>
                </a:lnTo>
                <a:lnTo>
                  <a:pt x="448386" y="17157"/>
                </a:lnTo>
                <a:lnTo>
                  <a:pt x="403669" y="30086"/>
                </a:lnTo>
                <a:lnTo>
                  <a:pt x="360476" y="46380"/>
                </a:lnTo>
                <a:lnTo>
                  <a:pt x="318973" y="65874"/>
                </a:lnTo>
                <a:lnTo>
                  <a:pt x="279311" y="88430"/>
                </a:lnTo>
                <a:lnTo>
                  <a:pt x="241642" y="113880"/>
                </a:lnTo>
                <a:lnTo>
                  <a:pt x="206108" y="142074"/>
                </a:lnTo>
                <a:lnTo>
                  <a:pt x="172872" y="172872"/>
                </a:lnTo>
                <a:lnTo>
                  <a:pt x="142074" y="206108"/>
                </a:lnTo>
                <a:lnTo>
                  <a:pt x="113880" y="241642"/>
                </a:lnTo>
                <a:lnTo>
                  <a:pt x="88430" y="279323"/>
                </a:lnTo>
                <a:lnTo>
                  <a:pt x="65874" y="318985"/>
                </a:lnTo>
                <a:lnTo>
                  <a:pt x="46380" y="360476"/>
                </a:lnTo>
                <a:lnTo>
                  <a:pt x="30086" y="403669"/>
                </a:lnTo>
                <a:lnTo>
                  <a:pt x="17145" y="448386"/>
                </a:lnTo>
                <a:lnTo>
                  <a:pt x="7721" y="494487"/>
                </a:lnTo>
                <a:lnTo>
                  <a:pt x="1955" y="541820"/>
                </a:lnTo>
                <a:lnTo>
                  <a:pt x="0" y="590219"/>
                </a:lnTo>
                <a:lnTo>
                  <a:pt x="1955" y="638632"/>
                </a:lnTo>
                <a:lnTo>
                  <a:pt x="7721" y="685965"/>
                </a:lnTo>
                <a:lnTo>
                  <a:pt x="17145" y="732066"/>
                </a:lnTo>
                <a:lnTo>
                  <a:pt x="30086" y="776782"/>
                </a:lnTo>
                <a:lnTo>
                  <a:pt x="46380" y="819962"/>
                </a:lnTo>
                <a:lnTo>
                  <a:pt x="65874" y="861466"/>
                </a:lnTo>
                <a:lnTo>
                  <a:pt x="88430" y="901128"/>
                </a:lnTo>
                <a:lnTo>
                  <a:pt x="113880" y="938809"/>
                </a:lnTo>
                <a:lnTo>
                  <a:pt x="142074" y="974343"/>
                </a:lnTo>
                <a:lnTo>
                  <a:pt x="172872" y="1007579"/>
                </a:lnTo>
                <a:lnTo>
                  <a:pt x="206108" y="1038377"/>
                </a:lnTo>
                <a:lnTo>
                  <a:pt x="241642" y="1066571"/>
                </a:lnTo>
                <a:lnTo>
                  <a:pt x="279311" y="1092022"/>
                </a:lnTo>
                <a:lnTo>
                  <a:pt x="318973" y="1114577"/>
                </a:lnTo>
                <a:lnTo>
                  <a:pt x="360476" y="1134071"/>
                </a:lnTo>
                <a:lnTo>
                  <a:pt x="403669" y="1150365"/>
                </a:lnTo>
                <a:lnTo>
                  <a:pt x="448386" y="1163294"/>
                </a:lnTo>
                <a:lnTo>
                  <a:pt x="494487" y="1172730"/>
                </a:lnTo>
                <a:lnTo>
                  <a:pt x="541807" y="1178496"/>
                </a:lnTo>
                <a:lnTo>
                  <a:pt x="590219" y="1180452"/>
                </a:lnTo>
                <a:lnTo>
                  <a:pt x="638632" y="1178496"/>
                </a:lnTo>
                <a:lnTo>
                  <a:pt x="685965" y="1172730"/>
                </a:lnTo>
                <a:lnTo>
                  <a:pt x="732053" y="1163294"/>
                </a:lnTo>
                <a:lnTo>
                  <a:pt x="776782" y="1150365"/>
                </a:lnTo>
                <a:lnTo>
                  <a:pt x="819962" y="1134071"/>
                </a:lnTo>
                <a:lnTo>
                  <a:pt x="861466" y="1114577"/>
                </a:lnTo>
                <a:lnTo>
                  <a:pt x="901128" y="1092022"/>
                </a:lnTo>
                <a:lnTo>
                  <a:pt x="938796" y="1066571"/>
                </a:lnTo>
                <a:lnTo>
                  <a:pt x="974331" y="1038377"/>
                </a:lnTo>
                <a:lnTo>
                  <a:pt x="1007579" y="1007579"/>
                </a:lnTo>
                <a:lnTo>
                  <a:pt x="1038364" y="974343"/>
                </a:lnTo>
                <a:lnTo>
                  <a:pt x="1066571" y="938809"/>
                </a:lnTo>
                <a:lnTo>
                  <a:pt x="1092022" y="901128"/>
                </a:lnTo>
                <a:lnTo>
                  <a:pt x="1114564" y="861466"/>
                </a:lnTo>
                <a:lnTo>
                  <a:pt x="1134059" y="819962"/>
                </a:lnTo>
                <a:lnTo>
                  <a:pt x="1150353" y="776782"/>
                </a:lnTo>
                <a:lnTo>
                  <a:pt x="1163294" y="732066"/>
                </a:lnTo>
                <a:lnTo>
                  <a:pt x="1172718" y="685965"/>
                </a:lnTo>
                <a:lnTo>
                  <a:pt x="1178496" y="638632"/>
                </a:lnTo>
                <a:lnTo>
                  <a:pt x="1180452" y="590219"/>
                </a:lnTo>
                <a:lnTo>
                  <a:pt x="1178496" y="541820"/>
                </a:lnTo>
                <a:lnTo>
                  <a:pt x="1172718" y="494487"/>
                </a:lnTo>
                <a:lnTo>
                  <a:pt x="1163294" y="448386"/>
                </a:lnTo>
                <a:lnTo>
                  <a:pt x="1150353" y="403669"/>
                </a:lnTo>
                <a:lnTo>
                  <a:pt x="1134059" y="360476"/>
                </a:lnTo>
                <a:lnTo>
                  <a:pt x="1114564" y="318985"/>
                </a:lnTo>
                <a:lnTo>
                  <a:pt x="1092022" y="279323"/>
                </a:lnTo>
                <a:lnTo>
                  <a:pt x="1066571" y="241642"/>
                </a:lnTo>
                <a:lnTo>
                  <a:pt x="1038364" y="206108"/>
                </a:lnTo>
                <a:lnTo>
                  <a:pt x="1007579" y="172872"/>
                </a:lnTo>
                <a:lnTo>
                  <a:pt x="974331" y="142074"/>
                </a:lnTo>
                <a:lnTo>
                  <a:pt x="938796" y="113880"/>
                </a:lnTo>
                <a:lnTo>
                  <a:pt x="901128" y="88430"/>
                </a:lnTo>
                <a:lnTo>
                  <a:pt x="861466" y="65874"/>
                </a:lnTo>
                <a:lnTo>
                  <a:pt x="819962" y="46380"/>
                </a:lnTo>
                <a:lnTo>
                  <a:pt x="776782" y="30086"/>
                </a:lnTo>
                <a:lnTo>
                  <a:pt x="732053" y="17157"/>
                </a:lnTo>
                <a:lnTo>
                  <a:pt x="685965" y="7721"/>
                </a:lnTo>
                <a:lnTo>
                  <a:pt x="638632" y="1955"/>
                </a:lnTo>
                <a:lnTo>
                  <a:pt x="590219" y="0"/>
                </a:lnTo>
                <a:close/>
              </a:path>
            </a:pathLst>
          </a:custGeom>
          <a:solidFill>
            <a:srgbClr val="02B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05797" y="1485315"/>
            <a:ext cx="660400" cy="54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15314" y="4193222"/>
            <a:ext cx="681182" cy="600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5715" y="1451889"/>
            <a:ext cx="660400" cy="60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5797" y="4136897"/>
            <a:ext cx="660400" cy="647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23368" y="2431118"/>
            <a:ext cx="2677160" cy="75501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695"/>
              </a:spcBef>
            </a:pPr>
            <a:r>
              <a:rPr sz="1400" b="1" spc="-90" dirty="0">
                <a:solidFill>
                  <a:srgbClr val="262626"/>
                </a:solidFill>
                <a:latin typeface="Century Gothic"/>
                <a:cs typeface="Century Gothic"/>
              </a:rPr>
              <a:t>Easy </a:t>
            </a:r>
            <a:r>
              <a:rPr sz="1400" b="1" spc="-40" dirty="0">
                <a:solidFill>
                  <a:srgbClr val="262626"/>
                </a:solidFill>
                <a:latin typeface="Century Gothic"/>
                <a:cs typeface="Century Gothic"/>
              </a:rPr>
              <a:t>API</a:t>
            </a:r>
            <a:r>
              <a:rPr sz="1400" b="1" spc="20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sz="1400" b="1" spc="-80" dirty="0">
                <a:solidFill>
                  <a:srgbClr val="262626"/>
                </a:solidFill>
                <a:latin typeface="Century Gothic"/>
                <a:cs typeface="Century Gothic"/>
              </a:rPr>
              <a:t>integrations</a:t>
            </a:r>
            <a:endParaRPr sz="1400">
              <a:latin typeface="Century Gothic"/>
              <a:cs typeface="Century Gothic"/>
            </a:endParaRPr>
          </a:p>
          <a:p>
            <a:pPr marL="12700" marR="5080" algn="ctr">
              <a:lnSpc>
                <a:spcPct val="105000"/>
              </a:lnSpc>
              <a:spcBef>
                <a:spcPts val="440"/>
              </a:spcBef>
            </a:pPr>
            <a:r>
              <a:rPr sz="1200" spc="-40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highly </a:t>
            </a:r>
            <a:r>
              <a:rPr sz="1200" spc="-75" dirty="0">
                <a:solidFill>
                  <a:srgbClr val="7F7F7F"/>
                </a:solidFill>
                <a:latin typeface="Century Gothic"/>
                <a:cs typeface="Century Gothic"/>
              </a:rPr>
              <a:t>flexible </a:t>
            </a:r>
            <a:r>
              <a:rPr sz="1200" spc="-95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200" spc="-155" dirty="0">
                <a:solidFill>
                  <a:srgbClr val="7F7F7F"/>
                </a:solidFill>
                <a:latin typeface="Century Gothic"/>
                <a:cs typeface="Century Gothic"/>
              </a:rPr>
              <a:t>open </a:t>
            </a:r>
            <a:r>
              <a:rPr sz="1200" spc="-50" dirty="0">
                <a:solidFill>
                  <a:srgbClr val="7F7F7F"/>
                </a:solidFill>
                <a:latin typeface="Century Gothic"/>
                <a:cs typeface="Century Gothic"/>
              </a:rPr>
              <a:t>APIs,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integrate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with</a:t>
            </a:r>
            <a:r>
              <a:rPr sz="12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140" dirty="0">
                <a:solidFill>
                  <a:srgbClr val="7F7F7F"/>
                </a:solidFill>
                <a:latin typeface="Century Gothic"/>
                <a:cs typeface="Century Gothic"/>
              </a:rPr>
              <a:t>ease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09474" y="5147394"/>
            <a:ext cx="2905125" cy="97663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854710">
              <a:lnSpc>
                <a:spcPct val="100000"/>
              </a:lnSpc>
              <a:spcBef>
                <a:spcPts val="835"/>
              </a:spcBef>
            </a:pPr>
            <a:r>
              <a:rPr sz="1400" b="1" spc="-140" dirty="0">
                <a:solidFill>
                  <a:srgbClr val="262626"/>
                </a:solidFill>
                <a:latin typeface="Century Gothic"/>
                <a:cs typeface="Century Gothic"/>
              </a:rPr>
              <a:t>Device</a:t>
            </a:r>
            <a:r>
              <a:rPr sz="1400" b="1" spc="-40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sz="1400" b="1" spc="-110" dirty="0">
                <a:solidFill>
                  <a:srgbClr val="262626"/>
                </a:solidFill>
                <a:latin typeface="Century Gothic"/>
                <a:cs typeface="Century Gothic"/>
              </a:rPr>
              <a:t>agnostic</a:t>
            </a:r>
            <a:endParaRPr sz="1400">
              <a:latin typeface="Century Gothic"/>
              <a:cs typeface="Century Gothic"/>
            </a:endParaRPr>
          </a:p>
          <a:p>
            <a:pPr marL="12700" marR="5080" algn="ctr">
              <a:lnSpc>
                <a:spcPct val="104200"/>
              </a:lnSpc>
              <a:spcBef>
                <a:spcPts val="570"/>
              </a:spcBef>
            </a:pPr>
            <a:r>
              <a:rPr sz="1200" spc="-40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over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2200 </a:t>
            </a:r>
            <a:r>
              <a:rPr sz="1200" spc="-120" dirty="0">
                <a:solidFill>
                  <a:srgbClr val="7F7F7F"/>
                </a:solidFill>
                <a:latin typeface="Century Gothic"/>
                <a:cs typeface="Century Gothic"/>
              </a:rPr>
              <a:t>devices </a:t>
            </a:r>
            <a:r>
              <a:rPr sz="1200" spc="-145" dirty="0">
                <a:solidFill>
                  <a:srgbClr val="7F7F7F"/>
                </a:solidFill>
                <a:latin typeface="Century Gothic"/>
                <a:cs typeface="Century Gothic"/>
              </a:rPr>
              <a:t>already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integrated,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let  </a:t>
            </a:r>
            <a:r>
              <a:rPr sz="1200" spc="-155" dirty="0">
                <a:solidFill>
                  <a:srgbClr val="7F7F7F"/>
                </a:solidFill>
                <a:latin typeface="Century Gothic"/>
                <a:cs typeface="Century Gothic"/>
              </a:rPr>
              <a:t>go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all </a:t>
            </a:r>
            <a:r>
              <a:rPr sz="1200" spc="-145" dirty="0">
                <a:solidFill>
                  <a:srgbClr val="7F7F7F"/>
                </a:solidFill>
                <a:latin typeface="Century Gothic"/>
                <a:cs typeface="Century Gothic"/>
              </a:rPr>
              <a:t>hardware </a:t>
            </a:r>
            <a:r>
              <a:rPr sz="1200" spc="-120" dirty="0">
                <a:solidFill>
                  <a:srgbClr val="7F7F7F"/>
                </a:solidFill>
                <a:latin typeface="Century Gothic"/>
                <a:cs typeface="Century Gothic"/>
              </a:rPr>
              <a:t>related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constraints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with  seamless </a:t>
            </a:r>
            <a:r>
              <a:rPr sz="1200" spc="-120" dirty="0">
                <a:solidFill>
                  <a:srgbClr val="7F7F7F"/>
                </a:solidFill>
                <a:latin typeface="Century Gothic"/>
                <a:cs typeface="Century Gothic"/>
              </a:rPr>
              <a:t>plug </a:t>
            </a:r>
            <a:r>
              <a:rPr sz="1200" spc="-190" dirty="0">
                <a:solidFill>
                  <a:srgbClr val="7F7F7F"/>
                </a:solidFill>
                <a:latin typeface="Century Gothic"/>
                <a:cs typeface="Century Gothic"/>
              </a:rPr>
              <a:t>and</a:t>
            </a:r>
            <a:r>
              <a:rPr sz="1200" spc="-145" dirty="0">
                <a:solidFill>
                  <a:srgbClr val="7F7F7F"/>
                </a:solidFill>
                <a:latin typeface="Century Gothic"/>
                <a:cs typeface="Century Gothic"/>
              </a:rPr>
              <a:t> play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64638" y="2491740"/>
            <a:ext cx="2955290" cy="1288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5085" marR="36195" algn="ctr">
              <a:lnSpc>
                <a:spcPct val="101400"/>
              </a:lnSpc>
              <a:spcBef>
                <a:spcPts val="75"/>
              </a:spcBef>
            </a:pPr>
            <a:r>
              <a:rPr sz="1400" b="1" spc="-125" dirty="0">
                <a:solidFill>
                  <a:srgbClr val="262626"/>
                </a:solidFill>
                <a:latin typeface="Century Gothic"/>
                <a:cs typeface="Century Gothic"/>
              </a:rPr>
              <a:t>2-way </a:t>
            </a:r>
            <a:r>
              <a:rPr sz="1400" b="1" spc="-85" dirty="0">
                <a:solidFill>
                  <a:srgbClr val="262626"/>
                </a:solidFill>
                <a:latin typeface="Century Gothic"/>
                <a:cs typeface="Century Gothic"/>
              </a:rPr>
              <a:t>integration </a:t>
            </a:r>
            <a:r>
              <a:rPr sz="1400" b="1" spc="-25" dirty="0">
                <a:solidFill>
                  <a:srgbClr val="262626"/>
                </a:solidFill>
                <a:latin typeface="Century Gothic"/>
                <a:cs typeface="Century Gothic"/>
              </a:rPr>
              <a:t>of </a:t>
            </a:r>
            <a:r>
              <a:rPr sz="1400" b="1" spc="-100" dirty="0">
                <a:solidFill>
                  <a:srgbClr val="262626"/>
                </a:solidFill>
                <a:latin typeface="Century Gothic"/>
                <a:cs typeface="Century Gothic"/>
              </a:rPr>
              <a:t>telematics </a:t>
            </a:r>
            <a:r>
              <a:rPr sz="1400" b="1" spc="15" dirty="0">
                <a:solidFill>
                  <a:srgbClr val="262626"/>
                </a:solidFill>
                <a:latin typeface="Century Gothic"/>
                <a:cs typeface="Century Gothic"/>
              </a:rPr>
              <a:t>&amp; </a:t>
            </a:r>
            <a:r>
              <a:rPr sz="1400" b="1" spc="35" dirty="0">
                <a:solidFill>
                  <a:srgbClr val="262626"/>
                </a:solidFill>
                <a:latin typeface="Century Gothic"/>
                <a:cs typeface="Century Gothic"/>
              </a:rPr>
              <a:t>ERP  </a:t>
            </a:r>
            <a:r>
              <a:rPr sz="1400" b="1" spc="-100" dirty="0">
                <a:solidFill>
                  <a:srgbClr val="262626"/>
                </a:solidFill>
                <a:latin typeface="Century Gothic"/>
                <a:cs typeface="Century Gothic"/>
              </a:rPr>
              <a:t>products</a:t>
            </a:r>
            <a:endParaRPr sz="1400">
              <a:latin typeface="Century Gothic"/>
              <a:cs typeface="Century Gothic"/>
            </a:endParaRPr>
          </a:p>
          <a:p>
            <a:pPr marL="12700" marR="5080" algn="ctr">
              <a:lnSpc>
                <a:spcPct val="104400"/>
              </a:lnSpc>
              <a:spcBef>
                <a:spcPts val="545"/>
              </a:spcBef>
            </a:pPr>
            <a:r>
              <a:rPr sz="1200" spc="-70" dirty="0">
                <a:solidFill>
                  <a:srgbClr val="7F7F7F"/>
                </a:solidFill>
                <a:latin typeface="Century Gothic"/>
                <a:cs typeface="Century Gothic"/>
              </a:rPr>
              <a:t>Ability </a:t>
            </a:r>
            <a:r>
              <a:rPr sz="1200" spc="-65" dirty="0">
                <a:solidFill>
                  <a:srgbClr val="7F7F7F"/>
                </a:solidFill>
                <a:latin typeface="Century Gothic"/>
                <a:cs typeface="Century Gothic"/>
              </a:rPr>
              <a:t>for user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work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20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single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interface 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while </a:t>
            </a:r>
            <a:r>
              <a:rPr sz="1200" spc="-125" dirty="0">
                <a:solidFill>
                  <a:srgbClr val="7F7F7F"/>
                </a:solidFill>
                <a:latin typeface="Century Gothic"/>
                <a:cs typeface="Century Gothic"/>
              </a:rPr>
              <a:t>leveraging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25" dirty="0">
                <a:solidFill>
                  <a:srgbClr val="7F7F7F"/>
                </a:solidFill>
                <a:latin typeface="Century Gothic"/>
                <a:cs typeface="Century Gothic"/>
              </a:rPr>
              <a:t>power </a:t>
            </a:r>
            <a:r>
              <a:rPr sz="1200" spc="-8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35" dirty="0">
                <a:solidFill>
                  <a:srgbClr val="7F7F7F"/>
                </a:solidFill>
                <a:latin typeface="Century Gothic"/>
                <a:cs typeface="Century Gothic"/>
              </a:rPr>
              <a:t>LocoNav 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platform.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Integrate </a:t>
            </a:r>
            <a:r>
              <a:rPr sz="1200" spc="-105" dirty="0">
                <a:solidFill>
                  <a:srgbClr val="7F7F7F"/>
                </a:solidFill>
                <a:latin typeface="Century Gothic"/>
                <a:cs typeface="Century Gothic"/>
              </a:rPr>
              <a:t>telematics </a:t>
            </a:r>
            <a:r>
              <a:rPr sz="1200" spc="-180" dirty="0">
                <a:solidFill>
                  <a:srgbClr val="7F7F7F"/>
                </a:solidFill>
                <a:latin typeface="Century Gothic"/>
                <a:cs typeface="Century Gothic"/>
              </a:rPr>
              <a:t>data </a:t>
            </a:r>
            <a:r>
              <a:rPr sz="1200" spc="-65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200" spc="-26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hawk-  </a:t>
            </a:r>
            <a:r>
              <a:rPr sz="1200" spc="-150" dirty="0">
                <a:solidFill>
                  <a:srgbClr val="7F7F7F"/>
                </a:solidFill>
                <a:latin typeface="Century Gothic"/>
                <a:cs typeface="Century Gothic"/>
              </a:rPr>
              <a:t>eye </a:t>
            </a:r>
            <a:r>
              <a:rPr sz="1200" spc="-114" dirty="0">
                <a:solidFill>
                  <a:srgbClr val="7F7F7F"/>
                </a:solidFill>
                <a:latin typeface="Century Gothic"/>
                <a:cs typeface="Century Gothic"/>
              </a:rPr>
              <a:t>view </a:t>
            </a:r>
            <a:r>
              <a:rPr sz="1200" spc="-135" dirty="0">
                <a:solidFill>
                  <a:srgbClr val="7F7F7F"/>
                </a:solidFill>
                <a:latin typeface="Century Gothic"/>
                <a:cs typeface="Century Gothic"/>
              </a:rPr>
              <a:t>on</a:t>
            </a:r>
            <a:r>
              <a:rPr sz="1200" spc="-15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operations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7912" y="5147394"/>
            <a:ext cx="2788920" cy="97663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462280">
              <a:lnSpc>
                <a:spcPct val="100000"/>
              </a:lnSpc>
              <a:spcBef>
                <a:spcPts val="835"/>
              </a:spcBef>
            </a:pPr>
            <a:r>
              <a:rPr sz="1400" b="1" spc="-85" dirty="0">
                <a:solidFill>
                  <a:srgbClr val="262626"/>
                </a:solidFill>
                <a:latin typeface="Century Gothic"/>
                <a:cs typeface="Century Gothic"/>
              </a:rPr>
              <a:t>Alternate </a:t>
            </a:r>
            <a:r>
              <a:rPr sz="1400" b="1" spc="-150" dirty="0">
                <a:solidFill>
                  <a:srgbClr val="262626"/>
                </a:solidFill>
                <a:latin typeface="Century Gothic"/>
                <a:cs typeface="Century Gothic"/>
              </a:rPr>
              <a:t>revenue</a:t>
            </a:r>
            <a:r>
              <a:rPr sz="1400" b="1" spc="10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sz="1400" b="1" spc="-130" dirty="0">
                <a:solidFill>
                  <a:srgbClr val="262626"/>
                </a:solidFill>
                <a:latin typeface="Century Gothic"/>
                <a:cs typeface="Century Gothic"/>
              </a:rPr>
              <a:t>source</a:t>
            </a:r>
            <a:endParaRPr sz="1400">
              <a:latin typeface="Century Gothic"/>
              <a:cs typeface="Century Gothic"/>
            </a:endParaRPr>
          </a:p>
          <a:p>
            <a:pPr marL="12700" marR="5080" algn="ctr">
              <a:lnSpc>
                <a:spcPct val="104200"/>
              </a:lnSpc>
              <a:spcBef>
                <a:spcPts val="570"/>
              </a:spcBef>
            </a:pPr>
            <a:r>
              <a:rPr sz="1200" spc="-65" dirty="0">
                <a:solidFill>
                  <a:srgbClr val="7F7F7F"/>
                </a:solidFill>
                <a:latin typeface="Century Gothic"/>
                <a:cs typeface="Century Gothic"/>
              </a:rPr>
              <a:t>Upsell </a:t>
            </a:r>
            <a:r>
              <a:rPr sz="1200" spc="-110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200" spc="-135" dirty="0">
                <a:solidFill>
                  <a:srgbClr val="7F7F7F"/>
                </a:solidFill>
                <a:latin typeface="Century Gothic"/>
                <a:cs typeface="Century Gothic"/>
              </a:rPr>
              <a:t>LocoNav </a:t>
            </a:r>
            <a:r>
              <a:rPr sz="1200" spc="-120" dirty="0">
                <a:solidFill>
                  <a:srgbClr val="7F7F7F"/>
                </a:solidFill>
                <a:latin typeface="Century Gothic"/>
                <a:cs typeface="Century Gothic"/>
              </a:rPr>
              <a:t>product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spc="-65" dirty="0">
                <a:solidFill>
                  <a:srgbClr val="7F7F7F"/>
                </a:solidFill>
                <a:latin typeface="Century Gothic"/>
                <a:cs typeface="Century Gothic"/>
              </a:rPr>
              <a:t>existing </a:t>
            </a:r>
            <a:r>
              <a:rPr sz="1200" spc="5" dirty="0">
                <a:solidFill>
                  <a:srgbClr val="7F7F7F"/>
                </a:solidFill>
                <a:latin typeface="Century Gothic"/>
                <a:cs typeface="Century Gothic"/>
              </a:rPr>
              <a:t>ERP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customers </a:t>
            </a:r>
            <a:r>
              <a:rPr sz="1200" spc="-190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200" spc="-204" dirty="0">
                <a:solidFill>
                  <a:srgbClr val="7F7F7F"/>
                </a:solidFill>
                <a:latin typeface="Century Gothic"/>
                <a:cs typeface="Century Gothic"/>
              </a:rPr>
              <a:t>add </a:t>
            </a:r>
            <a:r>
              <a:rPr sz="1200" spc="-125" dirty="0">
                <a:solidFill>
                  <a:srgbClr val="7F7F7F"/>
                </a:solidFill>
                <a:latin typeface="Century Gothic"/>
                <a:cs typeface="Century Gothic"/>
              </a:rPr>
              <a:t>another </a:t>
            </a:r>
            <a:r>
              <a:rPr sz="1200" spc="-130" dirty="0">
                <a:solidFill>
                  <a:srgbClr val="7F7F7F"/>
                </a:solidFill>
                <a:latin typeface="Century Gothic"/>
                <a:cs typeface="Century Gothic"/>
              </a:rPr>
              <a:t>revenue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stream  </a:t>
            </a:r>
            <a:r>
              <a:rPr sz="1200" spc="-85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200" spc="-100" dirty="0">
                <a:solidFill>
                  <a:srgbClr val="7F7F7F"/>
                </a:solidFill>
                <a:latin typeface="Century Gothic"/>
                <a:cs typeface="Century Gothic"/>
              </a:rPr>
              <a:t>your</a:t>
            </a:r>
            <a:r>
              <a:rPr sz="1200" spc="-15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200" spc="-60" dirty="0">
                <a:solidFill>
                  <a:srgbClr val="7F7F7F"/>
                </a:solidFill>
                <a:latin typeface="Century Gothic"/>
                <a:cs typeface="Century Gothic"/>
              </a:rPr>
              <a:t>business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2440AA-46A7-42DB-B673-1F7A4ACBC6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1AAB08-AD7E-4779-8A4D-02E766FD5B4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1709" y="0"/>
            <a:ext cx="227029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04575" y="1044028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64" y="3200"/>
                </a:lnTo>
                <a:lnTo>
                  <a:pt x="257682" y="12534"/>
                </a:lnTo>
                <a:lnTo>
                  <a:pt x="214363" y="27584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806" y="102793"/>
                </a:lnTo>
                <a:lnTo>
                  <a:pt x="73126" y="136499"/>
                </a:lnTo>
                <a:lnTo>
                  <a:pt x="47917" y="173837"/>
                </a:lnTo>
                <a:lnTo>
                  <a:pt x="27584" y="214363"/>
                </a:lnTo>
                <a:lnTo>
                  <a:pt x="12534" y="257683"/>
                </a:lnTo>
                <a:lnTo>
                  <a:pt x="3200" y="303352"/>
                </a:lnTo>
                <a:lnTo>
                  <a:pt x="0" y="350989"/>
                </a:lnTo>
                <a:lnTo>
                  <a:pt x="3200" y="398614"/>
                </a:lnTo>
                <a:lnTo>
                  <a:pt x="12534" y="444284"/>
                </a:lnTo>
                <a:lnTo>
                  <a:pt x="27584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806" y="599173"/>
                </a:lnTo>
                <a:lnTo>
                  <a:pt x="136512" y="628840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82" y="689432"/>
                </a:lnTo>
                <a:lnTo>
                  <a:pt x="303364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96" y="689432"/>
                </a:lnTo>
                <a:lnTo>
                  <a:pt x="487603" y="674382"/>
                </a:lnTo>
                <a:lnTo>
                  <a:pt x="528142" y="654050"/>
                </a:lnTo>
                <a:lnTo>
                  <a:pt x="565467" y="628840"/>
                </a:lnTo>
                <a:lnTo>
                  <a:pt x="599173" y="599173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95" y="487603"/>
                </a:lnTo>
                <a:lnTo>
                  <a:pt x="689432" y="444284"/>
                </a:lnTo>
                <a:lnTo>
                  <a:pt x="698766" y="398614"/>
                </a:lnTo>
                <a:lnTo>
                  <a:pt x="701967" y="350989"/>
                </a:lnTo>
                <a:lnTo>
                  <a:pt x="698766" y="303352"/>
                </a:lnTo>
                <a:lnTo>
                  <a:pt x="689432" y="257683"/>
                </a:lnTo>
                <a:lnTo>
                  <a:pt x="674395" y="214363"/>
                </a:lnTo>
                <a:lnTo>
                  <a:pt x="654050" y="173837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67" y="73126"/>
                </a:lnTo>
                <a:lnTo>
                  <a:pt x="528142" y="47917"/>
                </a:lnTo>
                <a:lnTo>
                  <a:pt x="487603" y="27584"/>
                </a:lnTo>
                <a:lnTo>
                  <a:pt x="444296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46535" y="1234824"/>
            <a:ext cx="418038" cy="4013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8989" y="194671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89" y="0"/>
                </a:moveTo>
                <a:lnTo>
                  <a:pt x="303352" y="3200"/>
                </a:lnTo>
                <a:lnTo>
                  <a:pt x="257683" y="12534"/>
                </a:lnTo>
                <a:lnTo>
                  <a:pt x="214363" y="27571"/>
                </a:lnTo>
                <a:lnTo>
                  <a:pt x="173837" y="47917"/>
                </a:lnTo>
                <a:lnTo>
                  <a:pt x="136512" y="73126"/>
                </a:lnTo>
                <a:lnTo>
                  <a:pt x="102793" y="102793"/>
                </a:lnTo>
                <a:lnTo>
                  <a:pt x="73126" y="136499"/>
                </a:lnTo>
                <a:lnTo>
                  <a:pt x="47917" y="173824"/>
                </a:lnTo>
                <a:lnTo>
                  <a:pt x="27584" y="214363"/>
                </a:lnTo>
                <a:lnTo>
                  <a:pt x="12534" y="257670"/>
                </a:lnTo>
                <a:lnTo>
                  <a:pt x="3200" y="303352"/>
                </a:lnTo>
                <a:lnTo>
                  <a:pt x="0" y="350977"/>
                </a:lnTo>
                <a:lnTo>
                  <a:pt x="3200" y="398602"/>
                </a:lnTo>
                <a:lnTo>
                  <a:pt x="12534" y="444284"/>
                </a:lnTo>
                <a:lnTo>
                  <a:pt x="27584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60"/>
                </a:lnTo>
                <a:lnTo>
                  <a:pt x="136512" y="628827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83" y="689432"/>
                </a:lnTo>
                <a:lnTo>
                  <a:pt x="303352" y="698766"/>
                </a:lnTo>
                <a:lnTo>
                  <a:pt x="350989" y="701967"/>
                </a:lnTo>
                <a:lnTo>
                  <a:pt x="398614" y="698766"/>
                </a:lnTo>
                <a:lnTo>
                  <a:pt x="444296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67" y="628827"/>
                </a:lnTo>
                <a:lnTo>
                  <a:pt x="599173" y="599160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02"/>
                </a:lnTo>
                <a:lnTo>
                  <a:pt x="701967" y="350977"/>
                </a:lnTo>
                <a:lnTo>
                  <a:pt x="698766" y="303352"/>
                </a:lnTo>
                <a:lnTo>
                  <a:pt x="689432" y="257670"/>
                </a:lnTo>
                <a:lnTo>
                  <a:pt x="674382" y="214363"/>
                </a:lnTo>
                <a:lnTo>
                  <a:pt x="654050" y="173824"/>
                </a:lnTo>
                <a:lnTo>
                  <a:pt x="628840" y="136499"/>
                </a:lnTo>
                <a:lnTo>
                  <a:pt x="599173" y="102793"/>
                </a:lnTo>
                <a:lnTo>
                  <a:pt x="565467" y="73126"/>
                </a:lnTo>
                <a:lnTo>
                  <a:pt x="528129" y="47917"/>
                </a:lnTo>
                <a:lnTo>
                  <a:pt x="487603" y="27571"/>
                </a:lnTo>
                <a:lnTo>
                  <a:pt x="444296" y="12534"/>
                </a:lnTo>
                <a:lnTo>
                  <a:pt x="398614" y="3200"/>
                </a:lnTo>
                <a:lnTo>
                  <a:pt x="350989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50053" y="2067242"/>
            <a:ext cx="414693" cy="4146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44033" y="2849283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77" y="0"/>
                </a:moveTo>
                <a:lnTo>
                  <a:pt x="303352" y="3200"/>
                </a:lnTo>
                <a:lnTo>
                  <a:pt x="257670" y="12534"/>
                </a:lnTo>
                <a:lnTo>
                  <a:pt x="214363" y="27571"/>
                </a:lnTo>
                <a:lnTo>
                  <a:pt x="173837" y="47917"/>
                </a:lnTo>
                <a:lnTo>
                  <a:pt x="136499" y="73126"/>
                </a:lnTo>
                <a:lnTo>
                  <a:pt x="102793" y="102793"/>
                </a:lnTo>
                <a:lnTo>
                  <a:pt x="73126" y="136499"/>
                </a:lnTo>
                <a:lnTo>
                  <a:pt x="47917" y="173837"/>
                </a:lnTo>
                <a:lnTo>
                  <a:pt x="27571" y="214363"/>
                </a:lnTo>
                <a:lnTo>
                  <a:pt x="12534" y="257670"/>
                </a:lnTo>
                <a:lnTo>
                  <a:pt x="3200" y="303352"/>
                </a:lnTo>
                <a:lnTo>
                  <a:pt x="0" y="350977"/>
                </a:lnTo>
                <a:lnTo>
                  <a:pt x="3200" y="398602"/>
                </a:lnTo>
                <a:lnTo>
                  <a:pt x="12534" y="444284"/>
                </a:lnTo>
                <a:lnTo>
                  <a:pt x="27571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60"/>
                </a:lnTo>
                <a:lnTo>
                  <a:pt x="136499" y="628840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70" y="689432"/>
                </a:lnTo>
                <a:lnTo>
                  <a:pt x="303352" y="698766"/>
                </a:lnTo>
                <a:lnTo>
                  <a:pt x="350977" y="701967"/>
                </a:lnTo>
                <a:lnTo>
                  <a:pt x="398602" y="698766"/>
                </a:lnTo>
                <a:lnTo>
                  <a:pt x="444284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54" y="628840"/>
                </a:lnTo>
                <a:lnTo>
                  <a:pt x="599160" y="599160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02"/>
                </a:lnTo>
                <a:lnTo>
                  <a:pt x="701967" y="350977"/>
                </a:lnTo>
                <a:lnTo>
                  <a:pt x="698766" y="303352"/>
                </a:lnTo>
                <a:lnTo>
                  <a:pt x="689432" y="257670"/>
                </a:lnTo>
                <a:lnTo>
                  <a:pt x="674382" y="214363"/>
                </a:lnTo>
                <a:lnTo>
                  <a:pt x="654050" y="173837"/>
                </a:lnTo>
                <a:lnTo>
                  <a:pt x="628840" y="136499"/>
                </a:lnTo>
                <a:lnTo>
                  <a:pt x="599160" y="102793"/>
                </a:lnTo>
                <a:lnTo>
                  <a:pt x="565454" y="73126"/>
                </a:lnTo>
                <a:lnTo>
                  <a:pt x="528129" y="47917"/>
                </a:lnTo>
                <a:lnTo>
                  <a:pt x="487603" y="27571"/>
                </a:lnTo>
                <a:lnTo>
                  <a:pt x="444284" y="12534"/>
                </a:lnTo>
                <a:lnTo>
                  <a:pt x="398602" y="3200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40350" y="2965356"/>
            <a:ext cx="421382" cy="408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4033" y="3761701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77" y="0"/>
                </a:moveTo>
                <a:lnTo>
                  <a:pt x="303352" y="3200"/>
                </a:lnTo>
                <a:lnTo>
                  <a:pt x="257670" y="12534"/>
                </a:lnTo>
                <a:lnTo>
                  <a:pt x="214363" y="27584"/>
                </a:lnTo>
                <a:lnTo>
                  <a:pt x="173837" y="47917"/>
                </a:lnTo>
                <a:lnTo>
                  <a:pt x="136499" y="73126"/>
                </a:lnTo>
                <a:lnTo>
                  <a:pt x="102793" y="102793"/>
                </a:lnTo>
                <a:lnTo>
                  <a:pt x="73126" y="136512"/>
                </a:lnTo>
                <a:lnTo>
                  <a:pt x="47917" y="173837"/>
                </a:lnTo>
                <a:lnTo>
                  <a:pt x="27571" y="214363"/>
                </a:lnTo>
                <a:lnTo>
                  <a:pt x="12534" y="257682"/>
                </a:lnTo>
                <a:lnTo>
                  <a:pt x="3200" y="303352"/>
                </a:lnTo>
                <a:lnTo>
                  <a:pt x="0" y="350989"/>
                </a:lnTo>
                <a:lnTo>
                  <a:pt x="3200" y="398614"/>
                </a:lnTo>
                <a:lnTo>
                  <a:pt x="12534" y="444284"/>
                </a:lnTo>
                <a:lnTo>
                  <a:pt x="27571" y="487603"/>
                </a:lnTo>
                <a:lnTo>
                  <a:pt x="47917" y="528129"/>
                </a:lnTo>
                <a:lnTo>
                  <a:pt x="73126" y="565454"/>
                </a:lnTo>
                <a:lnTo>
                  <a:pt x="102793" y="599173"/>
                </a:lnTo>
                <a:lnTo>
                  <a:pt x="136499" y="628840"/>
                </a:lnTo>
                <a:lnTo>
                  <a:pt x="173837" y="654050"/>
                </a:lnTo>
                <a:lnTo>
                  <a:pt x="214363" y="674382"/>
                </a:lnTo>
                <a:lnTo>
                  <a:pt x="257670" y="689432"/>
                </a:lnTo>
                <a:lnTo>
                  <a:pt x="303352" y="698766"/>
                </a:lnTo>
                <a:lnTo>
                  <a:pt x="350977" y="701967"/>
                </a:lnTo>
                <a:lnTo>
                  <a:pt x="398602" y="698766"/>
                </a:lnTo>
                <a:lnTo>
                  <a:pt x="444284" y="689432"/>
                </a:lnTo>
                <a:lnTo>
                  <a:pt x="487603" y="674382"/>
                </a:lnTo>
                <a:lnTo>
                  <a:pt x="528129" y="654050"/>
                </a:lnTo>
                <a:lnTo>
                  <a:pt x="565454" y="628840"/>
                </a:lnTo>
                <a:lnTo>
                  <a:pt x="599160" y="599173"/>
                </a:lnTo>
                <a:lnTo>
                  <a:pt x="628840" y="565454"/>
                </a:lnTo>
                <a:lnTo>
                  <a:pt x="654050" y="528129"/>
                </a:lnTo>
                <a:lnTo>
                  <a:pt x="674382" y="487603"/>
                </a:lnTo>
                <a:lnTo>
                  <a:pt x="689432" y="444284"/>
                </a:lnTo>
                <a:lnTo>
                  <a:pt x="698766" y="398614"/>
                </a:lnTo>
                <a:lnTo>
                  <a:pt x="701967" y="350989"/>
                </a:lnTo>
                <a:lnTo>
                  <a:pt x="698766" y="303352"/>
                </a:lnTo>
                <a:lnTo>
                  <a:pt x="689432" y="257682"/>
                </a:lnTo>
                <a:lnTo>
                  <a:pt x="674382" y="214363"/>
                </a:lnTo>
                <a:lnTo>
                  <a:pt x="654050" y="173837"/>
                </a:lnTo>
                <a:lnTo>
                  <a:pt x="628840" y="136512"/>
                </a:lnTo>
                <a:lnTo>
                  <a:pt x="599160" y="102793"/>
                </a:lnTo>
                <a:lnTo>
                  <a:pt x="565454" y="73126"/>
                </a:lnTo>
                <a:lnTo>
                  <a:pt x="528129" y="47917"/>
                </a:lnTo>
                <a:lnTo>
                  <a:pt x="487603" y="27584"/>
                </a:lnTo>
                <a:lnTo>
                  <a:pt x="444284" y="12534"/>
                </a:lnTo>
                <a:lnTo>
                  <a:pt x="398602" y="3200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9301" y="3922947"/>
            <a:ext cx="431413" cy="418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4033" y="4668989"/>
            <a:ext cx="702310" cy="702310"/>
          </a:xfrm>
          <a:custGeom>
            <a:avLst/>
            <a:gdLst/>
            <a:ahLst/>
            <a:cxnLst/>
            <a:rect l="l" t="t" r="r" b="b"/>
            <a:pathLst>
              <a:path w="702310" h="702310">
                <a:moveTo>
                  <a:pt x="350977" y="0"/>
                </a:moveTo>
                <a:lnTo>
                  <a:pt x="303352" y="3213"/>
                </a:lnTo>
                <a:lnTo>
                  <a:pt x="257670" y="12547"/>
                </a:lnTo>
                <a:lnTo>
                  <a:pt x="214363" y="27584"/>
                </a:lnTo>
                <a:lnTo>
                  <a:pt x="173837" y="47929"/>
                </a:lnTo>
                <a:lnTo>
                  <a:pt x="136499" y="73139"/>
                </a:lnTo>
                <a:lnTo>
                  <a:pt x="102793" y="102806"/>
                </a:lnTo>
                <a:lnTo>
                  <a:pt x="73126" y="136512"/>
                </a:lnTo>
                <a:lnTo>
                  <a:pt x="47917" y="173837"/>
                </a:lnTo>
                <a:lnTo>
                  <a:pt x="27571" y="214375"/>
                </a:lnTo>
                <a:lnTo>
                  <a:pt x="12534" y="257682"/>
                </a:lnTo>
                <a:lnTo>
                  <a:pt x="3200" y="303364"/>
                </a:lnTo>
                <a:lnTo>
                  <a:pt x="0" y="350989"/>
                </a:lnTo>
                <a:lnTo>
                  <a:pt x="3200" y="398614"/>
                </a:lnTo>
                <a:lnTo>
                  <a:pt x="12534" y="444296"/>
                </a:lnTo>
                <a:lnTo>
                  <a:pt x="27571" y="487616"/>
                </a:lnTo>
                <a:lnTo>
                  <a:pt x="47917" y="528142"/>
                </a:lnTo>
                <a:lnTo>
                  <a:pt x="73126" y="565467"/>
                </a:lnTo>
                <a:lnTo>
                  <a:pt x="102793" y="599173"/>
                </a:lnTo>
                <a:lnTo>
                  <a:pt x="136499" y="628840"/>
                </a:lnTo>
                <a:lnTo>
                  <a:pt x="173837" y="654062"/>
                </a:lnTo>
                <a:lnTo>
                  <a:pt x="214363" y="674395"/>
                </a:lnTo>
                <a:lnTo>
                  <a:pt x="257670" y="689444"/>
                </a:lnTo>
                <a:lnTo>
                  <a:pt x="303352" y="698779"/>
                </a:lnTo>
                <a:lnTo>
                  <a:pt x="350977" y="701979"/>
                </a:lnTo>
                <a:lnTo>
                  <a:pt x="398602" y="698779"/>
                </a:lnTo>
                <a:lnTo>
                  <a:pt x="444284" y="689444"/>
                </a:lnTo>
                <a:lnTo>
                  <a:pt x="487603" y="674395"/>
                </a:lnTo>
                <a:lnTo>
                  <a:pt x="528129" y="654062"/>
                </a:lnTo>
                <a:lnTo>
                  <a:pt x="565454" y="628840"/>
                </a:lnTo>
                <a:lnTo>
                  <a:pt x="599160" y="599173"/>
                </a:lnTo>
                <a:lnTo>
                  <a:pt x="628840" y="565467"/>
                </a:lnTo>
                <a:lnTo>
                  <a:pt x="654050" y="528142"/>
                </a:lnTo>
                <a:lnTo>
                  <a:pt x="674382" y="487616"/>
                </a:lnTo>
                <a:lnTo>
                  <a:pt x="689432" y="444296"/>
                </a:lnTo>
                <a:lnTo>
                  <a:pt x="698766" y="398614"/>
                </a:lnTo>
                <a:lnTo>
                  <a:pt x="701967" y="350989"/>
                </a:lnTo>
                <a:lnTo>
                  <a:pt x="698766" y="303364"/>
                </a:lnTo>
                <a:lnTo>
                  <a:pt x="689432" y="257682"/>
                </a:lnTo>
                <a:lnTo>
                  <a:pt x="674382" y="214375"/>
                </a:lnTo>
                <a:lnTo>
                  <a:pt x="654050" y="173837"/>
                </a:lnTo>
                <a:lnTo>
                  <a:pt x="628840" y="136512"/>
                </a:lnTo>
                <a:lnTo>
                  <a:pt x="599160" y="102806"/>
                </a:lnTo>
                <a:lnTo>
                  <a:pt x="565454" y="73139"/>
                </a:lnTo>
                <a:lnTo>
                  <a:pt x="528129" y="47929"/>
                </a:lnTo>
                <a:lnTo>
                  <a:pt x="487603" y="27584"/>
                </a:lnTo>
                <a:lnTo>
                  <a:pt x="444284" y="12547"/>
                </a:lnTo>
                <a:lnTo>
                  <a:pt x="398602" y="3213"/>
                </a:lnTo>
                <a:lnTo>
                  <a:pt x="35097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86565" y="4841722"/>
            <a:ext cx="401316" cy="397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440626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Benefits </a:t>
            </a:r>
            <a:r>
              <a:rPr b="1" spc="-40" dirty="0">
                <a:solidFill>
                  <a:schemeClr val="tx2"/>
                </a:solidFill>
                <a:latin typeface="Century Gothic"/>
                <a:cs typeface="Century Gothic"/>
              </a:rPr>
              <a:t>to </a:t>
            </a:r>
            <a:r>
              <a:rPr b="1" spc="-285" dirty="0">
                <a:solidFill>
                  <a:schemeClr val="tx2"/>
                </a:solidFill>
                <a:latin typeface="Century Gothic"/>
                <a:cs typeface="Century Gothic"/>
              </a:rPr>
              <a:t>end </a:t>
            </a:r>
            <a:r>
              <a:rPr b="1" spc="-200" dirty="0">
                <a:solidFill>
                  <a:schemeClr val="tx2"/>
                </a:solidFill>
                <a:latin typeface="Century Gothic"/>
                <a:cs typeface="Century Gothic"/>
              </a:rPr>
              <a:t>customer </a:t>
            </a:r>
            <a:r>
              <a:rPr b="1" spc="-20" dirty="0">
                <a:solidFill>
                  <a:schemeClr val="tx2"/>
                </a:solidFill>
                <a:latin typeface="Century Gothic"/>
                <a:cs typeface="Century Gothic"/>
              </a:rPr>
              <a:t>of</a:t>
            </a:r>
            <a:r>
              <a:rPr b="1" spc="-10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60" dirty="0">
                <a:solidFill>
                  <a:schemeClr val="tx2"/>
                </a:solidFill>
                <a:latin typeface="Century Gothic"/>
                <a:cs typeface="Century Gothic"/>
              </a:rPr>
              <a:t>ERP</a:t>
            </a:r>
          </a:p>
        </p:txBody>
      </p:sp>
      <p:sp>
        <p:nvSpPr>
          <p:cNvPr id="14" name="object 14"/>
          <p:cNvSpPr/>
          <p:nvPr/>
        </p:nvSpPr>
        <p:spPr>
          <a:xfrm>
            <a:off x="0" y="1351249"/>
            <a:ext cx="4325124" cy="46841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825718" y="1059180"/>
            <a:ext cx="4145915" cy="435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1400" b="1" spc="-60" dirty="0">
                <a:solidFill>
                  <a:schemeClr val="tx2"/>
                </a:solidFill>
                <a:latin typeface="Century Gothic"/>
                <a:cs typeface="Century Gothic"/>
              </a:rPr>
              <a:t>Unified</a:t>
            </a:r>
            <a:r>
              <a:rPr sz="1400" b="1" spc="-3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5" dirty="0">
                <a:solidFill>
                  <a:schemeClr val="tx2"/>
                </a:solidFill>
                <a:latin typeface="Century Gothic"/>
                <a:cs typeface="Century Gothic"/>
              </a:rPr>
              <a:t>platform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3355" marR="71120" indent="-160655">
              <a:lnSpc>
                <a:spcPct val="101400"/>
              </a:lnSpc>
              <a:buFont typeface="Times New Roman"/>
              <a:buChar char="•"/>
              <a:tabLst>
                <a:tab pos="173355" algn="l"/>
              </a:tabLst>
            </a:pP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Move </a:t>
            </a:r>
            <a:r>
              <a:rPr sz="1400" spc="-225" dirty="0">
                <a:solidFill>
                  <a:srgbClr val="7F7F7F"/>
                </a:solidFill>
                <a:latin typeface="Century Gothic"/>
                <a:cs typeface="Century Gothic"/>
              </a:rPr>
              <a:t>away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from multiple platforms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holistic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360°  </a:t>
            </a:r>
            <a:r>
              <a:rPr sz="1400" spc="-135" dirty="0">
                <a:solidFill>
                  <a:srgbClr val="7F7F7F"/>
                </a:solidFill>
                <a:latin typeface="Century Gothic"/>
                <a:cs typeface="Century Gothic"/>
              </a:rPr>
              <a:t>view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90" dirty="0">
                <a:solidFill>
                  <a:srgbClr val="7F7F7F"/>
                </a:solidFill>
                <a:latin typeface="Century Gothic"/>
                <a:cs typeface="Century Gothic"/>
              </a:rPr>
              <a:t>single</a:t>
            </a:r>
            <a:r>
              <a:rPr sz="1400" spc="-23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70" dirty="0">
                <a:solidFill>
                  <a:srgbClr val="7F7F7F"/>
                </a:solidFill>
                <a:latin typeface="Century Gothic"/>
                <a:cs typeface="Century Gothic"/>
              </a:rPr>
              <a:t>dashboard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</a:pPr>
            <a:r>
              <a:rPr sz="1400" b="1" spc="-130" dirty="0">
                <a:solidFill>
                  <a:schemeClr val="tx2"/>
                </a:solidFill>
                <a:latin typeface="Century Gothic"/>
                <a:cs typeface="Century Gothic"/>
              </a:rPr>
              <a:t>Save </a:t>
            </a:r>
            <a:r>
              <a:rPr sz="1400" b="1" spc="-204" dirty="0">
                <a:solidFill>
                  <a:schemeClr val="tx2"/>
                </a:solidFill>
                <a:latin typeface="Century Gothic"/>
                <a:cs typeface="Century Gothic"/>
              </a:rPr>
              <a:t>man </a:t>
            </a:r>
            <a:r>
              <a:rPr sz="1400" b="1" spc="-95" dirty="0">
                <a:solidFill>
                  <a:schemeClr val="tx2"/>
                </a:solidFill>
                <a:latin typeface="Century Gothic"/>
                <a:cs typeface="Century Gothic"/>
              </a:rPr>
              <a:t>hours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400" b="1" spc="-155" dirty="0">
                <a:solidFill>
                  <a:schemeClr val="tx2"/>
                </a:solidFill>
                <a:latin typeface="Century Gothic"/>
                <a:cs typeface="Century Gothic"/>
              </a:rPr>
              <a:t>reduce </a:t>
            </a:r>
            <a:r>
              <a:rPr sz="1400" b="1" spc="-114" dirty="0">
                <a:solidFill>
                  <a:schemeClr val="tx2"/>
                </a:solidFill>
                <a:latin typeface="Century Gothic"/>
                <a:cs typeface="Century Gothic"/>
              </a:rPr>
              <a:t>operational</a:t>
            </a:r>
            <a:r>
              <a:rPr sz="1400" b="1" spc="-7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80" dirty="0">
                <a:solidFill>
                  <a:schemeClr val="tx2"/>
                </a:solidFill>
                <a:latin typeface="Century Gothic"/>
                <a:cs typeface="Century Gothic"/>
              </a:rPr>
              <a:t>cost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4625" marR="185420" indent="-161290">
              <a:lnSpc>
                <a:spcPct val="101400"/>
              </a:lnSpc>
              <a:spcBef>
                <a:spcPts val="5"/>
              </a:spcBef>
              <a:buFont typeface="Times New Roman"/>
              <a:buChar char="•"/>
              <a:tabLst>
                <a:tab pos="174625" algn="l"/>
              </a:tabLst>
            </a:pP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Use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the </a:t>
            </a: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power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of 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ERP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Telematics </a:t>
            </a:r>
            <a:r>
              <a:rPr sz="1400" spc="-100" dirty="0">
                <a:solidFill>
                  <a:srgbClr val="7F7F7F"/>
                </a:solidFill>
                <a:latin typeface="Century Gothic"/>
                <a:cs typeface="Century Gothic"/>
              </a:rPr>
              <a:t>to </a:t>
            </a:r>
            <a:r>
              <a:rPr sz="1400" spc="-175" dirty="0">
                <a:solidFill>
                  <a:srgbClr val="7F7F7F"/>
                </a:solidFill>
                <a:latin typeface="Century Gothic"/>
                <a:cs typeface="Century Gothic"/>
              </a:rPr>
              <a:t>automate  </a:t>
            </a:r>
            <a:r>
              <a:rPr sz="1400" spc="-55" dirty="0">
                <a:solidFill>
                  <a:srgbClr val="7F7F7F"/>
                </a:solidFill>
                <a:latin typeface="Century Gothic"/>
                <a:cs typeface="Century Gothic"/>
              </a:rPr>
              <a:t>tasks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processes,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saving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time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</a:t>
            </a:r>
            <a:r>
              <a:rPr sz="1400" spc="-18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costs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7F7F7F"/>
              </a:buClr>
              <a:buFont typeface="Times New Roman"/>
              <a:buChar char="•"/>
            </a:pPr>
            <a:endParaRPr sz="185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</a:pPr>
            <a:r>
              <a:rPr sz="14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Vehicle </a:t>
            </a:r>
            <a:r>
              <a:rPr sz="1400" b="1" spc="15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sz="1400" b="1" spc="-75" dirty="0">
                <a:solidFill>
                  <a:schemeClr val="tx2"/>
                </a:solidFill>
                <a:latin typeface="Century Gothic"/>
                <a:cs typeface="Century Gothic"/>
              </a:rPr>
              <a:t>fuel</a:t>
            </a:r>
            <a:r>
              <a:rPr sz="1400" b="1" spc="-2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90" dirty="0">
                <a:solidFill>
                  <a:schemeClr val="tx2"/>
                </a:solidFill>
                <a:latin typeface="Century Gothic"/>
                <a:cs typeface="Century Gothic"/>
              </a:rPr>
              <a:t>monitoring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4625" marR="173990" indent="-161290">
              <a:lnSpc>
                <a:spcPct val="100000"/>
              </a:lnSpc>
              <a:spcBef>
                <a:spcPts val="25"/>
              </a:spcBef>
              <a:buFont typeface="Times New Roman"/>
              <a:buChar char="•"/>
              <a:tabLst>
                <a:tab pos="174625" algn="l"/>
              </a:tabLst>
            </a:pPr>
            <a:r>
              <a:rPr sz="1400" spc="-145" dirty="0">
                <a:solidFill>
                  <a:srgbClr val="7F7F7F"/>
                </a:solidFill>
                <a:latin typeface="Century Gothic"/>
                <a:cs typeface="Century Gothic"/>
              </a:rPr>
              <a:t>Crack </a:t>
            </a:r>
            <a:r>
              <a:rPr sz="1400" spc="-175" dirty="0">
                <a:solidFill>
                  <a:srgbClr val="7F7F7F"/>
                </a:solidFill>
                <a:latin typeface="Century Gothic"/>
                <a:cs typeface="Century Gothic"/>
              </a:rPr>
              <a:t>down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on </a:t>
            </a:r>
            <a:r>
              <a:rPr sz="1400" spc="-114" dirty="0">
                <a:solidFill>
                  <a:srgbClr val="7F7F7F"/>
                </a:solidFill>
                <a:latin typeface="Century Gothic"/>
                <a:cs typeface="Century Gothic"/>
              </a:rPr>
              <a:t>violation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-65" dirty="0">
                <a:solidFill>
                  <a:srgbClr val="7F7F7F"/>
                </a:solidFill>
                <a:latin typeface="Century Gothic"/>
                <a:cs typeface="Century Gothic"/>
              </a:rPr>
              <a:t>thefts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35" dirty="0">
                <a:solidFill>
                  <a:srgbClr val="7F7F7F"/>
                </a:solidFill>
                <a:latin typeface="Century Gothic"/>
                <a:cs typeface="Century Gothic"/>
              </a:rPr>
              <a:t>state-of-  </a:t>
            </a:r>
            <a:r>
              <a:rPr sz="1400" spc="-75" dirty="0">
                <a:solidFill>
                  <a:srgbClr val="7F7F7F"/>
                </a:solidFill>
                <a:latin typeface="Century Gothic"/>
                <a:cs typeface="Century Gothic"/>
              </a:rPr>
              <a:t>the-art </a:t>
            </a:r>
            <a:r>
              <a:rPr sz="1400" spc="-125" dirty="0">
                <a:solidFill>
                  <a:srgbClr val="7F7F7F"/>
                </a:solidFill>
                <a:latin typeface="Century Gothic"/>
                <a:cs typeface="Century Gothic"/>
              </a:rPr>
              <a:t>telematics</a:t>
            </a:r>
            <a:r>
              <a:rPr sz="1400" spc="75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130" dirty="0">
                <a:solidFill>
                  <a:srgbClr val="7F7F7F"/>
                </a:solidFill>
                <a:latin typeface="Century Gothic"/>
                <a:cs typeface="Century Gothic"/>
              </a:rPr>
              <a:t>platform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7F7F7F"/>
              </a:buClr>
              <a:buFont typeface="Times New Roman"/>
              <a:buChar char="•"/>
            </a:pPr>
            <a:endParaRPr sz="175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</a:pPr>
            <a:r>
              <a:rPr sz="1400" b="1" spc="-135" dirty="0">
                <a:solidFill>
                  <a:schemeClr val="tx2"/>
                </a:solidFill>
                <a:latin typeface="Century Gothic"/>
                <a:cs typeface="Century Gothic"/>
              </a:rPr>
              <a:t>Comprehensive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55" dirty="0">
                <a:solidFill>
                  <a:schemeClr val="tx2"/>
                </a:solidFill>
                <a:latin typeface="Century Gothic"/>
                <a:cs typeface="Century Gothic"/>
              </a:rPr>
              <a:t>insights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4625" marR="434975" indent="-161290">
              <a:lnSpc>
                <a:spcPts val="1700"/>
              </a:lnSpc>
              <a:spcBef>
                <a:spcPts val="40"/>
              </a:spcBef>
              <a:buFont typeface="Times New Roman"/>
              <a:buChar char="•"/>
              <a:tabLst>
                <a:tab pos="174625" algn="l"/>
              </a:tabLst>
            </a:pPr>
            <a:r>
              <a:rPr sz="1400" spc="-155" dirty="0">
                <a:solidFill>
                  <a:srgbClr val="7F7F7F"/>
                </a:solidFill>
                <a:latin typeface="Century Gothic"/>
                <a:cs typeface="Century Gothic"/>
              </a:rPr>
              <a:t>Combine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telematics </a:t>
            </a:r>
            <a:r>
              <a:rPr sz="1400" spc="-215" dirty="0">
                <a:solidFill>
                  <a:srgbClr val="7F7F7F"/>
                </a:solidFill>
                <a:latin typeface="Century Gothic"/>
                <a:cs typeface="Century Gothic"/>
              </a:rPr>
              <a:t>and </a:t>
            </a:r>
            <a:r>
              <a:rPr sz="1400" spc="5" dirty="0">
                <a:solidFill>
                  <a:srgbClr val="7F7F7F"/>
                </a:solidFill>
                <a:latin typeface="Century Gothic"/>
                <a:cs typeface="Century Gothic"/>
              </a:rPr>
              <a:t>ERP </a:t>
            </a:r>
            <a:r>
              <a:rPr sz="1400" spc="-210" dirty="0">
                <a:solidFill>
                  <a:srgbClr val="7F7F7F"/>
                </a:solidFill>
                <a:latin typeface="Century Gothic"/>
                <a:cs typeface="Century Gothic"/>
              </a:rPr>
              <a:t>data </a:t>
            </a:r>
            <a:r>
              <a:rPr sz="1400" spc="-80" dirty="0">
                <a:solidFill>
                  <a:srgbClr val="7F7F7F"/>
                </a:solidFill>
                <a:latin typeface="Century Gothic"/>
                <a:cs typeface="Century Gothic"/>
              </a:rPr>
              <a:t>for </a:t>
            </a:r>
            <a:r>
              <a:rPr sz="1400" spc="-300" dirty="0">
                <a:solidFill>
                  <a:srgbClr val="7F7F7F"/>
                </a:solidFill>
                <a:latin typeface="Century Gothic"/>
                <a:cs typeface="Century Gothic"/>
              </a:rPr>
              <a:t>a </a:t>
            </a:r>
            <a:r>
              <a:rPr sz="1400" spc="-150" dirty="0">
                <a:solidFill>
                  <a:srgbClr val="7F7F7F"/>
                </a:solidFill>
                <a:latin typeface="Century Gothic"/>
                <a:cs typeface="Century Gothic"/>
              </a:rPr>
              <a:t>detailed  </a:t>
            </a:r>
            <a:r>
              <a:rPr sz="1400" spc="-105" dirty="0">
                <a:solidFill>
                  <a:srgbClr val="7F7F7F"/>
                </a:solidFill>
                <a:latin typeface="Century Gothic"/>
                <a:cs typeface="Century Gothic"/>
              </a:rPr>
              <a:t>analysis</a:t>
            </a:r>
            <a:endParaRPr sz="1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7F7F7F"/>
              </a:buClr>
              <a:buFont typeface="Times New Roman"/>
              <a:buChar char="•"/>
            </a:pPr>
            <a:endParaRPr sz="1700" dirty="0">
              <a:latin typeface="Times New Roman"/>
              <a:cs typeface="Times New Roman"/>
            </a:endParaRPr>
          </a:p>
          <a:p>
            <a:pPr marL="22860">
              <a:lnSpc>
                <a:spcPct val="100000"/>
              </a:lnSpc>
            </a:pPr>
            <a:r>
              <a:rPr sz="1400" b="1" spc="-95" dirty="0">
                <a:solidFill>
                  <a:schemeClr val="tx2"/>
                </a:solidFill>
                <a:latin typeface="Century Gothic"/>
                <a:cs typeface="Century Gothic"/>
              </a:rPr>
              <a:t>Optimize </a:t>
            </a:r>
            <a:r>
              <a:rPr sz="1400" b="1" spc="-40" dirty="0">
                <a:solidFill>
                  <a:schemeClr val="tx2"/>
                </a:solidFill>
                <a:latin typeface="Century Gothic"/>
                <a:cs typeface="Century Gothic"/>
              </a:rPr>
              <a:t>fleet</a:t>
            </a:r>
            <a:r>
              <a:rPr sz="1400" b="1" spc="2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400" b="1" spc="-55" dirty="0">
                <a:solidFill>
                  <a:schemeClr val="tx2"/>
                </a:solidFill>
                <a:latin typeface="Century Gothic"/>
                <a:cs typeface="Century Gothic"/>
              </a:rPr>
              <a:t>utilization</a:t>
            </a:r>
            <a:endParaRPr sz="1400" dirty="0">
              <a:solidFill>
                <a:schemeClr val="tx2"/>
              </a:solidFill>
              <a:latin typeface="Century Gothic"/>
              <a:cs typeface="Century Gothic"/>
            </a:endParaRPr>
          </a:p>
          <a:p>
            <a:pPr marL="174625" marR="5080" indent="-161290">
              <a:lnSpc>
                <a:spcPts val="1700"/>
              </a:lnSpc>
              <a:spcBef>
                <a:spcPts val="40"/>
              </a:spcBef>
              <a:buFont typeface="Times New Roman"/>
              <a:buChar char="•"/>
              <a:tabLst>
                <a:tab pos="174625" algn="l"/>
              </a:tabLst>
            </a:pP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Track fleet </a:t>
            </a:r>
            <a:r>
              <a:rPr sz="1400" spc="-160" dirty="0">
                <a:solidFill>
                  <a:srgbClr val="7F7F7F"/>
                </a:solidFill>
                <a:latin typeface="Century Gothic"/>
                <a:cs typeface="Century Gothic"/>
              </a:rPr>
              <a:t>performance </a:t>
            </a:r>
            <a:r>
              <a:rPr sz="1400" spc="-110" dirty="0">
                <a:solidFill>
                  <a:srgbClr val="7F7F7F"/>
                </a:solidFill>
                <a:latin typeface="Century Gothic"/>
                <a:cs typeface="Century Gothic"/>
              </a:rPr>
              <a:t>&amp; </a:t>
            </a:r>
            <a:r>
              <a:rPr sz="1400" spc="-165" dirty="0">
                <a:solidFill>
                  <a:srgbClr val="7F7F7F"/>
                </a:solidFill>
                <a:latin typeface="Century Gothic"/>
                <a:cs typeface="Century Gothic"/>
              </a:rPr>
              <a:t>reduce </a:t>
            </a:r>
            <a:r>
              <a:rPr sz="1400" spc="-10" dirty="0">
                <a:solidFill>
                  <a:srgbClr val="7F7F7F"/>
                </a:solidFill>
                <a:latin typeface="Century Gothic"/>
                <a:cs typeface="Century Gothic"/>
              </a:rPr>
              <a:t>TAT </a:t>
            </a:r>
            <a:r>
              <a:rPr sz="1400" spc="-95" dirty="0">
                <a:solidFill>
                  <a:srgbClr val="7F7F7F"/>
                </a:solidFill>
                <a:latin typeface="Century Gothic"/>
                <a:cs typeface="Century Gothic"/>
              </a:rPr>
              <a:t>with </a:t>
            </a:r>
            <a:r>
              <a:rPr sz="1400" spc="-120" dirty="0">
                <a:solidFill>
                  <a:srgbClr val="7F7F7F"/>
                </a:solidFill>
                <a:latin typeface="Century Gothic"/>
                <a:cs typeface="Century Gothic"/>
              </a:rPr>
              <a:t>telematics  </a:t>
            </a:r>
            <a:r>
              <a:rPr sz="1400" spc="-200" dirty="0">
                <a:solidFill>
                  <a:srgbClr val="7F7F7F"/>
                </a:solidFill>
                <a:latin typeface="Century Gothic"/>
                <a:cs typeface="Century Gothic"/>
              </a:rPr>
              <a:t>backed </a:t>
            </a:r>
            <a:r>
              <a:rPr sz="1400" spc="-60" dirty="0">
                <a:solidFill>
                  <a:srgbClr val="7F7F7F"/>
                </a:solidFill>
                <a:latin typeface="Century Gothic"/>
                <a:cs typeface="Century Gothic"/>
              </a:rPr>
              <a:t>trip</a:t>
            </a:r>
            <a:r>
              <a:rPr sz="1400" dirty="0">
                <a:solidFill>
                  <a:srgbClr val="7F7F7F"/>
                </a:solidFill>
                <a:latin typeface="Century Gothic"/>
                <a:cs typeface="Century Gothic"/>
              </a:rPr>
              <a:t> </a:t>
            </a:r>
            <a:r>
              <a:rPr sz="1400" spc="-204" dirty="0">
                <a:solidFill>
                  <a:srgbClr val="7F7F7F"/>
                </a:solidFill>
                <a:latin typeface="Century Gothic"/>
                <a:cs typeface="Century Gothic"/>
              </a:rPr>
              <a:t>data</a:t>
            </a:r>
            <a:endParaRPr sz="1400" dirty="0">
              <a:latin typeface="Century Gothic"/>
              <a:cs typeface="Century Gothic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A9A302E-CAE7-4DB3-A56F-C2CEA00ED4FA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CF98FB-9344-45B3-A421-3D3EF6917D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67" y="-152199"/>
            <a:ext cx="1310196" cy="1310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8796C6-4333-46B3-8005-69D663E22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8952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24400" y="3303306"/>
            <a:ext cx="219519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Thank</a:t>
            </a:r>
            <a:r>
              <a:rPr spc="-65" dirty="0"/>
              <a:t> </a:t>
            </a:r>
            <a:r>
              <a:rPr spc="-270" dirty="0"/>
              <a:t>you</a:t>
            </a:r>
          </a:p>
        </p:txBody>
      </p:sp>
      <p:sp>
        <p:nvSpPr>
          <p:cNvPr id="5" name="object 5"/>
          <p:cNvSpPr/>
          <p:nvPr/>
        </p:nvSpPr>
        <p:spPr>
          <a:xfrm>
            <a:off x="49284" y="0"/>
            <a:ext cx="1127125" cy="647700"/>
          </a:xfrm>
          <a:custGeom>
            <a:avLst/>
            <a:gdLst/>
            <a:ahLst/>
            <a:cxnLst/>
            <a:rect l="l" t="t" r="r" b="b"/>
            <a:pathLst>
              <a:path w="1127125" h="647700">
                <a:moveTo>
                  <a:pt x="1120140" y="0"/>
                </a:moveTo>
                <a:lnTo>
                  <a:pt x="6576" y="0"/>
                </a:lnTo>
                <a:lnTo>
                  <a:pt x="2067" y="35140"/>
                </a:lnTo>
                <a:lnTo>
                  <a:pt x="0" y="83756"/>
                </a:lnTo>
                <a:lnTo>
                  <a:pt x="2067" y="132359"/>
                </a:lnTo>
                <a:lnTo>
                  <a:pt x="8157" y="179819"/>
                </a:lnTo>
                <a:lnTo>
                  <a:pt x="18102" y="225958"/>
                </a:lnTo>
                <a:lnTo>
                  <a:pt x="31732" y="270624"/>
                </a:lnTo>
                <a:lnTo>
                  <a:pt x="48877" y="313626"/>
                </a:lnTo>
                <a:lnTo>
                  <a:pt x="69369" y="354799"/>
                </a:lnTo>
                <a:lnTo>
                  <a:pt x="93038" y="393979"/>
                </a:lnTo>
                <a:lnTo>
                  <a:pt x="119716" y="430999"/>
                </a:lnTo>
                <a:lnTo>
                  <a:pt x="149233" y="465683"/>
                </a:lnTo>
                <a:lnTo>
                  <a:pt x="181420" y="497878"/>
                </a:lnTo>
                <a:lnTo>
                  <a:pt x="216109" y="527392"/>
                </a:lnTo>
                <a:lnTo>
                  <a:pt x="253129" y="554075"/>
                </a:lnTo>
                <a:lnTo>
                  <a:pt x="292311" y="577735"/>
                </a:lnTo>
                <a:lnTo>
                  <a:pt x="333487" y="598233"/>
                </a:lnTo>
                <a:lnTo>
                  <a:pt x="376488" y="615378"/>
                </a:lnTo>
                <a:lnTo>
                  <a:pt x="421145" y="629005"/>
                </a:lnTo>
                <a:lnTo>
                  <a:pt x="467289" y="638949"/>
                </a:lnTo>
                <a:lnTo>
                  <a:pt x="514749" y="645045"/>
                </a:lnTo>
                <a:lnTo>
                  <a:pt x="563358" y="647115"/>
                </a:lnTo>
                <a:lnTo>
                  <a:pt x="611968" y="645045"/>
                </a:lnTo>
                <a:lnTo>
                  <a:pt x="659428" y="638949"/>
                </a:lnTo>
                <a:lnTo>
                  <a:pt x="705572" y="629005"/>
                </a:lnTo>
                <a:lnTo>
                  <a:pt x="750227" y="615378"/>
                </a:lnTo>
                <a:lnTo>
                  <a:pt x="793230" y="598233"/>
                </a:lnTo>
                <a:lnTo>
                  <a:pt x="834406" y="577735"/>
                </a:lnTo>
                <a:lnTo>
                  <a:pt x="873589" y="554075"/>
                </a:lnTo>
                <a:lnTo>
                  <a:pt x="910608" y="527392"/>
                </a:lnTo>
                <a:lnTo>
                  <a:pt x="945297" y="497878"/>
                </a:lnTo>
                <a:lnTo>
                  <a:pt x="977485" y="465683"/>
                </a:lnTo>
                <a:lnTo>
                  <a:pt x="1007001" y="430999"/>
                </a:lnTo>
                <a:lnTo>
                  <a:pt x="1033679" y="393979"/>
                </a:lnTo>
                <a:lnTo>
                  <a:pt x="1057348" y="354799"/>
                </a:lnTo>
                <a:lnTo>
                  <a:pt x="1077839" y="313626"/>
                </a:lnTo>
                <a:lnTo>
                  <a:pt x="1094984" y="270624"/>
                </a:lnTo>
                <a:lnTo>
                  <a:pt x="1108614" y="225958"/>
                </a:lnTo>
                <a:lnTo>
                  <a:pt x="1118559" y="179819"/>
                </a:lnTo>
                <a:lnTo>
                  <a:pt x="1124650" y="132359"/>
                </a:lnTo>
                <a:lnTo>
                  <a:pt x="1126718" y="83756"/>
                </a:lnTo>
                <a:lnTo>
                  <a:pt x="1124650" y="35140"/>
                </a:lnTo>
                <a:lnTo>
                  <a:pt x="1120140" y="0"/>
                </a:lnTo>
                <a:close/>
              </a:path>
            </a:pathLst>
          </a:custGeom>
          <a:solidFill>
            <a:srgbClr val="1EACB2">
              <a:alpha val="658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6405" y="6467235"/>
            <a:ext cx="704850" cy="391160"/>
          </a:xfrm>
          <a:custGeom>
            <a:avLst/>
            <a:gdLst/>
            <a:ahLst/>
            <a:cxnLst/>
            <a:rect l="l" t="t" r="r" b="b"/>
            <a:pathLst>
              <a:path w="704850" h="391159">
                <a:moveTo>
                  <a:pt x="352120" y="0"/>
                </a:moveTo>
                <a:lnTo>
                  <a:pt x="304342" y="3213"/>
                </a:lnTo>
                <a:lnTo>
                  <a:pt x="258508" y="12576"/>
                </a:lnTo>
                <a:lnTo>
                  <a:pt x="215061" y="27670"/>
                </a:lnTo>
                <a:lnTo>
                  <a:pt x="174396" y="48073"/>
                </a:lnTo>
                <a:lnTo>
                  <a:pt x="136956" y="73366"/>
                </a:lnTo>
                <a:lnTo>
                  <a:pt x="103136" y="103131"/>
                </a:lnTo>
                <a:lnTo>
                  <a:pt x="73367" y="136947"/>
                </a:lnTo>
                <a:lnTo>
                  <a:pt x="48082" y="174396"/>
                </a:lnTo>
                <a:lnTo>
                  <a:pt x="27673" y="215056"/>
                </a:lnTo>
                <a:lnTo>
                  <a:pt x="12585" y="258509"/>
                </a:lnTo>
                <a:lnTo>
                  <a:pt x="3213" y="304336"/>
                </a:lnTo>
                <a:lnTo>
                  <a:pt x="0" y="352116"/>
                </a:lnTo>
                <a:lnTo>
                  <a:pt x="2603" y="390764"/>
                </a:lnTo>
                <a:lnTo>
                  <a:pt x="701636" y="390764"/>
                </a:lnTo>
                <a:lnTo>
                  <a:pt x="704240" y="352116"/>
                </a:lnTo>
                <a:lnTo>
                  <a:pt x="701027" y="304336"/>
                </a:lnTo>
                <a:lnTo>
                  <a:pt x="691654" y="258509"/>
                </a:lnTo>
                <a:lnTo>
                  <a:pt x="676567" y="215056"/>
                </a:lnTo>
                <a:lnTo>
                  <a:pt x="656158" y="174396"/>
                </a:lnTo>
                <a:lnTo>
                  <a:pt x="630872" y="136947"/>
                </a:lnTo>
                <a:lnTo>
                  <a:pt x="601103" y="103131"/>
                </a:lnTo>
                <a:lnTo>
                  <a:pt x="567283" y="73366"/>
                </a:lnTo>
                <a:lnTo>
                  <a:pt x="529843" y="48073"/>
                </a:lnTo>
                <a:lnTo>
                  <a:pt x="489178" y="27670"/>
                </a:lnTo>
                <a:lnTo>
                  <a:pt x="445731" y="12576"/>
                </a:lnTo>
                <a:lnTo>
                  <a:pt x="399897" y="3213"/>
                </a:lnTo>
                <a:lnTo>
                  <a:pt x="352120" y="0"/>
                </a:lnTo>
                <a:close/>
              </a:path>
            </a:pathLst>
          </a:custGeom>
          <a:solidFill>
            <a:srgbClr val="1EACB2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DF62B-44EF-4CEC-A19F-9F40AE9A4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52" y="1146445"/>
            <a:ext cx="2082005" cy="2082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7681A-0CC9-48ED-97E6-81F63D826140}"/>
              </a:ext>
            </a:extLst>
          </p:cNvPr>
          <p:cNvSpPr txBox="1"/>
          <p:nvPr/>
        </p:nvSpPr>
        <p:spPr>
          <a:xfrm>
            <a:off x="4343400" y="4194616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Email:    mo@tauholdingssa.co.za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7172B-3165-41DE-927D-11FD8397E50E}"/>
              </a:ext>
            </a:extLst>
          </p:cNvPr>
          <p:cNvSpPr txBox="1"/>
          <p:nvPr/>
        </p:nvSpPr>
        <p:spPr>
          <a:xfrm>
            <a:off x="4724400" y="4972362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Phone:  087 700 7634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CE5AC-FADA-400A-8785-ED65F9861DEB}"/>
              </a:ext>
            </a:extLst>
          </p:cNvPr>
          <p:cNvSpPr txBox="1"/>
          <p:nvPr/>
        </p:nvSpPr>
        <p:spPr>
          <a:xfrm>
            <a:off x="4343400" y="4542411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Web:     www.tauholdingssa.co.za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4C568F79-5FA3-4BD0-AC10-F4794315E9A6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12095" y="0"/>
            <a:ext cx="227685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994" y="1191577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5" h="913764">
                <a:moveTo>
                  <a:pt x="456857" y="0"/>
                </a:moveTo>
                <a:lnTo>
                  <a:pt x="410145" y="2349"/>
                </a:lnTo>
                <a:lnTo>
                  <a:pt x="364784" y="9283"/>
                </a:lnTo>
                <a:lnTo>
                  <a:pt x="321001" y="20535"/>
                </a:lnTo>
                <a:lnTo>
                  <a:pt x="279027" y="35902"/>
                </a:lnTo>
                <a:lnTo>
                  <a:pt x="239091" y="55143"/>
                </a:lnTo>
                <a:lnTo>
                  <a:pt x="201423" y="78016"/>
                </a:lnTo>
                <a:lnTo>
                  <a:pt x="166251" y="104317"/>
                </a:lnTo>
                <a:lnTo>
                  <a:pt x="133809" y="133807"/>
                </a:lnTo>
                <a:lnTo>
                  <a:pt x="104322" y="166255"/>
                </a:lnTo>
                <a:lnTo>
                  <a:pt x="78023" y="201422"/>
                </a:lnTo>
                <a:lnTo>
                  <a:pt x="55139" y="239090"/>
                </a:lnTo>
                <a:lnTo>
                  <a:pt x="35901" y="279031"/>
                </a:lnTo>
                <a:lnTo>
                  <a:pt x="20538" y="321005"/>
                </a:lnTo>
                <a:lnTo>
                  <a:pt x="9279" y="364782"/>
                </a:lnTo>
                <a:lnTo>
                  <a:pt x="2357" y="410146"/>
                </a:lnTo>
                <a:lnTo>
                  <a:pt x="0" y="456857"/>
                </a:lnTo>
                <a:lnTo>
                  <a:pt x="2357" y="503567"/>
                </a:lnTo>
                <a:lnTo>
                  <a:pt x="9279" y="548932"/>
                </a:lnTo>
                <a:lnTo>
                  <a:pt x="20538" y="592709"/>
                </a:lnTo>
                <a:lnTo>
                  <a:pt x="35901" y="634682"/>
                </a:lnTo>
                <a:lnTo>
                  <a:pt x="55139" y="674624"/>
                </a:lnTo>
                <a:lnTo>
                  <a:pt x="78023" y="712292"/>
                </a:lnTo>
                <a:lnTo>
                  <a:pt x="104322" y="747458"/>
                </a:lnTo>
                <a:lnTo>
                  <a:pt x="133809" y="779907"/>
                </a:lnTo>
                <a:lnTo>
                  <a:pt x="166251" y="809383"/>
                </a:lnTo>
                <a:lnTo>
                  <a:pt x="201423" y="835685"/>
                </a:lnTo>
                <a:lnTo>
                  <a:pt x="239091" y="858570"/>
                </a:lnTo>
                <a:lnTo>
                  <a:pt x="279027" y="877811"/>
                </a:lnTo>
                <a:lnTo>
                  <a:pt x="321001" y="893178"/>
                </a:lnTo>
                <a:lnTo>
                  <a:pt x="364784" y="904430"/>
                </a:lnTo>
                <a:lnTo>
                  <a:pt x="410145" y="911351"/>
                </a:lnTo>
                <a:lnTo>
                  <a:pt x="456857" y="913714"/>
                </a:lnTo>
                <a:lnTo>
                  <a:pt x="503568" y="911351"/>
                </a:lnTo>
                <a:lnTo>
                  <a:pt x="548929" y="904430"/>
                </a:lnTo>
                <a:lnTo>
                  <a:pt x="592712" y="893178"/>
                </a:lnTo>
                <a:lnTo>
                  <a:pt x="634686" y="877811"/>
                </a:lnTo>
                <a:lnTo>
                  <a:pt x="674622" y="858570"/>
                </a:lnTo>
                <a:lnTo>
                  <a:pt x="712290" y="835685"/>
                </a:lnTo>
                <a:lnTo>
                  <a:pt x="747461" y="809383"/>
                </a:lnTo>
                <a:lnTo>
                  <a:pt x="779904" y="779907"/>
                </a:lnTo>
                <a:lnTo>
                  <a:pt x="809390" y="747458"/>
                </a:lnTo>
                <a:lnTo>
                  <a:pt x="835694" y="712292"/>
                </a:lnTo>
                <a:lnTo>
                  <a:pt x="858579" y="674624"/>
                </a:lnTo>
                <a:lnTo>
                  <a:pt x="877820" y="634682"/>
                </a:lnTo>
                <a:lnTo>
                  <a:pt x="893174" y="592709"/>
                </a:lnTo>
                <a:lnTo>
                  <a:pt x="904426" y="548932"/>
                </a:lnTo>
                <a:lnTo>
                  <a:pt x="911360" y="503567"/>
                </a:lnTo>
                <a:lnTo>
                  <a:pt x="913710" y="456857"/>
                </a:lnTo>
                <a:lnTo>
                  <a:pt x="911360" y="410146"/>
                </a:lnTo>
                <a:lnTo>
                  <a:pt x="904426" y="364782"/>
                </a:lnTo>
                <a:lnTo>
                  <a:pt x="893174" y="321005"/>
                </a:lnTo>
                <a:lnTo>
                  <a:pt x="877820" y="279031"/>
                </a:lnTo>
                <a:lnTo>
                  <a:pt x="858579" y="239090"/>
                </a:lnTo>
                <a:lnTo>
                  <a:pt x="835694" y="201422"/>
                </a:lnTo>
                <a:lnTo>
                  <a:pt x="809390" y="166255"/>
                </a:lnTo>
                <a:lnTo>
                  <a:pt x="779904" y="133807"/>
                </a:lnTo>
                <a:lnTo>
                  <a:pt x="747461" y="104317"/>
                </a:lnTo>
                <a:lnTo>
                  <a:pt x="712290" y="78016"/>
                </a:lnTo>
                <a:lnTo>
                  <a:pt x="674622" y="55143"/>
                </a:lnTo>
                <a:lnTo>
                  <a:pt x="634686" y="35902"/>
                </a:lnTo>
                <a:lnTo>
                  <a:pt x="592712" y="20535"/>
                </a:lnTo>
                <a:lnTo>
                  <a:pt x="548929" y="9283"/>
                </a:lnTo>
                <a:lnTo>
                  <a:pt x="503568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3937" y="1191577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4" h="913764">
                <a:moveTo>
                  <a:pt x="456857" y="0"/>
                </a:moveTo>
                <a:lnTo>
                  <a:pt x="410146" y="2349"/>
                </a:lnTo>
                <a:lnTo>
                  <a:pt x="364782" y="9283"/>
                </a:lnTo>
                <a:lnTo>
                  <a:pt x="320992" y="20535"/>
                </a:lnTo>
                <a:lnTo>
                  <a:pt x="279018" y="35902"/>
                </a:lnTo>
                <a:lnTo>
                  <a:pt x="239090" y="55143"/>
                </a:lnTo>
                <a:lnTo>
                  <a:pt x="201422" y="78016"/>
                </a:lnTo>
                <a:lnTo>
                  <a:pt x="166255" y="104317"/>
                </a:lnTo>
                <a:lnTo>
                  <a:pt x="133807" y="133807"/>
                </a:lnTo>
                <a:lnTo>
                  <a:pt x="104317" y="166255"/>
                </a:lnTo>
                <a:lnTo>
                  <a:pt x="78016" y="201422"/>
                </a:lnTo>
                <a:lnTo>
                  <a:pt x="55130" y="239090"/>
                </a:lnTo>
                <a:lnTo>
                  <a:pt x="35890" y="279031"/>
                </a:lnTo>
                <a:lnTo>
                  <a:pt x="20535" y="321005"/>
                </a:lnTo>
                <a:lnTo>
                  <a:pt x="9270" y="364782"/>
                </a:lnTo>
                <a:lnTo>
                  <a:pt x="2349" y="410146"/>
                </a:lnTo>
                <a:lnTo>
                  <a:pt x="0" y="456857"/>
                </a:lnTo>
                <a:lnTo>
                  <a:pt x="2349" y="503567"/>
                </a:lnTo>
                <a:lnTo>
                  <a:pt x="9270" y="548932"/>
                </a:lnTo>
                <a:lnTo>
                  <a:pt x="20535" y="592709"/>
                </a:lnTo>
                <a:lnTo>
                  <a:pt x="35890" y="634682"/>
                </a:lnTo>
                <a:lnTo>
                  <a:pt x="55130" y="674624"/>
                </a:lnTo>
                <a:lnTo>
                  <a:pt x="78016" y="712292"/>
                </a:lnTo>
                <a:lnTo>
                  <a:pt x="104317" y="747458"/>
                </a:lnTo>
                <a:lnTo>
                  <a:pt x="133807" y="779907"/>
                </a:lnTo>
                <a:lnTo>
                  <a:pt x="166255" y="809383"/>
                </a:lnTo>
                <a:lnTo>
                  <a:pt x="201422" y="835685"/>
                </a:lnTo>
                <a:lnTo>
                  <a:pt x="239090" y="858570"/>
                </a:lnTo>
                <a:lnTo>
                  <a:pt x="279018" y="877811"/>
                </a:lnTo>
                <a:lnTo>
                  <a:pt x="320992" y="893178"/>
                </a:lnTo>
                <a:lnTo>
                  <a:pt x="364782" y="904430"/>
                </a:lnTo>
                <a:lnTo>
                  <a:pt x="410146" y="911351"/>
                </a:lnTo>
                <a:lnTo>
                  <a:pt x="456857" y="913714"/>
                </a:lnTo>
                <a:lnTo>
                  <a:pt x="503567" y="911351"/>
                </a:lnTo>
                <a:lnTo>
                  <a:pt x="548919" y="904430"/>
                </a:lnTo>
                <a:lnTo>
                  <a:pt x="592709" y="893178"/>
                </a:lnTo>
                <a:lnTo>
                  <a:pt x="634682" y="877811"/>
                </a:lnTo>
                <a:lnTo>
                  <a:pt x="674624" y="858570"/>
                </a:lnTo>
                <a:lnTo>
                  <a:pt x="712292" y="835685"/>
                </a:lnTo>
                <a:lnTo>
                  <a:pt x="747458" y="809383"/>
                </a:lnTo>
                <a:lnTo>
                  <a:pt x="779894" y="779907"/>
                </a:lnTo>
                <a:lnTo>
                  <a:pt x="809383" y="747458"/>
                </a:lnTo>
                <a:lnTo>
                  <a:pt x="835685" y="712292"/>
                </a:lnTo>
                <a:lnTo>
                  <a:pt x="858570" y="674624"/>
                </a:lnTo>
                <a:lnTo>
                  <a:pt x="877811" y="634682"/>
                </a:lnTo>
                <a:lnTo>
                  <a:pt x="893165" y="592709"/>
                </a:lnTo>
                <a:lnTo>
                  <a:pt x="904430" y="548932"/>
                </a:lnTo>
                <a:lnTo>
                  <a:pt x="911351" y="503567"/>
                </a:lnTo>
                <a:lnTo>
                  <a:pt x="913714" y="456857"/>
                </a:lnTo>
                <a:lnTo>
                  <a:pt x="911351" y="410146"/>
                </a:lnTo>
                <a:lnTo>
                  <a:pt x="904430" y="364782"/>
                </a:lnTo>
                <a:lnTo>
                  <a:pt x="893165" y="321005"/>
                </a:lnTo>
                <a:lnTo>
                  <a:pt x="877811" y="279031"/>
                </a:lnTo>
                <a:lnTo>
                  <a:pt x="858570" y="239090"/>
                </a:lnTo>
                <a:lnTo>
                  <a:pt x="835685" y="201422"/>
                </a:lnTo>
                <a:lnTo>
                  <a:pt x="809383" y="166255"/>
                </a:lnTo>
                <a:lnTo>
                  <a:pt x="779894" y="133807"/>
                </a:lnTo>
                <a:lnTo>
                  <a:pt x="747458" y="104317"/>
                </a:lnTo>
                <a:lnTo>
                  <a:pt x="712292" y="78016"/>
                </a:lnTo>
                <a:lnTo>
                  <a:pt x="674624" y="55143"/>
                </a:lnTo>
                <a:lnTo>
                  <a:pt x="634682" y="35902"/>
                </a:lnTo>
                <a:lnTo>
                  <a:pt x="592709" y="20535"/>
                </a:lnTo>
                <a:lnTo>
                  <a:pt x="548919" y="9283"/>
                </a:lnTo>
                <a:lnTo>
                  <a:pt x="503567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68871" y="1191577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5" h="913764">
                <a:moveTo>
                  <a:pt x="456857" y="0"/>
                </a:moveTo>
                <a:lnTo>
                  <a:pt x="410146" y="2349"/>
                </a:lnTo>
                <a:lnTo>
                  <a:pt x="364782" y="9283"/>
                </a:lnTo>
                <a:lnTo>
                  <a:pt x="321005" y="20535"/>
                </a:lnTo>
                <a:lnTo>
                  <a:pt x="279031" y="35902"/>
                </a:lnTo>
                <a:lnTo>
                  <a:pt x="239090" y="55143"/>
                </a:lnTo>
                <a:lnTo>
                  <a:pt x="201422" y="78016"/>
                </a:lnTo>
                <a:lnTo>
                  <a:pt x="166255" y="104317"/>
                </a:lnTo>
                <a:lnTo>
                  <a:pt x="133807" y="133807"/>
                </a:lnTo>
                <a:lnTo>
                  <a:pt x="104330" y="166255"/>
                </a:lnTo>
                <a:lnTo>
                  <a:pt x="78028" y="201422"/>
                </a:lnTo>
                <a:lnTo>
                  <a:pt x="55143" y="239090"/>
                </a:lnTo>
                <a:lnTo>
                  <a:pt x="35902" y="279031"/>
                </a:lnTo>
                <a:lnTo>
                  <a:pt x="20535" y="321005"/>
                </a:lnTo>
                <a:lnTo>
                  <a:pt x="9283" y="364782"/>
                </a:lnTo>
                <a:lnTo>
                  <a:pt x="2362" y="410146"/>
                </a:lnTo>
                <a:lnTo>
                  <a:pt x="0" y="456857"/>
                </a:lnTo>
                <a:lnTo>
                  <a:pt x="2362" y="503567"/>
                </a:lnTo>
                <a:lnTo>
                  <a:pt x="9283" y="548932"/>
                </a:lnTo>
                <a:lnTo>
                  <a:pt x="20535" y="592709"/>
                </a:lnTo>
                <a:lnTo>
                  <a:pt x="35902" y="634682"/>
                </a:lnTo>
                <a:lnTo>
                  <a:pt x="55143" y="674624"/>
                </a:lnTo>
                <a:lnTo>
                  <a:pt x="78028" y="712292"/>
                </a:lnTo>
                <a:lnTo>
                  <a:pt x="104330" y="747458"/>
                </a:lnTo>
                <a:lnTo>
                  <a:pt x="133807" y="779907"/>
                </a:lnTo>
                <a:lnTo>
                  <a:pt x="166255" y="809383"/>
                </a:lnTo>
                <a:lnTo>
                  <a:pt x="201422" y="835685"/>
                </a:lnTo>
                <a:lnTo>
                  <a:pt x="239090" y="858570"/>
                </a:lnTo>
                <a:lnTo>
                  <a:pt x="279031" y="877811"/>
                </a:lnTo>
                <a:lnTo>
                  <a:pt x="321005" y="893178"/>
                </a:lnTo>
                <a:lnTo>
                  <a:pt x="364782" y="904430"/>
                </a:lnTo>
                <a:lnTo>
                  <a:pt x="410146" y="911351"/>
                </a:lnTo>
                <a:lnTo>
                  <a:pt x="456857" y="913714"/>
                </a:lnTo>
                <a:lnTo>
                  <a:pt x="503567" y="911351"/>
                </a:lnTo>
                <a:lnTo>
                  <a:pt x="548932" y="904430"/>
                </a:lnTo>
                <a:lnTo>
                  <a:pt x="592709" y="893178"/>
                </a:lnTo>
                <a:lnTo>
                  <a:pt x="634682" y="877811"/>
                </a:lnTo>
                <a:lnTo>
                  <a:pt x="674624" y="858570"/>
                </a:lnTo>
                <a:lnTo>
                  <a:pt x="712292" y="835685"/>
                </a:lnTo>
                <a:lnTo>
                  <a:pt x="747458" y="809383"/>
                </a:lnTo>
                <a:lnTo>
                  <a:pt x="779907" y="779907"/>
                </a:lnTo>
                <a:lnTo>
                  <a:pt x="809396" y="747458"/>
                </a:lnTo>
                <a:lnTo>
                  <a:pt x="835685" y="712292"/>
                </a:lnTo>
                <a:lnTo>
                  <a:pt x="858570" y="674624"/>
                </a:lnTo>
                <a:lnTo>
                  <a:pt x="877811" y="634682"/>
                </a:lnTo>
                <a:lnTo>
                  <a:pt x="893178" y="592709"/>
                </a:lnTo>
                <a:lnTo>
                  <a:pt x="904430" y="548932"/>
                </a:lnTo>
                <a:lnTo>
                  <a:pt x="911351" y="503567"/>
                </a:lnTo>
                <a:lnTo>
                  <a:pt x="913714" y="456857"/>
                </a:lnTo>
                <a:lnTo>
                  <a:pt x="911351" y="410146"/>
                </a:lnTo>
                <a:lnTo>
                  <a:pt x="904430" y="364782"/>
                </a:lnTo>
                <a:lnTo>
                  <a:pt x="893178" y="321005"/>
                </a:lnTo>
                <a:lnTo>
                  <a:pt x="877811" y="279031"/>
                </a:lnTo>
                <a:lnTo>
                  <a:pt x="858570" y="239090"/>
                </a:lnTo>
                <a:lnTo>
                  <a:pt x="835685" y="201422"/>
                </a:lnTo>
                <a:lnTo>
                  <a:pt x="809396" y="166255"/>
                </a:lnTo>
                <a:lnTo>
                  <a:pt x="779907" y="133807"/>
                </a:lnTo>
                <a:lnTo>
                  <a:pt x="747458" y="104317"/>
                </a:lnTo>
                <a:lnTo>
                  <a:pt x="712292" y="78016"/>
                </a:lnTo>
                <a:lnTo>
                  <a:pt x="674624" y="55143"/>
                </a:lnTo>
                <a:lnTo>
                  <a:pt x="634682" y="35902"/>
                </a:lnTo>
                <a:lnTo>
                  <a:pt x="592709" y="20535"/>
                </a:lnTo>
                <a:lnTo>
                  <a:pt x="548932" y="9283"/>
                </a:lnTo>
                <a:lnTo>
                  <a:pt x="503567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994" y="2488806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5" h="913764">
                <a:moveTo>
                  <a:pt x="456857" y="0"/>
                </a:moveTo>
                <a:lnTo>
                  <a:pt x="410145" y="2349"/>
                </a:lnTo>
                <a:lnTo>
                  <a:pt x="364784" y="9271"/>
                </a:lnTo>
                <a:lnTo>
                  <a:pt x="321001" y="20535"/>
                </a:lnTo>
                <a:lnTo>
                  <a:pt x="279027" y="35902"/>
                </a:lnTo>
                <a:lnTo>
                  <a:pt x="239091" y="55130"/>
                </a:lnTo>
                <a:lnTo>
                  <a:pt x="201423" y="78016"/>
                </a:lnTo>
                <a:lnTo>
                  <a:pt x="166251" y="104317"/>
                </a:lnTo>
                <a:lnTo>
                  <a:pt x="133809" y="133807"/>
                </a:lnTo>
                <a:lnTo>
                  <a:pt x="104322" y="166243"/>
                </a:lnTo>
                <a:lnTo>
                  <a:pt x="78023" y="201422"/>
                </a:lnTo>
                <a:lnTo>
                  <a:pt x="55139" y="239090"/>
                </a:lnTo>
                <a:lnTo>
                  <a:pt x="35901" y="279019"/>
                </a:lnTo>
                <a:lnTo>
                  <a:pt x="20538" y="320992"/>
                </a:lnTo>
                <a:lnTo>
                  <a:pt x="9279" y="364782"/>
                </a:lnTo>
                <a:lnTo>
                  <a:pt x="2357" y="410146"/>
                </a:lnTo>
                <a:lnTo>
                  <a:pt x="0" y="456857"/>
                </a:lnTo>
                <a:lnTo>
                  <a:pt x="2357" y="503567"/>
                </a:lnTo>
                <a:lnTo>
                  <a:pt x="9279" y="548932"/>
                </a:lnTo>
                <a:lnTo>
                  <a:pt x="20538" y="592709"/>
                </a:lnTo>
                <a:lnTo>
                  <a:pt x="35901" y="634682"/>
                </a:lnTo>
                <a:lnTo>
                  <a:pt x="55139" y="674624"/>
                </a:lnTo>
                <a:lnTo>
                  <a:pt x="78023" y="712292"/>
                </a:lnTo>
                <a:lnTo>
                  <a:pt x="104322" y="747458"/>
                </a:lnTo>
                <a:lnTo>
                  <a:pt x="133809" y="779894"/>
                </a:lnTo>
                <a:lnTo>
                  <a:pt x="166251" y="809383"/>
                </a:lnTo>
                <a:lnTo>
                  <a:pt x="201423" y="835685"/>
                </a:lnTo>
                <a:lnTo>
                  <a:pt x="239091" y="858570"/>
                </a:lnTo>
                <a:lnTo>
                  <a:pt x="279027" y="877811"/>
                </a:lnTo>
                <a:lnTo>
                  <a:pt x="321001" y="893178"/>
                </a:lnTo>
                <a:lnTo>
                  <a:pt x="364784" y="904430"/>
                </a:lnTo>
                <a:lnTo>
                  <a:pt x="410145" y="911351"/>
                </a:lnTo>
                <a:lnTo>
                  <a:pt x="456857" y="913714"/>
                </a:lnTo>
                <a:lnTo>
                  <a:pt x="503568" y="911351"/>
                </a:lnTo>
                <a:lnTo>
                  <a:pt x="548929" y="904430"/>
                </a:lnTo>
                <a:lnTo>
                  <a:pt x="592712" y="893178"/>
                </a:lnTo>
                <a:lnTo>
                  <a:pt x="634686" y="877811"/>
                </a:lnTo>
                <a:lnTo>
                  <a:pt x="674622" y="858570"/>
                </a:lnTo>
                <a:lnTo>
                  <a:pt x="712290" y="835685"/>
                </a:lnTo>
                <a:lnTo>
                  <a:pt x="747461" y="809383"/>
                </a:lnTo>
                <a:lnTo>
                  <a:pt x="779904" y="779894"/>
                </a:lnTo>
                <a:lnTo>
                  <a:pt x="809390" y="747458"/>
                </a:lnTo>
                <a:lnTo>
                  <a:pt x="835694" y="712292"/>
                </a:lnTo>
                <a:lnTo>
                  <a:pt x="858579" y="674624"/>
                </a:lnTo>
                <a:lnTo>
                  <a:pt x="877820" y="634682"/>
                </a:lnTo>
                <a:lnTo>
                  <a:pt x="893174" y="592709"/>
                </a:lnTo>
                <a:lnTo>
                  <a:pt x="904426" y="548932"/>
                </a:lnTo>
                <a:lnTo>
                  <a:pt x="911360" y="503567"/>
                </a:lnTo>
                <a:lnTo>
                  <a:pt x="913710" y="456857"/>
                </a:lnTo>
                <a:lnTo>
                  <a:pt x="911360" y="410146"/>
                </a:lnTo>
                <a:lnTo>
                  <a:pt x="904426" y="364782"/>
                </a:lnTo>
                <a:lnTo>
                  <a:pt x="893174" y="320992"/>
                </a:lnTo>
                <a:lnTo>
                  <a:pt x="877820" y="279019"/>
                </a:lnTo>
                <a:lnTo>
                  <a:pt x="858579" y="239090"/>
                </a:lnTo>
                <a:lnTo>
                  <a:pt x="835694" y="201422"/>
                </a:lnTo>
                <a:lnTo>
                  <a:pt x="809390" y="166243"/>
                </a:lnTo>
                <a:lnTo>
                  <a:pt x="779904" y="133807"/>
                </a:lnTo>
                <a:lnTo>
                  <a:pt x="747461" y="104317"/>
                </a:lnTo>
                <a:lnTo>
                  <a:pt x="712290" y="78016"/>
                </a:lnTo>
                <a:lnTo>
                  <a:pt x="674622" y="55130"/>
                </a:lnTo>
                <a:lnTo>
                  <a:pt x="634686" y="35902"/>
                </a:lnTo>
                <a:lnTo>
                  <a:pt x="592712" y="20535"/>
                </a:lnTo>
                <a:lnTo>
                  <a:pt x="548929" y="9271"/>
                </a:lnTo>
                <a:lnTo>
                  <a:pt x="503568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13937" y="2488806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4" h="913764">
                <a:moveTo>
                  <a:pt x="456857" y="0"/>
                </a:moveTo>
                <a:lnTo>
                  <a:pt x="410146" y="2349"/>
                </a:lnTo>
                <a:lnTo>
                  <a:pt x="364782" y="9271"/>
                </a:lnTo>
                <a:lnTo>
                  <a:pt x="320992" y="20535"/>
                </a:lnTo>
                <a:lnTo>
                  <a:pt x="279018" y="35902"/>
                </a:lnTo>
                <a:lnTo>
                  <a:pt x="239090" y="55130"/>
                </a:lnTo>
                <a:lnTo>
                  <a:pt x="201422" y="78016"/>
                </a:lnTo>
                <a:lnTo>
                  <a:pt x="166255" y="104317"/>
                </a:lnTo>
                <a:lnTo>
                  <a:pt x="133807" y="133807"/>
                </a:lnTo>
                <a:lnTo>
                  <a:pt x="104317" y="166243"/>
                </a:lnTo>
                <a:lnTo>
                  <a:pt x="78016" y="201422"/>
                </a:lnTo>
                <a:lnTo>
                  <a:pt x="55130" y="239090"/>
                </a:lnTo>
                <a:lnTo>
                  <a:pt x="35890" y="279019"/>
                </a:lnTo>
                <a:lnTo>
                  <a:pt x="20535" y="320992"/>
                </a:lnTo>
                <a:lnTo>
                  <a:pt x="9270" y="364782"/>
                </a:lnTo>
                <a:lnTo>
                  <a:pt x="2349" y="410146"/>
                </a:lnTo>
                <a:lnTo>
                  <a:pt x="0" y="456857"/>
                </a:lnTo>
                <a:lnTo>
                  <a:pt x="2349" y="503567"/>
                </a:lnTo>
                <a:lnTo>
                  <a:pt x="9270" y="548932"/>
                </a:lnTo>
                <a:lnTo>
                  <a:pt x="20535" y="592709"/>
                </a:lnTo>
                <a:lnTo>
                  <a:pt x="35890" y="634682"/>
                </a:lnTo>
                <a:lnTo>
                  <a:pt x="55130" y="674624"/>
                </a:lnTo>
                <a:lnTo>
                  <a:pt x="78016" y="712292"/>
                </a:lnTo>
                <a:lnTo>
                  <a:pt x="104317" y="747458"/>
                </a:lnTo>
                <a:lnTo>
                  <a:pt x="133807" y="779894"/>
                </a:lnTo>
                <a:lnTo>
                  <a:pt x="166255" y="809383"/>
                </a:lnTo>
                <a:lnTo>
                  <a:pt x="201422" y="835685"/>
                </a:lnTo>
                <a:lnTo>
                  <a:pt x="239090" y="858570"/>
                </a:lnTo>
                <a:lnTo>
                  <a:pt x="279018" y="877811"/>
                </a:lnTo>
                <a:lnTo>
                  <a:pt x="320992" y="893178"/>
                </a:lnTo>
                <a:lnTo>
                  <a:pt x="364782" y="904430"/>
                </a:lnTo>
                <a:lnTo>
                  <a:pt x="410146" y="911351"/>
                </a:lnTo>
                <a:lnTo>
                  <a:pt x="456857" y="913714"/>
                </a:lnTo>
                <a:lnTo>
                  <a:pt x="503567" y="911351"/>
                </a:lnTo>
                <a:lnTo>
                  <a:pt x="548919" y="904430"/>
                </a:lnTo>
                <a:lnTo>
                  <a:pt x="592709" y="893178"/>
                </a:lnTo>
                <a:lnTo>
                  <a:pt x="634682" y="877811"/>
                </a:lnTo>
                <a:lnTo>
                  <a:pt x="674624" y="858570"/>
                </a:lnTo>
                <a:lnTo>
                  <a:pt x="712292" y="835685"/>
                </a:lnTo>
                <a:lnTo>
                  <a:pt x="747458" y="809383"/>
                </a:lnTo>
                <a:lnTo>
                  <a:pt x="779894" y="779894"/>
                </a:lnTo>
                <a:lnTo>
                  <a:pt x="809383" y="747458"/>
                </a:lnTo>
                <a:lnTo>
                  <a:pt x="835685" y="712292"/>
                </a:lnTo>
                <a:lnTo>
                  <a:pt x="858570" y="674624"/>
                </a:lnTo>
                <a:lnTo>
                  <a:pt x="877811" y="634682"/>
                </a:lnTo>
                <a:lnTo>
                  <a:pt x="893165" y="592709"/>
                </a:lnTo>
                <a:lnTo>
                  <a:pt x="904430" y="548932"/>
                </a:lnTo>
                <a:lnTo>
                  <a:pt x="911351" y="503567"/>
                </a:lnTo>
                <a:lnTo>
                  <a:pt x="913714" y="456857"/>
                </a:lnTo>
                <a:lnTo>
                  <a:pt x="911351" y="410146"/>
                </a:lnTo>
                <a:lnTo>
                  <a:pt x="904430" y="364782"/>
                </a:lnTo>
                <a:lnTo>
                  <a:pt x="893165" y="320992"/>
                </a:lnTo>
                <a:lnTo>
                  <a:pt x="877811" y="279019"/>
                </a:lnTo>
                <a:lnTo>
                  <a:pt x="858570" y="239090"/>
                </a:lnTo>
                <a:lnTo>
                  <a:pt x="835685" y="201422"/>
                </a:lnTo>
                <a:lnTo>
                  <a:pt x="809383" y="166243"/>
                </a:lnTo>
                <a:lnTo>
                  <a:pt x="779894" y="133807"/>
                </a:lnTo>
                <a:lnTo>
                  <a:pt x="747458" y="104317"/>
                </a:lnTo>
                <a:lnTo>
                  <a:pt x="712292" y="78016"/>
                </a:lnTo>
                <a:lnTo>
                  <a:pt x="674624" y="55130"/>
                </a:lnTo>
                <a:lnTo>
                  <a:pt x="634682" y="35902"/>
                </a:lnTo>
                <a:lnTo>
                  <a:pt x="592709" y="20535"/>
                </a:lnTo>
                <a:lnTo>
                  <a:pt x="548919" y="9271"/>
                </a:lnTo>
                <a:lnTo>
                  <a:pt x="503567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8871" y="2488806"/>
            <a:ext cx="913765" cy="913765"/>
          </a:xfrm>
          <a:custGeom>
            <a:avLst/>
            <a:gdLst/>
            <a:ahLst/>
            <a:cxnLst/>
            <a:rect l="l" t="t" r="r" b="b"/>
            <a:pathLst>
              <a:path w="913765" h="913764">
                <a:moveTo>
                  <a:pt x="456857" y="0"/>
                </a:moveTo>
                <a:lnTo>
                  <a:pt x="410146" y="2349"/>
                </a:lnTo>
                <a:lnTo>
                  <a:pt x="364782" y="9271"/>
                </a:lnTo>
                <a:lnTo>
                  <a:pt x="321005" y="20535"/>
                </a:lnTo>
                <a:lnTo>
                  <a:pt x="279031" y="35902"/>
                </a:lnTo>
                <a:lnTo>
                  <a:pt x="239090" y="55130"/>
                </a:lnTo>
                <a:lnTo>
                  <a:pt x="201422" y="78016"/>
                </a:lnTo>
                <a:lnTo>
                  <a:pt x="166255" y="104317"/>
                </a:lnTo>
                <a:lnTo>
                  <a:pt x="133807" y="133807"/>
                </a:lnTo>
                <a:lnTo>
                  <a:pt x="104330" y="166243"/>
                </a:lnTo>
                <a:lnTo>
                  <a:pt x="78028" y="201422"/>
                </a:lnTo>
                <a:lnTo>
                  <a:pt x="55143" y="239090"/>
                </a:lnTo>
                <a:lnTo>
                  <a:pt x="35902" y="279019"/>
                </a:lnTo>
                <a:lnTo>
                  <a:pt x="20535" y="320992"/>
                </a:lnTo>
                <a:lnTo>
                  <a:pt x="9283" y="364782"/>
                </a:lnTo>
                <a:lnTo>
                  <a:pt x="2362" y="410146"/>
                </a:lnTo>
                <a:lnTo>
                  <a:pt x="0" y="456857"/>
                </a:lnTo>
                <a:lnTo>
                  <a:pt x="2362" y="503567"/>
                </a:lnTo>
                <a:lnTo>
                  <a:pt x="9283" y="548932"/>
                </a:lnTo>
                <a:lnTo>
                  <a:pt x="20535" y="592709"/>
                </a:lnTo>
                <a:lnTo>
                  <a:pt x="35902" y="634682"/>
                </a:lnTo>
                <a:lnTo>
                  <a:pt x="55143" y="674624"/>
                </a:lnTo>
                <a:lnTo>
                  <a:pt x="78028" y="712292"/>
                </a:lnTo>
                <a:lnTo>
                  <a:pt x="104330" y="747458"/>
                </a:lnTo>
                <a:lnTo>
                  <a:pt x="133807" y="779894"/>
                </a:lnTo>
                <a:lnTo>
                  <a:pt x="166255" y="809383"/>
                </a:lnTo>
                <a:lnTo>
                  <a:pt x="201422" y="835685"/>
                </a:lnTo>
                <a:lnTo>
                  <a:pt x="239090" y="858570"/>
                </a:lnTo>
                <a:lnTo>
                  <a:pt x="279031" y="877811"/>
                </a:lnTo>
                <a:lnTo>
                  <a:pt x="321005" y="893178"/>
                </a:lnTo>
                <a:lnTo>
                  <a:pt x="364782" y="904430"/>
                </a:lnTo>
                <a:lnTo>
                  <a:pt x="410146" y="911351"/>
                </a:lnTo>
                <a:lnTo>
                  <a:pt x="456857" y="913714"/>
                </a:lnTo>
                <a:lnTo>
                  <a:pt x="503567" y="911351"/>
                </a:lnTo>
                <a:lnTo>
                  <a:pt x="548932" y="904430"/>
                </a:lnTo>
                <a:lnTo>
                  <a:pt x="592709" y="893178"/>
                </a:lnTo>
                <a:lnTo>
                  <a:pt x="634682" y="877811"/>
                </a:lnTo>
                <a:lnTo>
                  <a:pt x="674624" y="858570"/>
                </a:lnTo>
                <a:lnTo>
                  <a:pt x="712292" y="835685"/>
                </a:lnTo>
                <a:lnTo>
                  <a:pt x="747458" y="809383"/>
                </a:lnTo>
                <a:lnTo>
                  <a:pt x="779907" y="779894"/>
                </a:lnTo>
                <a:lnTo>
                  <a:pt x="809396" y="747458"/>
                </a:lnTo>
                <a:lnTo>
                  <a:pt x="835685" y="712292"/>
                </a:lnTo>
                <a:lnTo>
                  <a:pt x="858570" y="674624"/>
                </a:lnTo>
                <a:lnTo>
                  <a:pt x="877811" y="634682"/>
                </a:lnTo>
                <a:lnTo>
                  <a:pt x="893178" y="592709"/>
                </a:lnTo>
                <a:lnTo>
                  <a:pt x="904430" y="548932"/>
                </a:lnTo>
                <a:lnTo>
                  <a:pt x="911351" y="503567"/>
                </a:lnTo>
                <a:lnTo>
                  <a:pt x="913714" y="456857"/>
                </a:lnTo>
                <a:lnTo>
                  <a:pt x="911351" y="410146"/>
                </a:lnTo>
                <a:lnTo>
                  <a:pt x="904430" y="364782"/>
                </a:lnTo>
                <a:lnTo>
                  <a:pt x="893178" y="320992"/>
                </a:lnTo>
                <a:lnTo>
                  <a:pt x="877811" y="279019"/>
                </a:lnTo>
                <a:lnTo>
                  <a:pt x="858570" y="239090"/>
                </a:lnTo>
                <a:lnTo>
                  <a:pt x="835685" y="201422"/>
                </a:lnTo>
                <a:lnTo>
                  <a:pt x="809396" y="166243"/>
                </a:lnTo>
                <a:lnTo>
                  <a:pt x="779907" y="133807"/>
                </a:lnTo>
                <a:lnTo>
                  <a:pt x="747458" y="104317"/>
                </a:lnTo>
                <a:lnTo>
                  <a:pt x="712292" y="78016"/>
                </a:lnTo>
                <a:lnTo>
                  <a:pt x="674624" y="55130"/>
                </a:lnTo>
                <a:lnTo>
                  <a:pt x="634682" y="35902"/>
                </a:lnTo>
                <a:lnTo>
                  <a:pt x="592709" y="20535"/>
                </a:lnTo>
                <a:lnTo>
                  <a:pt x="548932" y="9271"/>
                </a:lnTo>
                <a:lnTo>
                  <a:pt x="503567" y="2349"/>
                </a:lnTo>
                <a:lnTo>
                  <a:pt x="456857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849623"/>
            <a:ext cx="9628632" cy="2499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3909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14" dirty="0">
                <a:solidFill>
                  <a:schemeClr val="tx2"/>
                </a:solidFill>
                <a:latin typeface="Century Gothic"/>
                <a:cs typeface="Century Gothic"/>
              </a:rPr>
              <a:t>Industries </a:t>
            </a:r>
            <a:r>
              <a:rPr b="1" spc="-240" dirty="0">
                <a:solidFill>
                  <a:schemeClr val="tx2"/>
                </a:solidFill>
                <a:latin typeface="Century Gothic"/>
                <a:cs typeface="Century Gothic"/>
              </a:rPr>
              <a:t>we </a:t>
            </a:r>
            <a:r>
              <a:rPr b="1" spc="-254" dirty="0">
                <a:solidFill>
                  <a:schemeClr val="tx2"/>
                </a:solidFill>
                <a:latin typeface="Century Gothic"/>
                <a:cs typeface="Century Gothic"/>
              </a:rPr>
              <a:t>are</a:t>
            </a:r>
            <a:r>
              <a:rPr b="1" spc="-32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30" dirty="0">
                <a:solidFill>
                  <a:schemeClr val="tx2"/>
                </a:solidFill>
                <a:latin typeface="Century Gothic"/>
                <a:cs typeface="Century Gothic"/>
              </a:rPr>
              <a:t>Serving</a:t>
            </a:r>
          </a:p>
        </p:txBody>
      </p:sp>
      <p:sp>
        <p:nvSpPr>
          <p:cNvPr id="11" name="object 11"/>
          <p:cNvSpPr/>
          <p:nvPr/>
        </p:nvSpPr>
        <p:spPr>
          <a:xfrm>
            <a:off x="687252" y="1381734"/>
            <a:ext cx="457198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23144" y="1400784"/>
            <a:ext cx="495300" cy="49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202" y="2697835"/>
            <a:ext cx="495298" cy="49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6328" y="1413484"/>
            <a:ext cx="558800" cy="469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39374" y="2658084"/>
            <a:ext cx="495300" cy="53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4758" y="2705722"/>
            <a:ext cx="558800" cy="419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46669" y="1391412"/>
            <a:ext cx="143446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60" dirty="0">
                <a:latin typeface="Century Gothic"/>
                <a:cs typeface="Century Gothic"/>
              </a:rPr>
              <a:t>400000+ </a:t>
            </a:r>
            <a:r>
              <a:rPr sz="1400" spc="-125" dirty="0">
                <a:latin typeface="Century Gothic"/>
                <a:cs typeface="Century Gothic"/>
              </a:rPr>
              <a:t>Vehicles </a:t>
            </a:r>
            <a:r>
              <a:rPr sz="1400" spc="-75" dirty="0">
                <a:latin typeface="Century Gothic"/>
                <a:cs typeface="Century Gothic"/>
              </a:rPr>
              <a:t>/  </a:t>
            </a:r>
            <a:r>
              <a:rPr sz="1400" spc="-35" dirty="0">
                <a:latin typeface="Century Gothic"/>
                <a:cs typeface="Century Gothic"/>
              </a:rPr>
              <a:t>Assets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97463" y="1391412"/>
            <a:ext cx="78486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80" dirty="0">
                <a:latin typeface="Century Gothic"/>
                <a:cs typeface="Century Gothic"/>
              </a:rPr>
              <a:t>Live </a:t>
            </a:r>
            <a:r>
              <a:rPr sz="1400" spc="-85" dirty="0">
                <a:latin typeface="Century Gothic"/>
                <a:cs typeface="Century Gothic"/>
              </a:rPr>
              <a:t>in </a:t>
            </a:r>
            <a:r>
              <a:rPr sz="1400" spc="-160" dirty="0">
                <a:latin typeface="Century Gothic"/>
                <a:cs typeface="Century Gothic"/>
              </a:rPr>
              <a:t>15+  </a:t>
            </a:r>
            <a:r>
              <a:rPr sz="1400" spc="-105" dirty="0">
                <a:latin typeface="Century Gothic"/>
                <a:cs typeface="Century Gothic"/>
              </a:rPr>
              <a:t>countries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61516" y="1394459"/>
            <a:ext cx="105156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5" dirty="0">
                <a:latin typeface="Century Gothic"/>
                <a:cs typeface="Century Gothic"/>
              </a:rPr>
              <a:t>100000+</a:t>
            </a:r>
            <a:r>
              <a:rPr sz="1400" spc="-30" dirty="0">
                <a:latin typeface="Century Gothic"/>
                <a:cs typeface="Century Gothic"/>
              </a:rPr>
              <a:t> </a:t>
            </a:r>
            <a:r>
              <a:rPr sz="1400" spc="-20" dirty="0">
                <a:latin typeface="Century Gothic"/>
                <a:cs typeface="Century Gothic"/>
              </a:rPr>
              <a:t>Zip</a:t>
            </a:r>
            <a:endParaRPr sz="14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35" dirty="0">
                <a:latin typeface="Century Gothic"/>
                <a:cs typeface="Century Gothic"/>
              </a:rPr>
              <a:t>Codes</a:t>
            </a:r>
            <a:r>
              <a:rPr sz="1400" spc="-65" dirty="0">
                <a:latin typeface="Century Gothic"/>
                <a:cs typeface="Century Gothic"/>
              </a:rPr>
              <a:t> </a:t>
            </a:r>
            <a:r>
              <a:rPr sz="1400" spc="-110" dirty="0">
                <a:latin typeface="Century Gothic"/>
                <a:cs typeface="Century Gothic"/>
              </a:rPr>
              <a:t>served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60398" y="2677668"/>
            <a:ext cx="10274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400" spc="-90" dirty="0">
                <a:latin typeface="Century Gothic"/>
                <a:cs typeface="Century Gothic"/>
              </a:rPr>
              <a:t>Seamless </a:t>
            </a:r>
            <a:r>
              <a:rPr sz="1400" spc="-55" dirty="0">
                <a:latin typeface="Century Gothic"/>
                <a:cs typeface="Century Gothic"/>
              </a:rPr>
              <a:t>API  </a:t>
            </a:r>
            <a:r>
              <a:rPr sz="1400" spc="-114" dirty="0">
                <a:latin typeface="Century Gothic"/>
                <a:cs typeface="Century Gothic"/>
              </a:rPr>
              <a:t>Integration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11192" y="2692908"/>
            <a:ext cx="187007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95" dirty="0">
                <a:latin typeface="Century Gothic"/>
                <a:cs typeface="Century Gothic"/>
              </a:rPr>
              <a:t>2200+ </a:t>
            </a:r>
            <a:r>
              <a:rPr sz="1400" spc="-140" dirty="0">
                <a:latin typeface="Century Gothic"/>
                <a:cs typeface="Century Gothic"/>
              </a:rPr>
              <a:t>devices </a:t>
            </a:r>
            <a:r>
              <a:rPr sz="1400" spc="-130" dirty="0">
                <a:latin typeface="Century Gothic"/>
                <a:cs typeface="Century Gothic"/>
              </a:rPr>
              <a:t>integrated  </a:t>
            </a:r>
            <a:r>
              <a:rPr sz="1400" spc="-110" dirty="0">
                <a:latin typeface="Century Gothic"/>
                <a:cs typeface="Century Gothic"/>
              </a:rPr>
              <a:t>&amp;</a:t>
            </a:r>
            <a:r>
              <a:rPr sz="1400" spc="-10" dirty="0">
                <a:latin typeface="Century Gothic"/>
                <a:cs typeface="Century Gothic"/>
              </a:rPr>
              <a:t> </a:t>
            </a:r>
            <a:r>
              <a:rPr sz="1400" spc="-140" dirty="0">
                <a:latin typeface="Century Gothic"/>
                <a:cs typeface="Century Gothic"/>
              </a:rPr>
              <a:t>counting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75232" y="2692908"/>
            <a:ext cx="125857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75" dirty="0">
                <a:latin typeface="Century Gothic"/>
                <a:cs typeface="Century Gothic"/>
              </a:rPr>
              <a:t>60000+ </a:t>
            </a:r>
            <a:r>
              <a:rPr sz="1400" spc="-45" dirty="0">
                <a:latin typeface="Century Gothic"/>
                <a:cs typeface="Century Gothic"/>
              </a:rPr>
              <a:t>Business  </a:t>
            </a:r>
            <a:r>
              <a:rPr sz="1400" spc="-85" dirty="0">
                <a:latin typeface="Century Gothic"/>
                <a:cs typeface="Century Gothic"/>
              </a:rPr>
              <a:t>Partners</a:t>
            </a:r>
            <a:endParaRPr sz="1400">
              <a:latin typeface="Century Gothic"/>
              <a:cs typeface="Century Gothi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D2D52D-A4DD-471E-804E-EF44E9AFB4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24" name="object 2">
            <a:extLst>
              <a:ext uri="{FF2B5EF4-FFF2-40B4-BE49-F238E27FC236}">
                <a16:creationId xmlns:a16="http://schemas.microsoft.com/office/drawing/2014/main" id="{3CBF0E2B-386C-4A5F-822C-D1B7E608D1F6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CBE46D-F2F9-4B77-BD9A-B69BA4B1E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552" y="4471415"/>
            <a:ext cx="2212848" cy="950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3054" y="4597362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6" y="0"/>
                </a:lnTo>
                <a:lnTo>
                  <a:pt x="21385" y="2755"/>
                </a:lnTo>
                <a:lnTo>
                  <a:pt x="10256" y="10261"/>
                </a:lnTo>
                <a:lnTo>
                  <a:pt x="2750" y="21399"/>
                </a:lnTo>
                <a:lnTo>
                  <a:pt x="0" y="35026"/>
                </a:lnTo>
                <a:lnTo>
                  <a:pt x="0" y="645464"/>
                </a:lnTo>
                <a:lnTo>
                  <a:pt x="2750" y="659091"/>
                </a:lnTo>
                <a:lnTo>
                  <a:pt x="10256" y="670229"/>
                </a:lnTo>
                <a:lnTo>
                  <a:pt x="21385" y="677735"/>
                </a:lnTo>
                <a:lnTo>
                  <a:pt x="35016" y="680478"/>
                </a:lnTo>
                <a:lnTo>
                  <a:pt x="1882432" y="680478"/>
                </a:lnTo>
                <a:lnTo>
                  <a:pt x="1896071" y="677735"/>
                </a:lnTo>
                <a:lnTo>
                  <a:pt x="1907197" y="670229"/>
                </a:lnTo>
                <a:lnTo>
                  <a:pt x="1914702" y="659091"/>
                </a:lnTo>
                <a:lnTo>
                  <a:pt x="1917458" y="645464"/>
                </a:lnTo>
                <a:lnTo>
                  <a:pt x="1917458" y="35026"/>
                </a:lnTo>
                <a:lnTo>
                  <a:pt x="1914702" y="21399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7920" y="4471415"/>
            <a:ext cx="2212847" cy="950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6134" y="4597362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44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61" y="10261"/>
                </a:lnTo>
                <a:lnTo>
                  <a:pt x="2755" y="21399"/>
                </a:lnTo>
                <a:lnTo>
                  <a:pt x="0" y="35026"/>
                </a:lnTo>
                <a:lnTo>
                  <a:pt x="0" y="645464"/>
                </a:lnTo>
                <a:lnTo>
                  <a:pt x="2755" y="659091"/>
                </a:lnTo>
                <a:lnTo>
                  <a:pt x="10261" y="670229"/>
                </a:lnTo>
                <a:lnTo>
                  <a:pt x="21386" y="677735"/>
                </a:lnTo>
                <a:lnTo>
                  <a:pt x="35013" y="680478"/>
                </a:lnTo>
                <a:lnTo>
                  <a:pt x="1882444" y="680478"/>
                </a:lnTo>
                <a:lnTo>
                  <a:pt x="1896071" y="677735"/>
                </a:lnTo>
                <a:lnTo>
                  <a:pt x="1907197" y="670229"/>
                </a:lnTo>
                <a:lnTo>
                  <a:pt x="1914702" y="659091"/>
                </a:lnTo>
                <a:lnTo>
                  <a:pt x="1917458" y="645464"/>
                </a:lnTo>
                <a:lnTo>
                  <a:pt x="1917458" y="35026"/>
                </a:lnTo>
                <a:lnTo>
                  <a:pt x="1914702" y="21399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90288" y="4471415"/>
            <a:ext cx="2212847" cy="950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29226" y="4597362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48" y="10261"/>
                </a:lnTo>
                <a:lnTo>
                  <a:pt x="2743" y="21399"/>
                </a:lnTo>
                <a:lnTo>
                  <a:pt x="0" y="35026"/>
                </a:lnTo>
                <a:lnTo>
                  <a:pt x="0" y="645464"/>
                </a:lnTo>
                <a:lnTo>
                  <a:pt x="2743" y="659091"/>
                </a:lnTo>
                <a:lnTo>
                  <a:pt x="10248" y="670229"/>
                </a:lnTo>
                <a:lnTo>
                  <a:pt x="21386" y="677735"/>
                </a:lnTo>
                <a:lnTo>
                  <a:pt x="35013" y="680478"/>
                </a:lnTo>
                <a:lnTo>
                  <a:pt x="1882432" y="680478"/>
                </a:lnTo>
                <a:lnTo>
                  <a:pt x="1896059" y="677735"/>
                </a:lnTo>
                <a:lnTo>
                  <a:pt x="1907197" y="670229"/>
                </a:lnTo>
                <a:lnTo>
                  <a:pt x="1914702" y="659091"/>
                </a:lnTo>
                <a:lnTo>
                  <a:pt x="1917446" y="645464"/>
                </a:lnTo>
                <a:lnTo>
                  <a:pt x="1917446" y="35026"/>
                </a:lnTo>
                <a:lnTo>
                  <a:pt x="1914702" y="21399"/>
                </a:lnTo>
                <a:lnTo>
                  <a:pt x="1907197" y="10261"/>
                </a:lnTo>
                <a:lnTo>
                  <a:pt x="1896059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72656" y="4471415"/>
            <a:ext cx="2212848" cy="9509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12305" y="4597362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61" y="10261"/>
                </a:lnTo>
                <a:lnTo>
                  <a:pt x="2755" y="21399"/>
                </a:lnTo>
                <a:lnTo>
                  <a:pt x="0" y="35026"/>
                </a:lnTo>
                <a:lnTo>
                  <a:pt x="0" y="645464"/>
                </a:lnTo>
                <a:lnTo>
                  <a:pt x="2755" y="659091"/>
                </a:lnTo>
                <a:lnTo>
                  <a:pt x="10261" y="670229"/>
                </a:lnTo>
                <a:lnTo>
                  <a:pt x="21386" y="677735"/>
                </a:lnTo>
                <a:lnTo>
                  <a:pt x="35013" y="680478"/>
                </a:lnTo>
                <a:lnTo>
                  <a:pt x="1882432" y="680478"/>
                </a:lnTo>
                <a:lnTo>
                  <a:pt x="1896071" y="677735"/>
                </a:lnTo>
                <a:lnTo>
                  <a:pt x="1907197" y="670229"/>
                </a:lnTo>
                <a:lnTo>
                  <a:pt x="1914702" y="659091"/>
                </a:lnTo>
                <a:lnTo>
                  <a:pt x="1917458" y="645464"/>
                </a:lnTo>
                <a:lnTo>
                  <a:pt x="1917458" y="35026"/>
                </a:lnTo>
                <a:lnTo>
                  <a:pt x="1914702" y="21399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552" y="5419344"/>
            <a:ext cx="2212848" cy="950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3054" y="5544477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6" y="0"/>
                </a:lnTo>
                <a:lnTo>
                  <a:pt x="21385" y="2755"/>
                </a:lnTo>
                <a:lnTo>
                  <a:pt x="10256" y="10261"/>
                </a:lnTo>
                <a:lnTo>
                  <a:pt x="2750" y="21386"/>
                </a:lnTo>
                <a:lnTo>
                  <a:pt x="0" y="35026"/>
                </a:lnTo>
                <a:lnTo>
                  <a:pt x="0" y="645466"/>
                </a:lnTo>
                <a:lnTo>
                  <a:pt x="2750" y="659095"/>
                </a:lnTo>
                <a:lnTo>
                  <a:pt x="10256" y="670227"/>
                </a:lnTo>
                <a:lnTo>
                  <a:pt x="21385" y="677730"/>
                </a:lnTo>
                <a:lnTo>
                  <a:pt x="35016" y="680482"/>
                </a:lnTo>
                <a:lnTo>
                  <a:pt x="1882432" y="680482"/>
                </a:lnTo>
                <a:lnTo>
                  <a:pt x="1896071" y="677730"/>
                </a:lnTo>
                <a:lnTo>
                  <a:pt x="1907197" y="670227"/>
                </a:lnTo>
                <a:lnTo>
                  <a:pt x="1914702" y="659095"/>
                </a:lnTo>
                <a:lnTo>
                  <a:pt x="1917458" y="645466"/>
                </a:lnTo>
                <a:lnTo>
                  <a:pt x="1917458" y="35026"/>
                </a:lnTo>
                <a:lnTo>
                  <a:pt x="1914702" y="21386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07920" y="5419344"/>
            <a:ext cx="2212847" cy="950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46134" y="5544477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44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61" y="10261"/>
                </a:lnTo>
                <a:lnTo>
                  <a:pt x="2755" y="21386"/>
                </a:lnTo>
                <a:lnTo>
                  <a:pt x="0" y="35026"/>
                </a:lnTo>
                <a:lnTo>
                  <a:pt x="0" y="645466"/>
                </a:lnTo>
                <a:lnTo>
                  <a:pt x="2755" y="659095"/>
                </a:lnTo>
                <a:lnTo>
                  <a:pt x="10261" y="670227"/>
                </a:lnTo>
                <a:lnTo>
                  <a:pt x="21386" y="677730"/>
                </a:lnTo>
                <a:lnTo>
                  <a:pt x="35013" y="680482"/>
                </a:lnTo>
                <a:lnTo>
                  <a:pt x="1882444" y="680482"/>
                </a:lnTo>
                <a:lnTo>
                  <a:pt x="1896071" y="677730"/>
                </a:lnTo>
                <a:lnTo>
                  <a:pt x="1907197" y="670227"/>
                </a:lnTo>
                <a:lnTo>
                  <a:pt x="1914702" y="659095"/>
                </a:lnTo>
                <a:lnTo>
                  <a:pt x="1917458" y="645466"/>
                </a:lnTo>
                <a:lnTo>
                  <a:pt x="1917458" y="35026"/>
                </a:lnTo>
                <a:lnTo>
                  <a:pt x="1914702" y="21386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90288" y="5419344"/>
            <a:ext cx="2212847" cy="950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9226" y="5544477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48" y="10261"/>
                </a:lnTo>
                <a:lnTo>
                  <a:pt x="2743" y="21386"/>
                </a:lnTo>
                <a:lnTo>
                  <a:pt x="0" y="35026"/>
                </a:lnTo>
                <a:lnTo>
                  <a:pt x="0" y="645466"/>
                </a:lnTo>
                <a:lnTo>
                  <a:pt x="2743" y="659095"/>
                </a:lnTo>
                <a:lnTo>
                  <a:pt x="10248" y="670227"/>
                </a:lnTo>
                <a:lnTo>
                  <a:pt x="21386" y="677730"/>
                </a:lnTo>
                <a:lnTo>
                  <a:pt x="35013" y="680482"/>
                </a:lnTo>
                <a:lnTo>
                  <a:pt x="1882432" y="680482"/>
                </a:lnTo>
                <a:lnTo>
                  <a:pt x="1896059" y="677730"/>
                </a:lnTo>
                <a:lnTo>
                  <a:pt x="1907197" y="670227"/>
                </a:lnTo>
                <a:lnTo>
                  <a:pt x="1914702" y="659095"/>
                </a:lnTo>
                <a:lnTo>
                  <a:pt x="1917446" y="645466"/>
                </a:lnTo>
                <a:lnTo>
                  <a:pt x="1917446" y="35026"/>
                </a:lnTo>
                <a:lnTo>
                  <a:pt x="1914702" y="21386"/>
                </a:lnTo>
                <a:lnTo>
                  <a:pt x="1907197" y="10261"/>
                </a:lnTo>
                <a:lnTo>
                  <a:pt x="1896059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72656" y="5419344"/>
            <a:ext cx="2212848" cy="950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12305" y="5544477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55"/>
                </a:lnTo>
                <a:lnTo>
                  <a:pt x="10261" y="10261"/>
                </a:lnTo>
                <a:lnTo>
                  <a:pt x="2755" y="21386"/>
                </a:lnTo>
                <a:lnTo>
                  <a:pt x="0" y="35026"/>
                </a:lnTo>
                <a:lnTo>
                  <a:pt x="0" y="645466"/>
                </a:lnTo>
                <a:lnTo>
                  <a:pt x="2755" y="659095"/>
                </a:lnTo>
                <a:lnTo>
                  <a:pt x="10261" y="670227"/>
                </a:lnTo>
                <a:lnTo>
                  <a:pt x="21386" y="677730"/>
                </a:lnTo>
                <a:lnTo>
                  <a:pt x="35013" y="680482"/>
                </a:lnTo>
                <a:lnTo>
                  <a:pt x="1882432" y="680482"/>
                </a:lnTo>
                <a:lnTo>
                  <a:pt x="1896071" y="677730"/>
                </a:lnTo>
                <a:lnTo>
                  <a:pt x="1907197" y="670227"/>
                </a:lnTo>
                <a:lnTo>
                  <a:pt x="1914702" y="659095"/>
                </a:lnTo>
                <a:lnTo>
                  <a:pt x="1917458" y="645466"/>
                </a:lnTo>
                <a:lnTo>
                  <a:pt x="1917458" y="35026"/>
                </a:lnTo>
                <a:lnTo>
                  <a:pt x="1914702" y="21386"/>
                </a:lnTo>
                <a:lnTo>
                  <a:pt x="1907197" y="10261"/>
                </a:lnTo>
                <a:lnTo>
                  <a:pt x="1896071" y="2755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5552" y="3523488"/>
            <a:ext cx="2212848" cy="950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3054" y="3650259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6" y="0"/>
                </a:lnTo>
                <a:lnTo>
                  <a:pt x="21385" y="2743"/>
                </a:lnTo>
                <a:lnTo>
                  <a:pt x="10256" y="10248"/>
                </a:lnTo>
                <a:lnTo>
                  <a:pt x="2750" y="21386"/>
                </a:lnTo>
                <a:lnTo>
                  <a:pt x="0" y="35013"/>
                </a:lnTo>
                <a:lnTo>
                  <a:pt x="0" y="645452"/>
                </a:lnTo>
                <a:lnTo>
                  <a:pt x="2750" y="659091"/>
                </a:lnTo>
                <a:lnTo>
                  <a:pt x="10256" y="670217"/>
                </a:lnTo>
                <a:lnTo>
                  <a:pt x="21385" y="677722"/>
                </a:lnTo>
                <a:lnTo>
                  <a:pt x="35016" y="680465"/>
                </a:lnTo>
                <a:lnTo>
                  <a:pt x="1882432" y="680465"/>
                </a:lnTo>
                <a:lnTo>
                  <a:pt x="1896071" y="677722"/>
                </a:lnTo>
                <a:lnTo>
                  <a:pt x="1907197" y="670217"/>
                </a:lnTo>
                <a:lnTo>
                  <a:pt x="1914702" y="659091"/>
                </a:lnTo>
                <a:lnTo>
                  <a:pt x="1917458" y="645452"/>
                </a:lnTo>
                <a:lnTo>
                  <a:pt x="1917458" y="35013"/>
                </a:lnTo>
                <a:lnTo>
                  <a:pt x="1914702" y="21386"/>
                </a:lnTo>
                <a:lnTo>
                  <a:pt x="1907197" y="10248"/>
                </a:lnTo>
                <a:lnTo>
                  <a:pt x="1896071" y="2743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07920" y="3523488"/>
            <a:ext cx="2212847" cy="950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46134" y="3650259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44" y="0"/>
                </a:moveTo>
                <a:lnTo>
                  <a:pt x="35013" y="0"/>
                </a:lnTo>
                <a:lnTo>
                  <a:pt x="21386" y="2743"/>
                </a:lnTo>
                <a:lnTo>
                  <a:pt x="10261" y="10248"/>
                </a:lnTo>
                <a:lnTo>
                  <a:pt x="2755" y="21386"/>
                </a:lnTo>
                <a:lnTo>
                  <a:pt x="0" y="35013"/>
                </a:lnTo>
                <a:lnTo>
                  <a:pt x="0" y="645452"/>
                </a:lnTo>
                <a:lnTo>
                  <a:pt x="2755" y="659091"/>
                </a:lnTo>
                <a:lnTo>
                  <a:pt x="10261" y="670217"/>
                </a:lnTo>
                <a:lnTo>
                  <a:pt x="21386" y="677722"/>
                </a:lnTo>
                <a:lnTo>
                  <a:pt x="35013" y="680465"/>
                </a:lnTo>
                <a:lnTo>
                  <a:pt x="1882444" y="680465"/>
                </a:lnTo>
                <a:lnTo>
                  <a:pt x="1896071" y="677722"/>
                </a:lnTo>
                <a:lnTo>
                  <a:pt x="1907197" y="670217"/>
                </a:lnTo>
                <a:lnTo>
                  <a:pt x="1914702" y="659091"/>
                </a:lnTo>
                <a:lnTo>
                  <a:pt x="1917458" y="645452"/>
                </a:lnTo>
                <a:lnTo>
                  <a:pt x="1917458" y="35013"/>
                </a:lnTo>
                <a:lnTo>
                  <a:pt x="1914702" y="21386"/>
                </a:lnTo>
                <a:lnTo>
                  <a:pt x="1907197" y="10248"/>
                </a:lnTo>
                <a:lnTo>
                  <a:pt x="1896071" y="2743"/>
                </a:lnTo>
                <a:lnTo>
                  <a:pt x="1882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90288" y="3523488"/>
            <a:ext cx="2212847" cy="950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29226" y="3650259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43"/>
                </a:lnTo>
                <a:lnTo>
                  <a:pt x="10248" y="10248"/>
                </a:lnTo>
                <a:lnTo>
                  <a:pt x="2743" y="21386"/>
                </a:lnTo>
                <a:lnTo>
                  <a:pt x="0" y="35013"/>
                </a:lnTo>
                <a:lnTo>
                  <a:pt x="0" y="645452"/>
                </a:lnTo>
                <a:lnTo>
                  <a:pt x="2743" y="659091"/>
                </a:lnTo>
                <a:lnTo>
                  <a:pt x="10248" y="670217"/>
                </a:lnTo>
                <a:lnTo>
                  <a:pt x="21386" y="677722"/>
                </a:lnTo>
                <a:lnTo>
                  <a:pt x="35013" y="680465"/>
                </a:lnTo>
                <a:lnTo>
                  <a:pt x="1882432" y="680465"/>
                </a:lnTo>
                <a:lnTo>
                  <a:pt x="1896059" y="677722"/>
                </a:lnTo>
                <a:lnTo>
                  <a:pt x="1907197" y="670217"/>
                </a:lnTo>
                <a:lnTo>
                  <a:pt x="1914702" y="659091"/>
                </a:lnTo>
                <a:lnTo>
                  <a:pt x="1917446" y="645452"/>
                </a:lnTo>
                <a:lnTo>
                  <a:pt x="1917446" y="35013"/>
                </a:lnTo>
                <a:lnTo>
                  <a:pt x="1914702" y="21386"/>
                </a:lnTo>
                <a:lnTo>
                  <a:pt x="1907197" y="10248"/>
                </a:lnTo>
                <a:lnTo>
                  <a:pt x="1896059" y="2743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72656" y="3523488"/>
            <a:ext cx="2212848" cy="9509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2305" y="3650259"/>
            <a:ext cx="1917700" cy="680720"/>
          </a:xfrm>
          <a:custGeom>
            <a:avLst/>
            <a:gdLst/>
            <a:ahLst/>
            <a:cxnLst/>
            <a:rect l="l" t="t" r="r" b="b"/>
            <a:pathLst>
              <a:path w="1917700" h="680720">
                <a:moveTo>
                  <a:pt x="1882432" y="0"/>
                </a:moveTo>
                <a:lnTo>
                  <a:pt x="35013" y="0"/>
                </a:lnTo>
                <a:lnTo>
                  <a:pt x="21386" y="2743"/>
                </a:lnTo>
                <a:lnTo>
                  <a:pt x="10261" y="10248"/>
                </a:lnTo>
                <a:lnTo>
                  <a:pt x="2755" y="21386"/>
                </a:lnTo>
                <a:lnTo>
                  <a:pt x="0" y="35013"/>
                </a:lnTo>
                <a:lnTo>
                  <a:pt x="0" y="645452"/>
                </a:lnTo>
                <a:lnTo>
                  <a:pt x="2755" y="659091"/>
                </a:lnTo>
                <a:lnTo>
                  <a:pt x="10261" y="670217"/>
                </a:lnTo>
                <a:lnTo>
                  <a:pt x="21386" y="677722"/>
                </a:lnTo>
                <a:lnTo>
                  <a:pt x="35013" y="680465"/>
                </a:lnTo>
                <a:lnTo>
                  <a:pt x="1882432" y="680465"/>
                </a:lnTo>
                <a:lnTo>
                  <a:pt x="1896071" y="677722"/>
                </a:lnTo>
                <a:lnTo>
                  <a:pt x="1907197" y="670217"/>
                </a:lnTo>
                <a:lnTo>
                  <a:pt x="1914702" y="659091"/>
                </a:lnTo>
                <a:lnTo>
                  <a:pt x="1917458" y="645452"/>
                </a:lnTo>
                <a:lnTo>
                  <a:pt x="1917458" y="35013"/>
                </a:lnTo>
                <a:lnTo>
                  <a:pt x="1914702" y="21386"/>
                </a:lnTo>
                <a:lnTo>
                  <a:pt x="1907197" y="10248"/>
                </a:lnTo>
                <a:lnTo>
                  <a:pt x="1896071" y="2743"/>
                </a:lnTo>
                <a:lnTo>
                  <a:pt x="18824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25389" y="3858557"/>
            <a:ext cx="944626" cy="27289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62702" y="4780170"/>
            <a:ext cx="1270000" cy="3234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7730" y="3851876"/>
            <a:ext cx="1269997" cy="2728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91345" y="3907073"/>
            <a:ext cx="1027031" cy="1668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61987" y="3896147"/>
            <a:ext cx="1018095" cy="251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7434" y="4679962"/>
            <a:ext cx="1547567" cy="51706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29331" y="4758867"/>
            <a:ext cx="1364538" cy="32282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15263" y="4749393"/>
            <a:ext cx="911542" cy="3417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942729" y="5700028"/>
            <a:ext cx="1137742" cy="36938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81778" y="5734430"/>
            <a:ext cx="1261711" cy="3075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32433" y="5655972"/>
            <a:ext cx="1428267" cy="45749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0523" y="5656353"/>
            <a:ext cx="1184929" cy="46699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29610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45" dirty="0">
                <a:solidFill>
                  <a:schemeClr val="tx2"/>
                </a:solidFill>
                <a:latin typeface="Century Gothic"/>
                <a:cs typeface="Century Gothic"/>
              </a:rPr>
              <a:t>Supported</a:t>
            </a:r>
            <a:r>
              <a:rPr b="1" spc="-13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90" dirty="0">
                <a:solidFill>
                  <a:schemeClr val="tx2"/>
                </a:solidFill>
                <a:latin typeface="Century Gothic"/>
                <a:cs typeface="Century Gothic"/>
              </a:rPr>
              <a:t>Hardwares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3602494" y="3002787"/>
            <a:ext cx="24136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30" dirty="0">
                <a:solidFill>
                  <a:schemeClr val="tx2"/>
                </a:solidFill>
                <a:latin typeface="Century Gothic"/>
                <a:cs typeface="Century Gothic"/>
              </a:rPr>
              <a:t>Premium </a:t>
            </a:r>
            <a:r>
              <a:rPr sz="1600" b="1" spc="-140" dirty="0">
                <a:solidFill>
                  <a:schemeClr val="tx2"/>
                </a:solidFill>
                <a:latin typeface="Century Gothic"/>
                <a:cs typeface="Century Gothic"/>
              </a:rPr>
              <a:t>Hardware</a:t>
            </a:r>
            <a:r>
              <a:rPr sz="1600" b="1" spc="1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sz="1600" b="1" spc="-75" dirty="0">
                <a:solidFill>
                  <a:schemeClr val="tx2"/>
                </a:solidFill>
                <a:latin typeface="Century Gothic"/>
                <a:cs typeface="Century Gothic"/>
              </a:rPr>
              <a:t>Partners</a:t>
            </a:r>
            <a:endParaRPr sz="1600" dirty="0">
              <a:solidFill>
                <a:schemeClr val="tx2"/>
              </a:solidFill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387229" y="3362604"/>
            <a:ext cx="2854325" cy="0"/>
          </a:xfrm>
          <a:custGeom>
            <a:avLst/>
            <a:gdLst/>
            <a:ahLst/>
            <a:cxnLst/>
            <a:rect l="l" t="t" r="r" b="b"/>
            <a:pathLst>
              <a:path w="2854325">
                <a:moveTo>
                  <a:pt x="2853901" y="0"/>
                </a:moveTo>
                <a:lnTo>
                  <a:pt x="0" y="1"/>
                </a:lnTo>
              </a:path>
            </a:pathLst>
          </a:custGeom>
          <a:ln w="9525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" y="1605432"/>
            <a:ext cx="9319895" cy="770890"/>
          </a:xfrm>
          <a:custGeom>
            <a:avLst/>
            <a:gdLst/>
            <a:ahLst/>
            <a:cxnLst/>
            <a:rect l="l" t="t" r="r" b="b"/>
            <a:pathLst>
              <a:path w="9319895" h="770889">
                <a:moveTo>
                  <a:pt x="8934130" y="0"/>
                </a:moveTo>
                <a:lnTo>
                  <a:pt x="0" y="0"/>
                </a:lnTo>
                <a:lnTo>
                  <a:pt x="0" y="770458"/>
                </a:lnTo>
                <a:lnTo>
                  <a:pt x="8934130" y="770470"/>
                </a:lnTo>
                <a:lnTo>
                  <a:pt x="8982454" y="767461"/>
                </a:lnTo>
                <a:lnTo>
                  <a:pt x="9028986" y="758698"/>
                </a:lnTo>
                <a:lnTo>
                  <a:pt x="9073360" y="744537"/>
                </a:lnTo>
                <a:lnTo>
                  <a:pt x="9115232" y="725335"/>
                </a:lnTo>
                <a:lnTo>
                  <a:pt x="9154221" y="701446"/>
                </a:lnTo>
                <a:lnTo>
                  <a:pt x="9189984" y="673239"/>
                </a:lnTo>
                <a:lnTo>
                  <a:pt x="9222141" y="641083"/>
                </a:lnTo>
                <a:lnTo>
                  <a:pt x="9250347" y="605320"/>
                </a:lnTo>
                <a:lnTo>
                  <a:pt x="9274223" y="566331"/>
                </a:lnTo>
                <a:lnTo>
                  <a:pt x="9293426" y="524471"/>
                </a:lnTo>
                <a:lnTo>
                  <a:pt x="9307599" y="480085"/>
                </a:lnTo>
                <a:lnTo>
                  <a:pt x="9316362" y="433552"/>
                </a:lnTo>
                <a:lnTo>
                  <a:pt x="9319359" y="385229"/>
                </a:lnTo>
                <a:lnTo>
                  <a:pt x="9316362" y="336905"/>
                </a:lnTo>
                <a:lnTo>
                  <a:pt x="9307599" y="290372"/>
                </a:lnTo>
                <a:lnTo>
                  <a:pt x="9293426" y="245999"/>
                </a:lnTo>
                <a:lnTo>
                  <a:pt x="9274223" y="204127"/>
                </a:lnTo>
                <a:lnTo>
                  <a:pt x="9250347" y="165138"/>
                </a:lnTo>
                <a:lnTo>
                  <a:pt x="9222141" y="129387"/>
                </a:lnTo>
                <a:lnTo>
                  <a:pt x="9189984" y="97218"/>
                </a:lnTo>
                <a:lnTo>
                  <a:pt x="9154221" y="69024"/>
                </a:lnTo>
                <a:lnTo>
                  <a:pt x="9115232" y="45135"/>
                </a:lnTo>
                <a:lnTo>
                  <a:pt x="9073360" y="25933"/>
                </a:lnTo>
                <a:lnTo>
                  <a:pt x="9028986" y="11760"/>
                </a:lnTo>
                <a:lnTo>
                  <a:pt x="8982454" y="2997"/>
                </a:lnTo>
                <a:lnTo>
                  <a:pt x="8934130" y="0"/>
                </a:lnTo>
                <a:close/>
              </a:path>
            </a:pathLst>
          </a:custGeom>
          <a:solidFill>
            <a:srgbClr val="1EACB2">
              <a:alpha val="1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616007" y="1785620"/>
            <a:ext cx="5046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10" dirty="0">
                <a:latin typeface="Century Gothic"/>
                <a:cs typeface="Century Gothic"/>
              </a:rPr>
              <a:t>Compatible </a:t>
            </a:r>
            <a:r>
              <a:rPr sz="2000" spc="-130" dirty="0">
                <a:latin typeface="Century Gothic"/>
                <a:cs typeface="Century Gothic"/>
              </a:rPr>
              <a:t>with </a:t>
            </a:r>
            <a:r>
              <a:rPr sz="2400" b="1" spc="-175" dirty="0">
                <a:solidFill>
                  <a:srgbClr val="C00000"/>
                </a:solidFill>
                <a:latin typeface="Century Gothic"/>
                <a:cs typeface="Century Gothic"/>
              </a:rPr>
              <a:t>2200+ </a:t>
            </a:r>
            <a:r>
              <a:rPr sz="2000" spc="-20" dirty="0">
                <a:latin typeface="Century Gothic"/>
                <a:cs typeface="Century Gothic"/>
              </a:rPr>
              <a:t>IoT </a:t>
            </a:r>
            <a:r>
              <a:rPr sz="2000" spc="-170" dirty="0">
                <a:latin typeface="Century Gothic"/>
                <a:cs typeface="Century Gothic"/>
              </a:rPr>
              <a:t>Devices </a:t>
            </a:r>
            <a:r>
              <a:rPr sz="2000" spc="-155" dirty="0">
                <a:latin typeface="Century Gothic"/>
                <a:cs typeface="Century Gothic"/>
              </a:rPr>
              <a:t>&amp;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-55" dirty="0">
                <a:latin typeface="Century Gothic"/>
                <a:cs typeface="Century Gothic"/>
              </a:rPr>
              <a:t>Sensors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89068" y="1076248"/>
            <a:ext cx="2715945" cy="174003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2877438-887B-4F6F-B26D-95FF8971BD5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46" name="object 2">
            <a:extLst>
              <a:ext uri="{FF2B5EF4-FFF2-40B4-BE49-F238E27FC236}">
                <a16:creationId xmlns:a16="http://schemas.microsoft.com/office/drawing/2014/main" id="{DA9125FA-8CD6-4AF2-A8A8-03ECBBED5BB1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A3BA520-721F-4729-B083-1F9A54371BE1}"/>
              </a:ext>
            </a:extLst>
          </p:cNvPr>
          <p:cNvPicPr>
            <a:picLocks noChangeAspect="1"/>
          </p:cNvPicPr>
          <p:nvPr/>
        </p:nvPicPr>
        <p:blipFill>
          <a:blip r:embed="rId3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3089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0" dirty="0">
                <a:solidFill>
                  <a:schemeClr val="tx2"/>
                </a:solidFill>
                <a:latin typeface="Century Gothic"/>
                <a:cs typeface="Century Gothic"/>
              </a:rPr>
              <a:t>Setting </a:t>
            </a:r>
            <a:r>
              <a:rPr b="1" spc="-145" dirty="0">
                <a:solidFill>
                  <a:schemeClr val="tx2"/>
                </a:solidFill>
                <a:latin typeface="Century Gothic"/>
                <a:cs typeface="Century Gothic"/>
              </a:rPr>
              <a:t>Up </a:t>
            </a: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The</a:t>
            </a:r>
            <a:r>
              <a:rPr b="1" spc="-2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85" dirty="0">
                <a:solidFill>
                  <a:schemeClr val="tx2"/>
                </a:solidFill>
                <a:latin typeface="Century Gothic"/>
                <a:cs typeface="Century Gothic"/>
              </a:rPr>
              <a:t>Platform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1559843"/>
            <a:ext cx="9667100" cy="4399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E98B3-FF5C-42F9-8146-438071E8F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62FF5D4-F67A-4B43-AF97-AE1A7472BC97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0097-7053-4789-9374-D166348B9D8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9A5C6D-1F5E-4442-922C-40C658723E1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54" y="15496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520446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0" dirty="0">
                <a:solidFill>
                  <a:schemeClr val="tx2"/>
                </a:solidFill>
                <a:latin typeface="Century Gothic"/>
                <a:cs typeface="Century Gothic"/>
              </a:rPr>
              <a:t>Visualize </a:t>
            </a:r>
            <a:r>
              <a:rPr b="1" spc="-135" dirty="0">
                <a:solidFill>
                  <a:schemeClr val="tx2"/>
                </a:solidFill>
                <a:latin typeface="Century Gothic"/>
                <a:cs typeface="Century Gothic"/>
              </a:rPr>
              <a:t>Real-Time </a:t>
            </a:r>
            <a:r>
              <a:rPr b="1" spc="-75" dirty="0">
                <a:solidFill>
                  <a:schemeClr val="tx2"/>
                </a:solidFill>
                <a:latin typeface="Century Gothic"/>
                <a:cs typeface="Century Gothic"/>
              </a:rPr>
              <a:t>Fleet</a:t>
            </a:r>
            <a:r>
              <a:rPr b="1" spc="70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95" dirty="0">
                <a:solidFill>
                  <a:schemeClr val="tx2"/>
                </a:solidFill>
                <a:latin typeface="Century Gothic"/>
                <a:cs typeface="Century Gothic"/>
              </a:rPr>
              <a:t>Performance</a:t>
            </a:r>
          </a:p>
        </p:txBody>
      </p:sp>
      <p:sp>
        <p:nvSpPr>
          <p:cNvPr id="4" name="object 4"/>
          <p:cNvSpPr/>
          <p:nvPr/>
        </p:nvSpPr>
        <p:spPr>
          <a:xfrm>
            <a:off x="76200" y="1559839"/>
            <a:ext cx="10004691" cy="4459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B602B-5073-4A95-B158-46F017519D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91A0169E-46A1-4952-B2E2-FFF7F1A62B51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658F2-12F6-4C39-A807-FC320ED6870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49263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40" dirty="0">
                <a:solidFill>
                  <a:schemeClr val="tx2"/>
                </a:solidFill>
                <a:latin typeface="Century Gothic"/>
                <a:cs typeface="Century Gothic"/>
              </a:rPr>
              <a:t>Drill </a:t>
            </a:r>
            <a:r>
              <a:rPr b="1" spc="-85" dirty="0">
                <a:solidFill>
                  <a:schemeClr val="tx2"/>
                </a:solidFill>
                <a:latin typeface="Century Gothic"/>
                <a:cs typeface="Century Gothic"/>
              </a:rPr>
              <a:t>Infinitely </a:t>
            </a:r>
            <a:r>
              <a:rPr b="1" spc="-100" dirty="0">
                <a:solidFill>
                  <a:schemeClr val="tx2"/>
                </a:solidFill>
                <a:latin typeface="Century Gothic"/>
                <a:cs typeface="Century Gothic"/>
              </a:rPr>
              <a:t>Into </a:t>
            </a:r>
            <a:r>
              <a:rPr b="1" spc="-114" dirty="0">
                <a:solidFill>
                  <a:schemeClr val="tx2"/>
                </a:solidFill>
                <a:latin typeface="Century Gothic"/>
                <a:cs typeface="Century Gothic"/>
              </a:rPr>
              <a:t>Your </a:t>
            </a:r>
            <a:r>
              <a:rPr b="1" spc="-220" dirty="0">
                <a:solidFill>
                  <a:schemeClr val="tx2"/>
                </a:solidFill>
                <a:latin typeface="Century Gothic"/>
                <a:cs typeface="Century Gothic"/>
              </a:rPr>
              <a:t>Vehicle</a:t>
            </a:r>
            <a:r>
              <a:rPr b="1" spc="10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85" dirty="0">
                <a:solidFill>
                  <a:schemeClr val="tx2"/>
                </a:solidFill>
                <a:latin typeface="Century Gothic"/>
                <a:cs typeface="Century Gothic"/>
              </a:rPr>
              <a:t>Data</a:t>
            </a:r>
          </a:p>
        </p:txBody>
      </p:sp>
      <p:sp>
        <p:nvSpPr>
          <p:cNvPr id="3" name="object 3"/>
          <p:cNvSpPr/>
          <p:nvPr/>
        </p:nvSpPr>
        <p:spPr>
          <a:xfrm>
            <a:off x="41564" y="1592060"/>
            <a:ext cx="9559632" cy="4415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270103-76C0-414C-9B1B-845FD1CEE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B7C58316-7729-4682-BD68-A56E373EF1CD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B21E2-9868-4FD1-8F2E-1D480163E48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323469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70" dirty="0">
                <a:solidFill>
                  <a:schemeClr val="tx2"/>
                </a:solidFill>
                <a:latin typeface="Century Gothic"/>
                <a:cs typeface="Century Gothic"/>
              </a:rPr>
              <a:t>Personalized</a:t>
            </a:r>
            <a:r>
              <a:rPr b="1" spc="-8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225" dirty="0">
                <a:solidFill>
                  <a:schemeClr val="tx2"/>
                </a:solidFill>
                <a:latin typeface="Century Gothic"/>
                <a:cs typeface="Century Gothic"/>
              </a:rPr>
              <a:t>Dashboard</a:t>
            </a:r>
          </a:p>
        </p:txBody>
      </p:sp>
      <p:sp>
        <p:nvSpPr>
          <p:cNvPr id="3" name="object 3"/>
          <p:cNvSpPr/>
          <p:nvPr/>
        </p:nvSpPr>
        <p:spPr>
          <a:xfrm>
            <a:off x="1066800" y="1586344"/>
            <a:ext cx="8226463" cy="4294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AABE0-6E1C-49A4-A0FE-11A0FAB1D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41CE4A5-2147-4235-9D80-D620B22E7233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BB9A9-5214-4DF2-A54B-B4CC003891F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3499" y="233678"/>
            <a:ext cx="64560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00" dirty="0">
                <a:solidFill>
                  <a:schemeClr val="tx2"/>
                </a:solidFill>
                <a:latin typeface="Century Gothic"/>
                <a:cs typeface="Century Gothic"/>
              </a:rPr>
              <a:t>Unified </a:t>
            </a:r>
            <a:r>
              <a:rPr b="1" spc="-204" dirty="0">
                <a:solidFill>
                  <a:schemeClr val="tx2"/>
                </a:solidFill>
                <a:latin typeface="Century Gothic"/>
                <a:cs typeface="Century Gothic"/>
              </a:rPr>
              <a:t>Payment </a:t>
            </a:r>
            <a:r>
              <a:rPr b="1" spc="-60" dirty="0">
                <a:solidFill>
                  <a:schemeClr val="tx2"/>
                </a:solidFill>
                <a:latin typeface="Century Gothic"/>
                <a:cs typeface="Century Gothic"/>
              </a:rPr>
              <a:t>Wallet </a:t>
            </a:r>
            <a:r>
              <a:rPr b="1" spc="25" dirty="0">
                <a:solidFill>
                  <a:schemeClr val="tx2"/>
                </a:solidFill>
                <a:latin typeface="Century Gothic"/>
                <a:cs typeface="Century Gothic"/>
              </a:rPr>
              <a:t>&amp; </a:t>
            </a:r>
            <a:r>
              <a:rPr b="1" spc="-100" dirty="0">
                <a:solidFill>
                  <a:schemeClr val="tx2"/>
                </a:solidFill>
                <a:latin typeface="Century Gothic"/>
                <a:cs typeface="Century Gothic"/>
              </a:rPr>
              <a:t>Digital</a:t>
            </a:r>
            <a:r>
              <a:rPr b="1" spc="-415" dirty="0">
                <a:solidFill>
                  <a:schemeClr val="tx2"/>
                </a:solidFill>
                <a:latin typeface="Century Gothic"/>
                <a:cs typeface="Century Gothic"/>
              </a:rPr>
              <a:t> </a:t>
            </a:r>
            <a:r>
              <a:rPr b="1" spc="-180" dirty="0">
                <a:solidFill>
                  <a:schemeClr val="tx2"/>
                </a:solidFill>
                <a:latin typeface="Century Gothic"/>
                <a:cs typeface="Century Gothic"/>
              </a:rPr>
              <a:t>Reconciliation</a:t>
            </a:r>
          </a:p>
        </p:txBody>
      </p:sp>
      <p:sp>
        <p:nvSpPr>
          <p:cNvPr id="3" name="object 3"/>
          <p:cNvSpPr/>
          <p:nvPr/>
        </p:nvSpPr>
        <p:spPr>
          <a:xfrm>
            <a:off x="9909047" y="0"/>
            <a:ext cx="227990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608391"/>
            <a:ext cx="9462338" cy="4491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9A499-1072-4030-BB00-3605B1BBC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02" y="-62675"/>
            <a:ext cx="1310196" cy="131019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A6699CD-331B-4E05-B05A-BC1490ECCF9B}"/>
              </a:ext>
            </a:extLst>
          </p:cNvPr>
          <p:cNvSpPr/>
          <p:nvPr/>
        </p:nvSpPr>
        <p:spPr>
          <a:xfrm>
            <a:off x="9912095" y="15240"/>
            <a:ext cx="2276855" cy="6842758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8AA57-3A23-4270-AD57-95F15872F36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54" y="1397254"/>
            <a:ext cx="4063492" cy="40634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1670</Words>
  <Application>Microsoft Office PowerPoint</Application>
  <PresentationFormat>Widescreen</PresentationFormat>
  <Paragraphs>278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Who we Work With</vt:lpstr>
      <vt:lpstr>Industries we are Serving</vt:lpstr>
      <vt:lpstr>Supported Hardwares</vt:lpstr>
      <vt:lpstr>Setting Up The Platform</vt:lpstr>
      <vt:lpstr>Visualize Real-Time Fleet Performance</vt:lpstr>
      <vt:lpstr>Drill Infinitely Into Your Vehicle Data</vt:lpstr>
      <vt:lpstr>Personalized Dashboard</vt:lpstr>
      <vt:lpstr>Unified Payment Wallet &amp; Digital Reconciliation</vt:lpstr>
      <vt:lpstr>Driver Side Provisions</vt:lpstr>
      <vt:lpstr>Salient Features &amp; Benefits</vt:lpstr>
      <vt:lpstr>360° detailed view</vt:lpstr>
      <vt:lpstr>Managing Documents, Compliances &amp; Records</vt:lpstr>
      <vt:lpstr>Managing Drivers and Transporters</vt:lpstr>
      <vt:lpstr>Real Time Alerts</vt:lpstr>
      <vt:lpstr>Real-Time Fuel Updates</vt:lpstr>
      <vt:lpstr>Customizable Reports</vt:lpstr>
      <vt:lpstr>Optimization | Cost &amp; Operations</vt:lpstr>
      <vt:lpstr>ADAS – Video Telematics</vt:lpstr>
      <vt:lpstr>Secure your Vehicle with Device Peripherals</vt:lpstr>
      <vt:lpstr>LocoDrive</vt:lpstr>
      <vt:lpstr>LocoInsure</vt:lpstr>
      <vt:lpstr>Value Proposition of Telematics for Financial Institutions</vt:lpstr>
      <vt:lpstr>Risk Assessment Metrics &amp; Data Points</vt:lpstr>
      <vt:lpstr>Increased Security &amp; Control</vt:lpstr>
      <vt:lpstr>Benefits to Freight Marketplaces</vt:lpstr>
      <vt:lpstr>Benefits to ERP vendor</vt:lpstr>
      <vt:lpstr>Benefits to end customer of ERP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6</cp:revision>
  <dcterms:created xsi:type="dcterms:W3CDTF">2021-10-29T14:37:13Z</dcterms:created>
  <dcterms:modified xsi:type="dcterms:W3CDTF">2021-11-08T05:59:53Z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2021-10-29T00:00:00Z</vt:filetime>
  </property>
</Properties>
</file>