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9" r:id="rId2"/>
    <p:sldId id="285" r:id="rId3"/>
    <p:sldId id="324" r:id="rId4"/>
    <p:sldId id="329" r:id="rId5"/>
    <p:sldId id="325" r:id="rId6"/>
    <p:sldId id="327" r:id="rId7"/>
    <p:sldId id="328" r:id="rId8"/>
    <p:sldId id="330" r:id="rId9"/>
    <p:sldId id="284" r:id="rId10"/>
    <p:sldId id="332" r:id="rId11"/>
    <p:sldId id="333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33CCCC"/>
    <a:srgbClr val="B2EBF2"/>
    <a:srgbClr val="4ECDC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1328" autoAdjust="0"/>
  </p:normalViewPr>
  <p:slideViewPr>
    <p:cSldViewPr snapToGrid="0">
      <p:cViewPr varScale="1">
        <p:scale>
          <a:sx n="114" d="100"/>
          <a:sy n="114" d="100"/>
        </p:scale>
        <p:origin x="3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E2CA8-9124-4271-8F5D-8F1BA584433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9686-DF46-459A-A1F7-0F9EB44B1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550425"/>
            <a:ext cx="12192000" cy="3075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5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6074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78415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6016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569613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0680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0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9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0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2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9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1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3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3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4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3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463" y="6189353"/>
            <a:ext cx="1401473" cy="3098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6550425"/>
            <a:ext cx="12192000" cy="3075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tauholdingssa.co.za/" TargetMode="External"/><Relationship Id="rId4" Type="http://schemas.openxmlformats.org/officeDocument/2006/relationships/hyperlink" Target="mailto:mo@tauholdingssa.co.z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s route vector f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5"/>
          <a:stretch/>
        </p:blipFill>
        <p:spPr bwMode="auto">
          <a:xfrm>
            <a:off x="1488727" y="818726"/>
            <a:ext cx="7796984" cy="51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436" y="5433682"/>
            <a:ext cx="65071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b="1" dirty="0">
                <a:solidFill>
                  <a:schemeClr val="tx2"/>
                </a:solidFill>
                <a:latin typeface="Trebuchet MS" panose="020B0603020202020204" pitchFamily="34" charset="0"/>
                <a:ea typeface="Blogger Sans Light" panose="02000506030000020004" pitchFamily="50" charset="0"/>
              </a:rPr>
              <a:t>Solutions for Schools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D035CFD-9163-AB44-99A7-89910F370C3F}"/>
              </a:ext>
            </a:extLst>
          </p:cNvPr>
          <p:cNvSpPr txBox="1"/>
          <p:nvPr/>
        </p:nvSpPr>
        <p:spPr>
          <a:xfrm>
            <a:off x="3472125" y="1673565"/>
            <a:ext cx="3624133" cy="306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10" spc="-5" dirty="0">
                <a:solidFill>
                  <a:schemeClr val="tx2"/>
                </a:solidFill>
                <a:latin typeface="Trebuchet MS" panose="020B0603020202020204" pitchFamily="34" charset="0"/>
                <a:cs typeface="Century Gothic"/>
              </a:rPr>
              <a:t>T</a:t>
            </a:r>
            <a:r>
              <a:rPr lang="en-US" sz="1910" spc="-5" dirty="0">
                <a:solidFill>
                  <a:schemeClr val="tx2"/>
                </a:solidFill>
                <a:latin typeface="Trebuchet MS" panose="020B0603020202020204" pitchFamily="34" charset="0"/>
                <a:cs typeface="Century Gothic"/>
              </a:rPr>
              <a:t>racking</a:t>
            </a:r>
            <a:r>
              <a:rPr sz="1910" spc="-5" dirty="0">
                <a:solidFill>
                  <a:schemeClr val="tx2"/>
                </a:solidFill>
                <a:latin typeface="Trebuchet MS" panose="020B0603020202020204" pitchFamily="34" charset="0"/>
                <a:cs typeface="Century Gothic"/>
              </a:rPr>
              <a:t>. </a:t>
            </a:r>
            <a:r>
              <a:rPr lang="en-US" sz="1910" spc="-5" dirty="0">
                <a:solidFill>
                  <a:schemeClr val="tx2"/>
                </a:solidFill>
                <a:latin typeface="Trebuchet MS" panose="020B0603020202020204" pitchFamily="34" charset="0"/>
                <a:cs typeface="Century Gothic"/>
              </a:rPr>
              <a:t>Analytics</a:t>
            </a:r>
            <a:r>
              <a:rPr sz="1910" spc="-5" dirty="0">
                <a:solidFill>
                  <a:schemeClr val="tx2"/>
                </a:solidFill>
                <a:latin typeface="Trebuchet MS" panose="020B0603020202020204" pitchFamily="34" charset="0"/>
                <a:cs typeface="Century Gothic"/>
              </a:rPr>
              <a:t>.</a:t>
            </a:r>
            <a:r>
              <a:rPr sz="1910" spc="-75" dirty="0">
                <a:solidFill>
                  <a:schemeClr val="tx2"/>
                </a:solidFill>
                <a:latin typeface="Trebuchet MS" panose="020B0603020202020204" pitchFamily="34" charset="0"/>
                <a:cs typeface="Century Gothic"/>
              </a:rPr>
              <a:t> </a:t>
            </a:r>
            <a:r>
              <a:rPr lang="en-US" sz="1910" spc="-5" dirty="0">
                <a:solidFill>
                  <a:schemeClr val="tx2"/>
                </a:solidFill>
                <a:latin typeface="Trebuchet MS" panose="020B0603020202020204" pitchFamily="34" charset="0"/>
                <a:cs typeface="Century Gothic"/>
              </a:rPr>
              <a:t>Visibility</a:t>
            </a:r>
            <a:r>
              <a:rPr sz="1910" spc="-5" dirty="0">
                <a:solidFill>
                  <a:schemeClr val="tx2"/>
                </a:solidFill>
                <a:latin typeface="Trebuchet MS" panose="020B0603020202020204" pitchFamily="34" charset="0"/>
                <a:cs typeface="Century Gothic"/>
              </a:rPr>
              <a:t>.</a:t>
            </a:r>
            <a:endParaRPr sz="1910" dirty="0">
              <a:solidFill>
                <a:schemeClr val="tx2"/>
              </a:solidFill>
              <a:latin typeface="Trebuchet MS" panose="020B0603020202020204" pitchFamily="34" charset="0"/>
              <a:cs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2DAD7-FC0F-4204-B916-0A79500F7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30" y="13092"/>
            <a:ext cx="1518511" cy="1518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CEFF43-DCFE-4CF8-B552-E3933CB9E4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8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6" r="2583" b="35555"/>
          <a:stretch/>
        </p:blipFill>
        <p:spPr>
          <a:xfrm>
            <a:off x="1187118" y="3900853"/>
            <a:ext cx="7551654" cy="1961362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1098263" y="2442404"/>
            <a:ext cx="2475120" cy="1957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  <a:p>
            <a:pPr algn="ctr"/>
            <a:r>
              <a:rPr lang="en-US" sz="1100" b="1" dirty="0"/>
              <a:t>SOS/Panic buttons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To alert the respective authorities in case of any threat.</a:t>
            </a:r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r>
              <a:rPr lang="en-US" sz="1100" dirty="0"/>
              <a:t>     </a:t>
            </a:r>
          </a:p>
        </p:txBody>
      </p:sp>
      <p:sp>
        <p:nvSpPr>
          <p:cNvPr id="168" name="Title 1"/>
          <p:cNvSpPr txBox="1">
            <a:spLocks noGrp="1"/>
          </p:cNvSpPr>
          <p:nvPr>
            <p:ph type="ctrTitle"/>
          </p:nvPr>
        </p:nvSpPr>
        <p:spPr>
          <a:xfrm>
            <a:off x="1013250" y="198644"/>
            <a:ext cx="5925779" cy="529160"/>
          </a:xfrm>
          <a:prstGeom prst="rect">
            <a:avLst/>
          </a:prstGeom>
        </p:spPr>
        <p:txBody>
          <a:bodyPr/>
          <a:lstStyle/>
          <a:p>
            <a:pPr algn="l">
              <a:defRPr sz="3200"/>
            </a:pPr>
            <a:r>
              <a:rPr lang="en-US" sz="2500" dirty="0">
                <a:solidFill>
                  <a:schemeClr val="tx2"/>
                </a:solidFill>
              </a:rPr>
              <a:t>Safety and Compliance</a:t>
            </a:r>
            <a:endParaRPr sz="2500" dirty="0">
              <a:solidFill>
                <a:schemeClr val="tx2"/>
              </a:solidFill>
            </a:endParaRPr>
          </a:p>
        </p:txBody>
      </p:sp>
      <p:grpSp>
        <p:nvGrpSpPr>
          <p:cNvPr id="172" name="Flowchart: Terminator 35"/>
          <p:cNvGrpSpPr/>
          <p:nvPr/>
        </p:nvGrpSpPr>
        <p:grpSpPr>
          <a:xfrm>
            <a:off x="4942807" y="8372910"/>
            <a:ext cx="1342368" cy="269241"/>
            <a:chOff x="0" y="0"/>
            <a:chExt cx="1342366" cy="269240"/>
          </a:xfrm>
        </p:grpSpPr>
        <p:sp>
          <p:nvSpPr>
            <p:cNvPr id="170" name="Shape"/>
            <p:cNvSpPr/>
            <p:nvPr/>
          </p:nvSpPr>
          <p:spPr>
            <a:xfrm>
              <a:off x="0" y="11354"/>
              <a:ext cx="1342367" cy="24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noFill/>
            <a:ln w="12700" cap="flat">
              <a:solidFill>
                <a:srgbClr val="3E485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Cement"/>
            <p:cNvSpPr txBox="1"/>
            <p:nvPr/>
          </p:nvSpPr>
          <p:spPr>
            <a:xfrm>
              <a:off x="223728" y="0"/>
              <a:ext cx="894911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Cement</a:t>
              </a:r>
            </a:p>
          </p:txBody>
        </p:sp>
      </p:grpSp>
      <p:sp>
        <p:nvSpPr>
          <p:cNvPr id="12" name="Subtitle 2"/>
          <p:cNvSpPr txBox="1">
            <a:spLocks/>
          </p:cNvSpPr>
          <p:nvPr/>
        </p:nvSpPr>
        <p:spPr>
          <a:xfrm>
            <a:off x="989976" y="830022"/>
            <a:ext cx="8041729" cy="37149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u="sng" dirty="0"/>
              <a:t>AIS 140</a:t>
            </a:r>
          </a:p>
          <a:p>
            <a:pPr algn="l"/>
            <a:r>
              <a:rPr lang="en-US" sz="1100" b="1" dirty="0"/>
              <a:t>AIS 140  </a:t>
            </a:r>
            <a:r>
              <a:rPr lang="en-US" sz="1100" dirty="0"/>
              <a:t>approved GPS Tracking  device with complete certifications and other offerings:</a:t>
            </a:r>
          </a:p>
          <a:p>
            <a:pPr algn="l"/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88" y="1696138"/>
            <a:ext cx="680042" cy="931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72" y="1694206"/>
            <a:ext cx="931194" cy="935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05" y="1672955"/>
            <a:ext cx="923466" cy="954377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460309" y="5515601"/>
            <a:ext cx="8734926" cy="1957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  <a:p>
            <a:pPr algn="ctr"/>
            <a:r>
              <a:rPr lang="en-US" sz="1100" dirty="0"/>
              <a:t>        </a:t>
            </a:r>
            <a:r>
              <a:rPr lang="en-US" sz="1100" b="1" dirty="0"/>
              <a:t>Driver Behavior Monitoring</a:t>
            </a:r>
          </a:p>
          <a:p>
            <a:pPr algn="ctr"/>
            <a:r>
              <a:rPr lang="en-US" sz="1100" dirty="0"/>
              <a:t>Driver rating based on Harsh Acceleration, Braking &amp; Cornering with additional parameters like Stoppage Time, Continuous Driving.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     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038238" y="2455113"/>
            <a:ext cx="2475120" cy="1957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  <a:p>
            <a:pPr algn="ctr"/>
            <a:r>
              <a:rPr lang="en-US" sz="1100" dirty="0"/>
              <a:t> </a:t>
            </a:r>
            <a:r>
              <a:rPr lang="en-US" sz="1100" b="1" dirty="0"/>
              <a:t>Over Speeding Alerts</a:t>
            </a:r>
            <a:endParaRPr lang="en-US" sz="1100" dirty="0"/>
          </a:p>
          <a:p>
            <a:pPr algn="ctr"/>
            <a:r>
              <a:rPr lang="en-US" sz="1100" dirty="0"/>
              <a:t>To alert the respective authorities in case of any threat.</a:t>
            </a:r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r>
              <a:rPr lang="en-US" sz="1100" dirty="0"/>
              <a:t>   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6921814" y="2451102"/>
            <a:ext cx="2475120" cy="1957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  <a:p>
            <a:pPr algn="ctr"/>
            <a:r>
              <a:rPr lang="en-US" sz="1100" dirty="0"/>
              <a:t> </a:t>
            </a:r>
            <a:r>
              <a:rPr lang="en-US" sz="1100" b="1" dirty="0"/>
              <a:t>Immobilizer</a:t>
            </a:r>
            <a:endParaRPr lang="en-US" sz="1100" dirty="0"/>
          </a:p>
          <a:p>
            <a:pPr algn="ctr"/>
            <a:r>
              <a:rPr lang="en-US" sz="1100" dirty="0"/>
              <a:t>Power to immobilize the vehicles from the dashboard.</a:t>
            </a:r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r>
              <a:rPr lang="en-US" sz="1100" dirty="0"/>
              <a:t>    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3B266D-017A-4627-932A-FBD6A96A4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83" y="0"/>
            <a:ext cx="1430707" cy="14307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371B7D-1A3A-44D7-A5C2-4C8BF3DDDBF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ctrTitle"/>
          </p:nvPr>
        </p:nvSpPr>
        <p:spPr>
          <a:xfrm>
            <a:off x="1013250" y="198644"/>
            <a:ext cx="5925779" cy="529160"/>
          </a:xfrm>
          <a:prstGeom prst="rect">
            <a:avLst/>
          </a:prstGeom>
        </p:spPr>
        <p:txBody>
          <a:bodyPr/>
          <a:lstStyle/>
          <a:p>
            <a:pPr algn="l">
              <a:defRPr sz="3200"/>
            </a:pPr>
            <a:r>
              <a:rPr lang="en-US" sz="2500" dirty="0">
                <a:solidFill>
                  <a:schemeClr val="tx2"/>
                </a:solidFill>
              </a:rPr>
              <a:t>Real Time Tracking</a:t>
            </a:r>
            <a:endParaRPr sz="2500" dirty="0">
              <a:solidFill>
                <a:schemeClr val="tx2"/>
              </a:solidFill>
            </a:endParaRPr>
          </a:p>
        </p:txBody>
      </p:sp>
      <p:grpSp>
        <p:nvGrpSpPr>
          <p:cNvPr id="172" name="Flowchart: Terminator 35"/>
          <p:cNvGrpSpPr/>
          <p:nvPr/>
        </p:nvGrpSpPr>
        <p:grpSpPr>
          <a:xfrm>
            <a:off x="4942807" y="8372910"/>
            <a:ext cx="1342368" cy="269241"/>
            <a:chOff x="0" y="0"/>
            <a:chExt cx="1342366" cy="269240"/>
          </a:xfrm>
        </p:grpSpPr>
        <p:sp>
          <p:nvSpPr>
            <p:cNvPr id="170" name="Shape"/>
            <p:cNvSpPr/>
            <p:nvPr/>
          </p:nvSpPr>
          <p:spPr>
            <a:xfrm>
              <a:off x="0" y="11354"/>
              <a:ext cx="1342367" cy="24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noFill/>
            <a:ln w="12700" cap="flat">
              <a:solidFill>
                <a:srgbClr val="3E485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Cement"/>
            <p:cNvSpPr txBox="1"/>
            <p:nvPr/>
          </p:nvSpPr>
          <p:spPr>
            <a:xfrm>
              <a:off x="223728" y="0"/>
              <a:ext cx="894911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Cement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29" y="2337120"/>
            <a:ext cx="5541729" cy="39228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10" y="1363579"/>
            <a:ext cx="2245895" cy="4491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91029" y="73915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       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Mobile App for tracking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Use TAU’s mobile app for tracking and controlling the vehicles remotely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    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20066" r="53743"/>
          <a:stretch/>
        </p:blipFill>
        <p:spPr>
          <a:xfrm>
            <a:off x="708248" y="1253767"/>
            <a:ext cx="2947102" cy="5284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1"/>
          <a:stretch/>
        </p:blipFill>
        <p:spPr>
          <a:xfrm>
            <a:off x="883836" y="1893320"/>
            <a:ext cx="2585520" cy="4635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381A78-47A9-49C0-8CAB-80E979452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83" y="0"/>
            <a:ext cx="1430707" cy="1430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D9FDAA-6ECE-4F41-9D5F-D11C681461A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5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436"/>
          <p:cNvSpPr>
            <a:spLocks noChangeArrowheads="1"/>
          </p:cNvSpPr>
          <p:nvPr/>
        </p:nvSpPr>
        <p:spPr bwMode="auto">
          <a:xfrm>
            <a:off x="590775" y="1668699"/>
            <a:ext cx="5268067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1400" dirty="0">
                <a:latin typeface="Century Gothic" panose="020B0502020202020204" pitchFamily="34" charset="0"/>
              </a:rPr>
              <a:t>Simple, fast &amp; secure way to manage  your vehicles</a:t>
            </a:r>
          </a:p>
        </p:txBody>
      </p:sp>
      <p:sp>
        <p:nvSpPr>
          <p:cNvPr id="6" name="Rectangle 1436"/>
          <p:cNvSpPr>
            <a:spLocks noChangeArrowheads="1"/>
          </p:cNvSpPr>
          <p:nvPr/>
        </p:nvSpPr>
        <p:spPr bwMode="auto">
          <a:xfrm>
            <a:off x="590775" y="2254428"/>
            <a:ext cx="511631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4FDE85-B052-4517-AC76-A3D41ADAD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45" y="0"/>
            <a:ext cx="1740363" cy="1740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08253-DF00-4E4C-9EEF-CAEEC8425377}"/>
              </a:ext>
            </a:extLst>
          </p:cNvPr>
          <p:cNvSpPr txBox="1"/>
          <p:nvPr/>
        </p:nvSpPr>
        <p:spPr>
          <a:xfrm>
            <a:off x="590775" y="3271706"/>
            <a:ext cx="784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mo@tauholdingssa.co.za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/>
              <a:t>Web:  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www.tauholdingssa.co.za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/>
              <a:t>Phone: 087 700 7634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3E844-B09A-4149-8A19-2140401C6D9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Title 1"/>
          <p:cNvSpPr txBox="1">
            <a:spLocks noGrp="1"/>
          </p:cNvSpPr>
          <p:nvPr>
            <p:ph type="ctrTitle"/>
          </p:nvPr>
        </p:nvSpPr>
        <p:spPr>
          <a:xfrm>
            <a:off x="945583" y="-920018"/>
            <a:ext cx="7766936" cy="1646302"/>
          </a:xfrm>
          <a:prstGeom prst="rect">
            <a:avLst/>
          </a:prstGeom>
        </p:spPr>
        <p:txBody>
          <a:bodyPr/>
          <a:lstStyle/>
          <a:p>
            <a:pPr algn="l">
              <a:defRPr sz="3200"/>
            </a:pPr>
            <a:r>
              <a:rPr sz="2500" dirty="0">
                <a:solidFill>
                  <a:schemeClr val="tx2"/>
                </a:solidFill>
                <a:latin typeface="+mn-lt"/>
              </a:rPr>
              <a:t>Our Industry Specific Offerings - Schools </a:t>
            </a:r>
          </a:p>
        </p:txBody>
      </p:sp>
      <p:grpSp>
        <p:nvGrpSpPr>
          <p:cNvPr id="857" name="Flowchart: Terminator 35"/>
          <p:cNvGrpSpPr/>
          <p:nvPr/>
        </p:nvGrpSpPr>
        <p:grpSpPr>
          <a:xfrm>
            <a:off x="4942807" y="8369032"/>
            <a:ext cx="1342369" cy="276997"/>
            <a:chOff x="0" y="-3878"/>
            <a:chExt cx="1342367" cy="276996"/>
          </a:xfrm>
        </p:grpSpPr>
        <p:sp>
          <p:nvSpPr>
            <p:cNvPr id="855" name="Shape"/>
            <p:cNvSpPr/>
            <p:nvPr/>
          </p:nvSpPr>
          <p:spPr>
            <a:xfrm>
              <a:off x="0" y="11354"/>
              <a:ext cx="1342367" cy="24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noFill/>
            <a:ln w="12700" cap="flat">
              <a:solidFill>
                <a:srgbClr val="3E485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56" name="Cement"/>
            <p:cNvSpPr txBox="1"/>
            <p:nvPr/>
          </p:nvSpPr>
          <p:spPr>
            <a:xfrm>
              <a:off x="223728" y="-3878"/>
              <a:ext cx="894911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Cement</a:t>
              </a:r>
            </a:p>
          </p:txBody>
        </p:sp>
      </p:grpSp>
      <p:grpSp>
        <p:nvGrpSpPr>
          <p:cNvPr id="860" name="Group 106"/>
          <p:cNvGrpSpPr/>
          <p:nvPr/>
        </p:nvGrpSpPr>
        <p:grpSpPr>
          <a:xfrm>
            <a:off x="5094496" y="1453553"/>
            <a:ext cx="1966914" cy="2262530"/>
            <a:chOff x="0" y="0"/>
            <a:chExt cx="1966912" cy="2262528"/>
          </a:xfrm>
          <a:solidFill>
            <a:schemeClr val="accent2">
              <a:lumMod val="50000"/>
            </a:schemeClr>
          </a:solidFill>
        </p:grpSpPr>
        <p:sp>
          <p:nvSpPr>
            <p:cNvPr id="858" name="Freeform 76"/>
            <p:cNvSpPr/>
            <p:nvPr/>
          </p:nvSpPr>
          <p:spPr>
            <a:xfrm>
              <a:off x="0" y="0"/>
              <a:ext cx="1966912" cy="226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21600" y="10598"/>
                  </a:moveTo>
                  <a:cubicBezTo>
                    <a:pt x="17069" y="4092"/>
                    <a:pt x="8912" y="58"/>
                    <a:pt x="0" y="58"/>
                  </a:cubicBezTo>
                  <a:cubicBezTo>
                    <a:pt x="0" y="-72"/>
                    <a:pt x="0" y="58"/>
                    <a:pt x="0" y="58"/>
                  </a:cubicBezTo>
                  <a:lnTo>
                    <a:pt x="0" y="21528"/>
                  </a:lnTo>
                  <a:lnTo>
                    <a:pt x="21600" y="1059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6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859" name="Rectangle 82"/>
            <p:cNvSpPr txBox="1"/>
            <p:nvPr/>
          </p:nvSpPr>
          <p:spPr>
            <a:xfrm>
              <a:off x="77788" y="615143"/>
              <a:ext cx="1315621" cy="42139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1020" tIns="41020" rIns="41020" bIns="41020" numCol="1" anchor="ctr">
              <a:spAutoFit/>
            </a:bodyPr>
            <a:lstStyle>
              <a:lvl1pPr algn="ctr">
                <a:defRPr sz="11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n-lt"/>
                </a:rPr>
                <a:t>Managing vehicle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+mn-lt"/>
                </a:rPr>
                <a:t>Records</a:t>
              </a:r>
              <a:endParaRPr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863" name="Group 108"/>
          <p:cNvGrpSpPr/>
          <p:nvPr/>
        </p:nvGrpSpPr>
        <p:grpSpPr>
          <a:xfrm>
            <a:off x="5080206" y="3716079"/>
            <a:ext cx="1981202" cy="2255840"/>
            <a:chOff x="-1" y="0"/>
            <a:chExt cx="1981201" cy="2255839"/>
          </a:xfrm>
          <a:solidFill>
            <a:schemeClr val="accent2">
              <a:lumMod val="50000"/>
            </a:schemeClr>
          </a:solidFill>
        </p:grpSpPr>
        <p:sp>
          <p:nvSpPr>
            <p:cNvPr id="861" name="Freeform 78"/>
            <p:cNvSpPr/>
            <p:nvPr/>
          </p:nvSpPr>
          <p:spPr>
            <a:xfrm>
              <a:off x="-1" y="0"/>
              <a:ext cx="1981201" cy="225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50" y="21600"/>
                    <a:pt x="150" y="21600"/>
                    <a:pt x="150" y="21600"/>
                  </a:cubicBezTo>
                  <a:cubicBezTo>
                    <a:pt x="9000" y="21600"/>
                    <a:pt x="17250" y="17542"/>
                    <a:pt x="21600" y="10865"/>
                  </a:cubicBezTo>
                  <a:lnTo>
                    <a:pt x="150" y="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6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862" name="Rectangle 83"/>
            <p:cNvSpPr txBox="1"/>
            <p:nvPr/>
          </p:nvSpPr>
          <p:spPr>
            <a:xfrm>
              <a:off x="92074" y="1192654"/>
              <a:ext cx="1443039" cy="42139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1020" tIns="41020" rIns="41020" bIns="41020" numCol="1" anchor="ctr">
              <a:spAutoFit/>
            </a:bodyPr>
            <a:lstStyle>
              <a:lvl1pPr algn="ctr">
                <a:defRPr sz="11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n-lt"/>
                </a:rPr>
                <a:t>Managing Boarding Points</a:t>
              </a:r>
              <a:endParaRPr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866" name="Group 105"/>
          <p:cNvGrpSpPr/>
          <p:nvPr/>
        </p:nvGrpSpPr>
        <p:grpSpPr>
          <a:xfrm>
            <a:off x="3125996" y="1458653"/>
            <a:ext cx="1968502" cy="2257427"/>
            <a:chOff x="0" y="-1"/>
            <a:chExt cx="1968501" cy="225742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64" name="Freeform 75"/>
            <p:cNvSpPr/>
            <p:nvPr/>
          </p:nvSpPr>
          <p:spPr>
            <a:xfrm>
              <a:off x="0" y="-1"/>
              <a:ext cx="1968501" cy="225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2688" y="0"/>
                    <a:pt x="4531" y="4058"/>
                    <a:pt x="0" y="10735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6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865" name="Rectangle 84"/>
            <p:cNvSpPr txBox="1"/>
            <p:nvPr/>
          </p:nvSpPr>
          <p:spPr>
            <a:xfrm>
              <a:off x="455612" y="610041"/>
              <a:ext cx="1444626" cy="42139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1020" tIns="41020" rIns="41020" bIns="41020" numCol="1" anchor="ctr">
              <a:spAutoFit/>
            </a:bodyPr>
            <a:lstStyle>
              <a:lvl1pPr algn="ctr">
                <a:defRPr sz="11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>
                  <a:latin typeface="+mn-lt"/>
                </a:rPr>
                <a:t>Managing Drivers</a:t>
              </a:r>
            </a:p>
            <a:p>
              <a:r>
                <a:rPr lang="en-US" dirty="0">
                  <a:latin typeface="+mn-lt"/>
                </a:rPr>
                <a:t>And Helpers Records</a:t>
              </a:r>
              <a:endParaRPr dirty="0">
                <a:latin typeface="+mn-lt"/>
              </a:endParaRPr>
            </a:p>
          </p:txBody>
        </p:sp>
      </p:grpSp>
      <p:grpSp>
        <p:nvGrpSpPr>
          <p:cNvPr id="869" name="Group 109"/>
          <p:cNvGrpSpPr/>
          <p:nvPr/>
        </p:nvGrpSpPr>
        <p:grpSpPr>
          <a:xfrm>
            <a:off x="3125996" y="3716079"/>
            <a:ext cx="1968502" cy="2255840"/>
            <a:chOff x="0" y="0"/>
            <a:chExt cx="1968501" cy="225583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67" name="Freeform 79"/>
            <p:cNvSpPr/>
            <p:nvPr/>
          </p:nvSpPr>
          <p:spPr>
            <a:xfrm>
              <a:off x="0" y="0"/>
              <a:ext cx="1968501" cy="225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35"/>
                  </a:moveTo>
                  <a:cubicBezTo>
                    <a:pt x="4380" y="17542"/>
                    <a:pt x="12537" y="21600"/>
                    <a:pt x="21449" y="21600"/>
                  </a:cubicBezTo>
                  <a:lnTo>
                    <a:pt x="21600" y="0"/>
                  </a:lnTo>
                  <a:lnTo>
                    <a:pt x="0" y="107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6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868" name="Rectangle 85"/>
            <p:cNvSpPr txBox="1"/>
            <p:nvPr/>
          </p:nvSpPr>
          <p:spPr>
            <a:xfrm>
              <a:off x="455612" y="1192652"/>
              <a:ext cx="1444626" cy="42139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1020" tIns="41020" rIns="41020" bIns="41020" numCol="1" anchor="ctr">
              <a:spAutoFit/>
            </a:bodyPr>
            <a:lstStyle>
              <a:lvl1pPr algn="ctr">
                <a:defRPr sz="11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>
                  <a:latin typeface="+mn-lt"/>
                </a:rPr>
                <a:t>Reports and </a:t>
              </a:r>
            </a:p>
            <a:p>
              <a:r>
                <a:rPr lang="en-US" dirty="0">
                  <a:latin typeface="+mn-lt"/>
                </a:rPr>
                <a:t>Alerts</a:t>
              </a:r>
              <a:endParaRPr dirty="0">
                <a:latin typeface="+mn-lt"/>
              </a:endParaRPr>
            </a:p>
          </p:txBody>
        </p:sp>
      </p:grpSp>
      <p:grpSp>
        <p:nvGrpSpPr>
          <p:cNvPr id="872" name="Group 107"/>
          <p:cNvGrpSpPr/>
          <p:nvPr/>
        </p:nvGrpSpPr>
        <p:grpSpPr>
          <a:xfrm>
            <a:off x="5094496" y="2568319"/>
            <a:ext cx="2287588" cy="2281238"/>
            <a:chOff x="0" y="0"/>
            <a:chExt cx="2287587" cy="22812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70" name="Freeform 77"/>
            <p:cNvSpPr/>
            <p:nvPr/>
          </p:nvSpPr>
          <p:spPr>
            <a:xfrm>
              <a:off x="0" y="0"/>
              <a:ext cx="2284412" cy="2281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07" y="21600"/>
                  </a:moveTo>
                  <a:cubicBezTo>
                    <a:pt x="20559" y="18366"/>
                    <a:pt x="21600" y="14616"/>
                    <a:pt x="21600" y="10865"/>
                  </a:cubicBezTo>
                  <a:cubicBezTo>
                    <a:pt x="21600" y="7114"/>
                    <a:pt x="20559" y="3363"/>
                    <a:pt x="18607" y="0"/>
                  </a:cubicBezTo>
                  <a:lnTo>
                    <a:pt x="0" y="10865"/>
                  </a:lnTo>
                  <a:lnTo>
                    <a:pt x="18607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6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871" name="Rectangle 86"/>
            <p:cNvSpPr txBox="1"/>
            <p:nvPr/>
          </p:nvSpPr>
          <p:spPr>
            <a:xfrm>
              <a:off x="1177924" y="921189"/>
              <a:ext cx="1109663" cy="42139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1020" tIns="41020" rIns="41020" bIns="41020" numCol="1" anchor="ctr">
              <a:spAutoFit/>
            </a:bodyPr>
            <a:lstStyle>
              <a:lvl1pPr algn="ctr">
                <a:defRPr sz="11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>
                  <a:latin typeface="+mn-lt"/>
                </a:rPr>
                <a:t>Daily Route</a:t>
              </a:r>
            </a:p>
            <a:p>
              <a:r>
                <a:rPr lang="en-US" dirty="0">
                  <a:latin typeface="+mn-lt"/>
                </a:rPr>
                <a:t>Monitoring</a:t>
              </a:r>
              <a:endParaRPr dirty="0">
                <a:latin typeface="+mn-lt"/>
              </a:endParaRPr>
            </a:p>
          </p:txBody>
        </p:sp>
      </p:grpSp>
      <p:sp>
        <p:nvSpPr>
          <p:cNvPr id="873" name="Freeform 80"/>
          <p:cNvSpPr/>
          <p:nvPr/>
        </p:nvSpPr>
        <p:spPr>
          <a:xfrm>
            <a:off x="2819538" y="2581020"/>
            <a:ext cx="2274963" cy="2255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600" extrusionOk="0">
                <a:moveTo>
                  <a:pt x="2874" y="0"/>
                </a:moveTo>
                <a:cubicBezTo>
                  <a:pt x="922" y="3273"/>
                  <a:pt x="11" y="7069"/>
                  <a:pt x="11" y="10865"/>
                </a:cubicBezTo>
                <a:cubicBezTo>
                  <a:pt x="-119" y="14662"/>
                  <a:pt x="922" y="18327"/>
                  <a:pt x="2874" y="21600"/>
                </a:cubicBezTo>
                <a:lnTo>
                  <a:pt x="21481" y="10865"/>
                </a:lnTo>
                <a:lnTo>
                  <a:pt x="2874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>
              <a:defRPr sz="160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874" name="Rectangle 87"/>
          <p:cNvSpPr txBox="1"/>
          <p:nvPr/>
        </p:nvSpPr>
        <p:spPr>
          <a:xfrm>
            <a:off x="2928003" y="3489510"/>
            <a:ext cx="1095836" cy="42139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1020" tIns="41020" rIns="41020" bIns="41020" numCol="1" anchor="ctr">
            <a:spAutoFit/>
          </a:bodyPr>
          <a:lstStyle>
            <a:lvl1pPr algn="ctr">
              <a:defRPr sz="11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Managing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Transporters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6" name="Oval 91"/>
          <p:cNvSpPr/>
          <p:nvPr/>
        </p:nvSpPr>
        <p:spPr>
          <a:xfrm>
            <a:off x="3902286" y="2531804"/>
            <a:ext cx="2390776" cy="23050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877" name="Oval 26"/>
          <p:cNvSpPr/>
          <p:nvPr/>
        </p:nvSpPr>
        <p:spPr>
          <a:xfrm>
            <a:off x="4387233" y="2985735"/>
            <a:ext cx="1408177" cy="1408178"/>
          </a:xfrm>
          <a:prstGeom prst="ellipse">
            <a:avLst/>
          </a:prstGeom>
          <a:ln w="12700">
            <a:solidFill>
              <a:srgbClr val="C00000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 sz="1400"/>
            </a:pPr>
            <a:endParaRPr/>
          </a:p>
        </p:txBody>
      </p:sp>
      <p:pic>
        <p:nvPicPr>
          <p:cNvPr id="8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167" y="3049309"/>
            <a:ext cx="1507013" cy="1301794"/>
          </a:xfrm>
          <a:prstGeom prst="rect">
            <a:avLst/>
          </a:prstGeom>
          <a:ln w="12700">
            <a:miter lim="400000"/>
          </a:ln>
        </p:spPr>
      </p:pic>
      <p:sp>
        <p:nvSpPr>
          <p:cNvPr id="879" name="Rectangle 5"/>
          <p:cNvSpPr txBox="1"/>
          <p:nvPr/>
        </p:nvSpPr>
        <p:spPr>
          <a:xfrm>
            <a:off x="6922166" y="1337214"/>
            <a:ext cx="2005268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>
                <a:latin typeface="+mn-lt"/>
              </a:rPr>
              <a:t>Maintain a database of all the documents related to the driver and the vehicle.</a:t>
            </a:r>
            <a:endParaRPr dirty="0">
              <a:latin typeface="+mn-lt"/>
            </a:endParaRPr>
          </a:p>
        </p:txBody>
      </p:sp>
      <p:sp>
        <p:nvSpPr>
          <p:cNvPr id="880" name="Rectangle 6"/>
          <p:cNvSpPr txBox="1"/>
          <p:nvPr/>
        </p:nvSpPr>
        <p:spPr>
          <a:xfrm>
            <a:off x="7707968" y="3210219"/>
            <a:ext cx="235027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latin typeface="+mn-lt"/>
              </a:rPr>
              <a:t>Provide visibility to the </a:t>
            </a:r>
            <a:endParaRPr lang="en-US" dirty="0">
              <a:latin typeface="+mn-lt"/>
            </a:endParaRPr>
          </a:p>
          <a:p>
            <a:r>
              <a:rPr dirty="0">
                <a:latin typeface="+mn-lt"/>
              </a:rPr>
              <a:t>concerned guardians (school teachers and parents) over </a:t>
            </a:r>
            <a:endParaRPr lang="en-US" dirty="0">
              <a:latin typeface="+mn-lt"/>
            </a:endParaRPr>
          </a:p>
          <a:p>
            <a:r>
              <a:rPr dirty="0">
                <a:latin typeface="+mn-lt"/>
              </a:rPr>
              <a:t>school buses</a:t>
            </a:r>
            <a:r>
              <a:rPr lang="en-US" dirty="0">
                <a:latin typeface="+mn-lt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881" name="Rectangle 7"/>
          <p:cNvSpPr txBox="1"/>
          <p:nvPr/>
        </p:nvSpPr>
        <p:spPr>
          <a:xfrm>
            <a:off x="6952413" y="5513084"/>
            <a:ext cx="1519920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>
                <a:latin typeface="+mn-lt"/>
              </a:rPr>
              <a:t>Set up routes and align various pick ups or drops.</a:t>
            </a:r>
            <a:endParaRPr dirty="0">
              <a:latin typeface="+mn-lt"/>
            </a:endParaRPr>
          </a:p>
        </p:txBody>
      </p:sp>
      <p:sp>
        <p:nvSpPr>
          <p:cNvPr id="882" name="Rectangle 8"/>
          <p:cNvSpPr txBox="1"/>
          <p:nvPr/>
        </p:nvSpPr>
        <p:spPr>
          <a:xfrm>
            <a:off x="1307334" y="1220418"/>
            <a:ext cx="2026847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latin typeface="+mn-lt"/>
              </a:rPr>
              <a:t>Analyz</a:t>
            </a:r>
            <a:r>
              <a:rPr lang="en-US" dirty="0">
                <a:latin typeface="+mn-lt"/>
              </a:rPr>
              <a:t>ing</a:t>
            </a:r>
            <a:r>
              <a:rPr dirty="0">
                <a:latin typeface="+mn-lt"/>
              </a:rPr>
              <a:t> the driving behavior </a:t>
            </a:r>
            <a:r>
              <a:rPr lang="en-US" dirty="0">
                <a:latin typeface="+mn-lt"/>
              </a:rPr>
              <a:t>and enabling the assignment of drivers and vehicles.</a:t>
            </a:r>
          </a:p>
        </p:txBody>
      </p:sp>
      <p:sp>
        <p:nvSpPr>
          <p:cNvPr id="883" name="Rectangle 9"/>
          <p:cNvSpPr txBox="1"/>
          <p:nvPr/>
        </p:nvSpPr>
        <p:spPr>
          <a:xfrm>
            <a:off x="1192483" y="5477870"/>
            <a:ext cx="185573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>
                <a:latin typeface="+mn-lt"/>
              </a:rPr>
              <a:t>Real time reports can be generated and various alerts/ notifications can be sent via SMS or E-mail </a:t>
            </a:r>
            <a:endParaRPr dirty="0">
              <a:latin typeface="+mn-lt"/>
            </a:endParaRPr>
          </a:p>
        </p:txBody>
      </p:sp>
      <p:sp>
        <p:nvSpPr>
          <p:cNvPr id="884" name="Rectangle 10"/>
          <p:cNvSpPr txBox="1"/>
          <p:nvPr/>
        </p:nvSpPr>
        <p:spPr>
          <a:xfrm>
            <a:off x="531617" y="3382100"/>
            <a:ext cx="1946526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>
                <a:latin typeface="+mn-lt"/>
              </a:rPr>
              <a:t>Sort the vehicles as per the areas assigned or as per the transporter/ vendor</a:t>
            </a:r>
            <a:endParaRPr dirty="0">
              <a:latin typeface="+mn-lt"/>
            </a:endParaRPr>
          </a:p>
        </p:txBody>
      </p:sp>
      <p:sp>
        <p:nvSpPr>
          <p:cNvPr id="885" name="Flowchart: Terminator 68"/>
          <p:cNvSpPr/>
          <p:nvPr/>
        </p:nvSpPr>
        <p:spPr>
          <a:xfrm>
            <a:off x="6625781" y="5272121"/>
            <a:ext cx="2161454" cy="1069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ln w="12700">
            <a:solidFill>
              <a:schemeClr val="accent5">
                <a:lumMod val="75000"/>
              </a:scheme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 sz="1400"/>
            </a:pPr>
            <a:endParaRPr/>
          </a:p>
        </p:txBody>
      </p:sp>
      <p:sp>
        <p:nvSpPr>
          <p:cNvPr id="886" name="Flowchart: Terminator 69"/>
          <p:cNvSpPr/>
          <p:nvPr/>
        </p:nvSpPr>
        <p:spPr>
          <a:xfrm>
            <a:off x="424796" y="3208424"/>
            <a:ext cx="2161453" cy="952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ln w="12700">
            <a:solidFill>
              <a:schemeClr val="accent5">
                <a:lumMod val="75000"/>
              </a:scheme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 sz="1400"/>
            </a:pPr>
            <a:endParaRPr/>
          </a:p>
        </p:txBody>
      </p:sp>
      <p:sp>
        <p:nvSpPr>
          <p:cNvPr id="887" name="Flowchart: Terminator 70"/>
          <p:cNvSpPr/>
          <p:nvPr/>
        </p:nvSpPr>
        <p:spPr>
          <a:xfrm>
            <a:off x="6721762" y="1151759"/>
            <a:ext cx="2377599" cy="964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ln w="12700">
            <a:solidFill>
              <a:schemeClr val="accent5">
                <a:lumMod val="75000"/>
              </a:scheme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 sz="1400"/>
            </a:pPr>
            <a:endParaRPr/>
          </a:p>
        </p:txBody>
      </p:sp>
      <p:sp>
        <p:nvSpPr>
          <p:cNvPr id="888" name="Flowchart: Terminator 71"/>
          <p:cNvSpPr/>
          <p:nvPr/>
        </p:nvSpPr>
        <p:spPr>
          <a:xfrm>
            <a:off x="7482649" y="3045058"/>
            <a:ext cx="2377599" cy="106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ln w="12700">
            <a:solidFill>
              <a:schemeClr val="accent5">
                <a:lumMod val="75000"/>
              </a:scheme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 sz="1400"/>
            </a:pPr>
            <a:endParaRPr/>
          </a:p>
        </p:txBody>
      </p:sp>
      <p:sp>
        <p:nvSpPr>
          <p:cNvPr id="889" name="Flowchart: Terminator 72"/>
          <p:cNvSpPr/>
          <p:nvPr/>
        </p:nvSpPr>
        <p:spPr>
          <a:xfrm>
            <a:off x="1043630" y="970147"/>
            <a:ext cx="2537977" cy="106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ln w="12700">
            <a:solidFill>
              <a:schemeClr val="accent5">
                <a:lumMod val="75000"/>
              </a:scheme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 sz="1400"/>
            </a:pPr>
            <a:endParaRPr/>
          </a:p>
        </p:txBody>
      </p:sp>
      <p:sp>
        <p:nvSpPr>
          <p:cNvPr id="890" name="Flowchart: Terminator 73"/>
          <p:cNvSpPr/>
          <p:nvPr/>
        </p:nvSpPr>
        <p:spPr>
          <a:xfrm>
            <a:off x="956583" y="5298750"/>
            <a:ext cx="2377599" cy="106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ln w="12700">
            <a:solidFill>
              <a:schemeClr val="accent5">
                <a:lumMod val="75000"/>
              </a:scheme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 sz="1400"/>
            </a:pPr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534E9DE-95DB-4362-AB0A-85C58E5AE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83" y="0"/>
            <a:ext cx="1430707" cy="14307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6039082-0887-48F7-AE39-B0824DDDEBA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0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ctrTitle"/>
          </p:nvPr>
        </p:nvSpPr>
        <p:spPr>
          <a:xfrm>
            <a:off x="1013250" y="198644"/>
            <a:ext cx="5925779" cy="529160"/>
          </a:xfrm>
          <a:prstGeom prst="rect">
            <a:avLst/>
          </a:prstGeom>
        </p:spPr>
        <p:txBody>
          <a:bodyPr/>
          <a:lstStyle/>
          <a:p>
            <a:pPr algn="l">
              <a:defRPr sz="3200"/>
            </a:pPr>
            <a:r>
              <a:rPr lang="en-US" sz="2500" dirty="0">
                <a:solidFill>
                  <a:schemeClr val="tx2"/>
                </a:solidFill>
              </a:rPr>
              <a:t>Managing Drivers and Helpers Records</a:t>
            </a:r>
            <a:endParaRPr sz="25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9" y="2424531"/>
            <a:ext cx="7954287" cy="3809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0" y="890183"/>
            <a:ext cx="1437208" cy="123063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75024" y="10586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Assign various routes or vehicles to the respective drivers/ helpers and monitor the Driver’s behavior.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FB9F5C-94FF-4364-B809-9E7A53704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83" y="0"/>
            <a:ext cx="1430707" cy="1430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6F9F62-E26B-4746-AEE7-C69E74BA4A0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ctrTitle"/>
          </p:nvPr>
        </p:nvSpPr>
        <p:spPr>
          <a:xfrm>
            <a:off x="1075035" y="198644"/>
            <a:ext cx="5925779" cy="529160"/>
          </a:xfrm>
          <a:prstGeom prst="rect">
            <a:avLst/>
          </a:prstGeom>
        </p:spPr>
        <p:txBody>
          <a:bodyPr/>
          <a:lstStyle/>
          <a:p>
            <a:pPr algn="l">
              <a:defRPr sz="3200"/>
            </a:pPr>
            <a:r>
              <a:rPr lang="en-US" sz="2500" dirty="0">
                <a:solidFill>
                  <a:schemeClr val="tx2"/>
                </a:solidFill>
              </a:rPr>
              <a:t>Managing Vehicles Records</a:t>
            </a:r>
            <a:endParaRPr sz="2500" dirty="0">
              <a:solidFill>
                <a:schemeClr val="tx2"/>
              </a:solidFill>
            </a:endParaRPr>
          </a:p>
        </p:txBody>
      </p:sp>
      <p:grpSp>
        <p:nvGrpSpPr>
          <p:cNvPr id="172" name="Flowchart: Terminator 35"/>
          <p:cNvGrpSpPr/>
          <p:nvPr/>
        </p:nvGrpSpPr>
        <p:grpSpPr>
          <a:xfrm>
            <a:off x="4942807" y="8372910"/>
            <a:ext cx="1342368" cy="269241"/>
            <a:chOff x="0" y="0"/>
            <a:chExt cx="1342366" cy="269240"/>
          </a:xfrm>
        </p:grpSpPr>
        <p:sp>
          <p:nvSpPr>
            <p:cNvPr id="170" name="Shape"/>
            <p:cNvSpPr/>
            <p:nvPr/>
          </p:nvSpPr>
          <p:spPr>
            <a:xfrm>
              <a:off x="0" y="11354"/>
              <a:ext cx="1342367" cy="24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noFill/>
            <a:ln w="12700" cap="flat">
              <a:solidFill>
                <a:srgbClr val="3E485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Cement"/>
            <p:cNvSpPr txBox="1"/>
            <p:nvPr/>
          </p:nvSpPr>
          <p:spPr>
            <a:xfrm>
              <a:off x="223728" y="0"/>
              <a:ext cx="894911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Cement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5" y="945118"/>
            <a:ext cx="1644235" cy="1228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1" t="3305" r="23395"/>
          <a:stretch/>
        </p:blipFill>
        <p:spPr>
          <a:xfrm>
            <a:off x="3153552" y="981215"/>
            <a:ext cx="5942322" cy="5235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23" y="981215"/>
            <a:ext cx="6106072" cy="52198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3561" y="3267998"/>
            <a:ext cx="22338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Relevant documents related to the vehicles/ drivers can be uploaded</a:t>
            </a:r>
          </a:p>
          <a:p>
            <a:endParaRPr lang="en-US" dirty="0">
              <a:latin typeface="Lato Thin" panose="020F0502020204030203" pitchFamily="34" charset="0"/>
              <a:ea typeface="Lato Thin" panose="020F0502020204030203" pitchFamily="34" charset="0"/>
              <a:cs typeface="Lato Thin" panose="020F0502020204030203" pitchFamily="34" charset="0"/>
            </a:endParaRPr>
          </a:p>
          <a:p>
            <a:r>
              <a:rPr lang="en-US" dirty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Notifications can be setup , prior to the expiration of the document’s validity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4E8205-986E-4545-A6C0-5EA3BFC55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83" y="0"/>
            <a:ext cx="1430707" cy="1430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9C1B48-79E4-4DF1-97FB-CF0E025C138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0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ctrTitle"/>
          </p:nvPr>
        </p:nvSpPr>
        <p:spPr>
          <a:xfrm>
            <a:off x="1013250" y="198644"/>
            <a:ext cx="5925779" cy="529160"/>
          </a:xfrm>
          <a:prstGeom prst="rect">
            <a:avLst/>
          </a:prstGeom>
        </p:spPr>
        <p:txBody>
          <a:bodyPr/>
          <a:lstStyle/>
          <a:p>
            <a:pPr algn="l">
              <a:defRPr sz="3200"/>
            </a:pPr>
            <a:r>
              <a:rPr lang="en-US" sz="2500" dirty="0">
                <a:solidFill>
                  <a:schemeClr val="tx2"/>
                </a:solidFill>
              </a:rPr>
              <a:t>Managing Transporters</a:t>
            </a:r>
            <a:endParaRPr sz="2500" dirty="0">
              <a:solidFill>
                <a:schemeClr val="tx2"/>
              </a:solidFill>
            </a:endParaRPr>
          </a:p>
        </p:txBody>
      </p:sp>
      <p:grpSp>
        <p:nvGrpSpPr>
          <p:cNvPr id="172" name="Flowchart: Terminator 35"/>
          <p:cNvGrpSpPr/>
          <p:nvPr/>
        </p:nvGrpSpPr>
        <p:grpSpPr>
          <a:xfrm>
            <a:off x="4942807" y="8372910"/>
            <a:ext cx="1342368" cy="269241"/>
            <a:chOff x="0" y="0"/>
            <a:chExt cx="1342366" cy="269240"/>
          </a:xfrm>
        </p:grpSpPr>
        <p:sp>
          <p:nvSpPr>
            <p:cNvPr id="170" name="Shape"/>
            <p:cNvSpPr/>
            <p:nvPr/>
          </p:nvSpPr>
          <p:spPr>
            <a:xfrm>
              <a:off x="0" y="11354"/>
              <a:ext cx="1342367" cy="24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noFill/>
            <a:ln w="12700" cap="flat">
              <a:solidFill>
                <a:srgbClr val="3E485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Cement"/>
            <p:cNvSpPr txBox="1"/>
            <p:nvPr/>
          </p:nvSpPr>
          <p:spPr>
            <a:xfrm>
              <a:off x="223728" y="0"/>
              <a:ext cx="894911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Cement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0" y="861926"/>
            <a:ext cx="2779094" cy="1225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9" y="2424531"/>
            <a:ext cx="7954287" cy="3838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066674" y="1058629"/>
            <a:ext cx="4704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Group the vehicles based on the areas or categorize the transporters/ vendors.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775D2-B747-4675-8430-F855F8FAA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83" y="0"/>
            <a:ext cx="1430707" cy="1430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E86F3-E3C1-49AA-9460-D6D17854CDF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8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ctrTitle"/>
          </p:nvPr>
        </p:nvSpPr>
        <p:spPr>
          <a:xfrm>
            <a:off x="1013250" y="198644"/>
            <a:ext cx="8723873" cy="529160"/>
          </a:xfrm>
          <a:prstGeom prst="rect">
            <a:avLst/>
          </a:prstGeom>
        </p:spPr>
        <p:txBody>
          <a:bodyPr/>
          <a:lstStyle/>
          <a:p>
            <a:pPr algn="l">
              <a:defRPr sz="3200"/>
            </a:pPr>
            <a:r>
              <a:rPr lang="en-US" sz="2500" dirty="0">
                <a:solidFill>
                  <a:schemeClr val="tx2"/>
                </a:solidFill>
              </a:rPr>
              <a:t>Managing Boarding Points and Routes</a:t>
            </a:r>
            <a:endParaRPr sz="2500" dirty="0">
              <a:solidFill>
                <a:schemeClr val="tx2"/>
              </a:solidFill>
            </a:endParaRPr>
          </a:p>
        </p:txBody>
      </p:sp>
      <p:grpSp>
        <p:nvGrpSpPr>
          <p:cNvPr id="172" name="Flowchart: Terminator 35"/>
          <p:cNvGrpSpPr/>
          <p:nvPr/>
        </p:nvGrpSpPr>
        <p:grpSpPr>
          <a:xfrm>
            <a:off x="4942807" y="8372910"/>
            <a:ext cx="1342368" cy="269241"/>
            <a:chOff x="0" y="0"/>
            <a:chExt cx="1342366" cy="269240"/>
          </a:xfrm>
        </p:grpSpPr>
        <p:sp>
          <p:nvSpPr>
            <p:cNvPr id="170" name="Shape"/>
            <p:cNvSpPr/>
            <p:nvPr/>
          </p:nvSpPr>
          <p:spPr>
            <a:xfrm>
              <a:off x="0" y="11354"/>
              <a:ext cx="1342367" cy="24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noFill/>
            <a:ln w="12700" cap="flat">
              <a:solidFill>
                <a:srgbClr val="3E485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Cement"/>
            <p:cNvSpPr txBox="1"/>
            <p:nvPr/>
          </p:nvSpPr>
          <p:spPr>
            <a:xfrm>
              <a:off x="223728" y="0"/>
              <a:ext cx="894911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Cement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03" y="958179"/>
            <a:ext cx="1106771" cy="1210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4673" r="5657" b="6433"/>
          <a:stretch/>
        </p:blipFill>
        <p:spPr>
          <a:xfrm>
            <a:off x="1436914" y="2602523"/>
            <a:ext cx="7043895" cy="3386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80" y="2910850"/>
            <a:ext cx="3436631" cy="2968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887579" y="1311286"/>
            <a:ext cx="5883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Set up routes and align various pick ups and drops.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512EC3-D514-4326-B226-494287E28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83" y="0"/>
            <a:ext cx="1430707" cy="1430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8AB145-7040-42C5-936A-C369C521EA0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7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47" y="2424532"/>
            <a:ext cx="7886080" cy="3795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8" name="Title 1"/>
          <p:cNvSpPr txBox="1">
            <a:spLocks noGrp="1"/>
          </p:cNvSpPr>
          <p:nvPr>
            <p:ph type="ctrTitle"/>
          </p:nvPr>
        </p:nvSpPr>
        <p:spPr>
          <a:xfrm>
            <a:off x="1013250" y="198644"/>
            <a:ext cx="5925779" cy="529160"/>
          </a:xfrm>
          <a:prstGeom prst="rect">
            <a:avLst/>
          </a:prstGeom>
        </p:spPr>
        <p:txBody>
          <a:bodyPr/>
          <a:lstStyle/>
          <a:p>
            <a:pPr algn="l">
              <a:defRPr sz="3200"/>
            </a:pPr>
            <a:r>
              <a:rPr lang="en-US" sz="2500" dirty="0">
                <a:solidFill>
                  <a:schemeClr val="tx2"/>
                </a:solidFill>
              </a:rPr>
              <a:t>Daily Route Monitoring</a:t>
            </a:r>
            <a:endParaRPr sz="2500" dirty="0">
              <a:solidFill>
                <a:schemeClr val="tx2"/>
              </a:solidFill>
            </a:endParaRPr>
          </a:p>
        </p:txBody>
      </p:sp>
      <p:grpSp>
        <p:nvGrpSpPr>
          <p:cNvPr id="172" name="Flowchart: Terminator 35"/>
          <p:cNvGrpSpPr/>
          <p:nvPr/>
        </p:nvGrpSpPr>
        <p:grpSpPr>
          <a:xfrm>
            <a:off x="4942807" y="8372910"/>
            <a:ext cx="1342368" cy="269241"/>
            <a:chOff x="0" y="0"/>
            <a:chExt cx="1342366" cy="269240"/>
          </a:xfrm>
        </p:grpSpPr>
        <p:sp>
          <p:nvSpPr>
            <p:cNvPr id="170" name="Shape"/>
            <p:cNvSpPr/>
            <p:nvPr/>
          </p:nvSpPr>
          <p:spPr>
            <a:xfrm>
              <a:off x="0" y="11354"/>
              <a:ext cx="1342367" cy="24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noFill/>
            <a:ln w="12700" cap="flat">
              <a:solidFill>
                <a:srgbClr val="3E485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Cement"/>
            <p:cNvSpPr txBox="1"/>
            <p:nvPr/>
          </p:nvSpPr>
          <p:spPr>
            <a:xfrm>
              <a:off x="223728" y="0"/>
              <a:ext cx="894911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Cement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0" y="974221"/>
            <a:ext cx="1210762" cy="1210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87579" y="1058629"/>
            <a:ext cx="5883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Updated status of the vehicles along with real time reports and alerts.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199EAE-A12B-4286-B032-E4AD03761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83" y="0"/>
            <a:ext cx="1430707" cy="1430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B63015-1852-49DC-8D5A-CC10B1F2714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7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1" y="198643"/>
            <a:ext cx="11370128" cy="5552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23031D-8E66-4392-B1E5-04654F2CD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09" y="57715"/>
            <a:ext cx="2292991" cy="1049191"/>
          </a:xfrm>
          <a:prstGeom prst="rect">
            <a:avLst/>
          </a:prstGeom>
        </p:spPr>
      </p:pic>
      <p:sp>
        <p:nvSpPr>
          <p:cNvPr id="168" name="Title 1"/>
          <p:cNvSpPr txBox="1">
            <a:spLocks noGrp="1"/>
          </p:cNvSpPr>
          <p:nvPr>
            <p:ph type="ctrTitle"/>
          </p:nvPr>
        </p:nvSpPr>
        <p:spPr>
          <a:xfrm>
            <a:off x="1013250" y="198644"/>
            <a:ext cx="5925779" cy="529160"/>
          </a:xfrm>
          <a:prstGeom prst="rect">
            <a:avLst/>
          </a:prstGeom>
        </p:spPr>
        <p:txBody>
          <a:bodyPr/>
          <a:lstStyle/>
          <a:p>
            <a:pPr algn="l">
              <a:defRPr sz="3200"/>
            </a:pPr>
            <a:r>
              <a:rPr lang="en-US" sz="2500" dirty="0">
                <a:solidFill>
                  <a:schemeClr val="tx2"/>
                </a:solidFill>
              </a:rPr>
              <a:t>Reports &amp; Alerts</a:t>
            </a:r>
            <a:endParaRPr sz="2500" dirty="0">
              <a:solidFill>
                <a:schemeClr val="tx2"/>
              </a:solidFill>
            </a:endParaRPr>
          </a:p>
        </p:txBody>
      </p:sp>
      <p:grpSp>
        <p:nvGrpSpPr>
          <p:cNvPr id="172" name="Flowchart: Terminator 35"/>
          <p:cNvGrpSpPr/>
          <p:nvPr/>
        </p:nvGrpSpPr>
        <p:grpSpPr>
          <a:xfrm>
            <a:off x="4942807" y="8372910"/>
            <a:ext cx="1342368" cy="269241"/>
            <a:chOff x="0" y="0"/>
            <a:chExt cx="1342366" cy="269240"/>
          </a:xfrm>
        </p:grpSpPr>
        <p:sp>
          <p:nvSpPr>
            <p:cNvPr id="170" name="Shape"/>
            <p:cNvSpPr/>
            <p:nvPr/>
          </p:nvSpPr>
          <p:spPr>
            <a:xfrm>
              <a:off x="0" y="11354"/>
              <a:ext cx="1342367" cy="24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noFill/>
            <a:ln w="12700" cap="flat">
              <a:solidFill>
                <a:srgbClr val="3E485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Cement"/>
            <p:cNvSpPr txBox="1"/>
            <p:nvPr/>
          </p:nvSpPr>
          <p:spPr>
            <a:xfrm>
              <a:off x="223728" y="0"/>
              <a:ext cx="894911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Cement</a:t>
              </a:r>
            </a:p>
          </p:txBody>
        </p:sp>
      </p:grpSp>
      <p:grpSp>
        <p:nvGrpSpPr>
          <p:cNvPr id="8" name="Google Shape;664;p56"/>
          <p:cNvGrpSpPr/>
          <p:nvPr/>
        </p:nvGrpSpPr>
        <p:grpSpPr>
          <a:xfrm>
            <a:off x="208187" y="879952"/>
            <a:ext cx="5250139" cy="4999090"/>
            <a:chOff x="3320309" y="725010"/>
            <a:chExt cx="5859383" cy="5644670"/>
          </a:xfrm>
        </p:grpSpPr>
        <p:sp>
          <p:nvSpPr>
            <p:cNvPr id="9" name="Google Shape;665;p56"/>
            <p:cNvSpPr/>
            <p:nvPr/>
          </p:nvSpPr>
          <p:spPr>
            <a:xfrm rot="-6597486">
              <a:off x="5542254" y="4803124"/>
              <a:ext cx="1291994" cy="1430451"/>
            </a:xfrm>
            <a:prstGeom prst="ellipse">
              <a:avLst/>
            </a:prstGeom>
            <a:gradFill>
              <a:gsLst>
                <a:gs pos="0">
                  <a:srgbClr val="82DCD6"/>
                </a:gs>
                <a:gs pos="100000">
                  <a:srgbClr val="38A39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666;p56"/>
            <p:cNvSpPr/>
            <p:nvPr/>
          </p:nvSpPr>
          <p:spPr>
            <a:xfrm rot="-6598711">
              <a:off x="3545348" y="2570552"/>
              <a:ext cx="1598922" cy="1598922"/>
            </a:xfrm>
            <a:prstGeom prst="ellipse">
              <a:avLst/>
            </a:prstGeom>
            <a:gradFill>
              <a:gsLst>
                <a:gs pos="0">
                  <a:srgbClr val="82DCD6"/>
                </a:gs>
                <a:gs pos="100000">
                  <a:srgbClr val="38A39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667;p56"/>
            <p:cNvSpPr/>
            <p:nvPr/>
          </p:nvSpPr>
          <p:spPr>
            <a:xfrm rot="-6598476">
              <a:off x="5756932" y="1040523"/>
              <a:ext cx="2242074" cy="2242074"/>
            </a:xfrm>
            <a:prstGeom prst="ellipse">
              <a:avLst/>
            </a:prstGeom>
            <a:gradFill>
              <a:gsLst>
                <a:gs pos="0">
                  <a:srgbClr val="82DCD6"/>
                </a:gs>
                <a:gs pos="100000">
                  <a:srgbClr val="38A39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668;p56"/>
            <p:cNvGrpSpPr/>
            <p:nvPr/>
          </p:nvGrpSpPr>
          <p:grpSpPr>
            <a:xfrm>
              <a:off x="5777044" y="2319360"/>
              <a:ext cx="3253519" cy="3253519"/>
              <a:chOff x="4447194" y="1815766"/>
              <a:chExt cx="2440200" cy="2440200"/>
            </a:xfrm>
          </p:grpSpPr>
          <p:sp>
            <p:nvSpPr>
              <p:cNvPr id="25" name="Google Shape;669;p56"/>
              <p:cNvSpPr/>
              <p:nvPr/>
            </p:nvSpPr>
            <p:spPr>
              <a:xfrm>
                <a:off x="4447194" y="1815766"/>
                <a:ext cx="2440200" cy="2440200"/>
              </a:xfrm>
              <a:prstGeom prst="ellipse">
                <a:avLst/>
              </a:prstGeom>
              <a:gradFill>
                <a:gsLst>
                  <a:gs pos="0">
                    <a:srgbClr val="82DCD6"/>
                  </a:gs>
                  <a:gs pos="100000">
                    <a:srgbClr val="38A39C"/>
                  </a:gs>
                </a:gsLst>
                <a:lin ang="5400012" scaled="0"/>
              </a:gra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509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670;p56"/>
              <p:cNvSpPr txBox="1"/>
              <p:nvPr/>
            </p:nvSpPr>
            <p:spPr>
              <a:xfrm>
                <a:off x="4735950" y="2504275"/>
                <a:ext cx="1862700" cy="116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Geofence Report</a:t>
                </a:r>
                <a:endParaRPr sz="18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13" name="Google Shape;671;p56"/>
            <p:cNvGrpSpPr/>
            <p:nvPr/>
          </p:nvGrpSpPr>
          <p:grpSpPr>
            <a:xfrm>
              <a:off x="4679599" y="1882825"/>
              <a:ext cx="1898353" cy="1898353"/>
              <a:chOff x="3490737" y="1488356"/>
              <a:chExt cx="1423800" cy="1423800"/>
            </a:xfrm>
          </p:grpSpPr>
          <p:sp>
            <p:nvSpPr>
              <p:cNvPr id="23" name="Google Shape;672;p56"/>
              <p:cNvSpPr/>
              <p:nvPr/>
            </p:nvSpPr>
            <p:spPr>
              <a:xfrm>
                <a:off x="3490737" y="1488356"/>
                <a:ext cx="1423800" cy="1423800"/>
              </a:xfrm>
              <a:prstGeom prst="ellipse">
                <a:avLst/>
              </a:prstGeom>
              <a:gradFill>
                <a:gsLst>
                  <a:gs pos="0">
                    <a:srgbClr val="82DCD6"/>
                  </a:gs>
                  <a:gs pos="100000">
                    <a:srgbClr val="38A39C"/>
                  </a:gs>
                </a:gsLst>
                <a:lin ang="5400012" scaled="0"/>
              </a:gra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509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673;p56"/>
              <p:cNvSpPr txBox="1"/>
              <p:nvPr/>
            </p:nvSpPr>
            <p:spPr>
              <a:xfrm>
                <a:off x="3676718" y="1727906"/>
                <a:ext cx="1073620" cy="9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Speed Distance Report</a:t>
                </a:r>
                <a:endParaRPr sz="18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14" name="Google Shape;674;p56"/>
            <p:cNvGrpSpPr/>
            <p:nvPr/>
          </p:nvGrpSpPr>
          <p:grpSpPr>
            <a:xfrm>
              <a:off x="4377183" y="3434994"/>
              <a:ext cx="1998350" cy="1998350"/>
              <a:chOff x="644203" y="3718814"/>
              <a:chExt cx="1498800" cy="1498800"/>
            </a:xfrm>
          </p:grpSpPr>
          <p:sp>
            <p:nvSpPr>
              <p:cNvPr id="21" name="Google Shape;675;p56"/>
              <p:cNvSpPr/>
              <p:nvPr/>
            </p:nvSpPr>
            <p:spPr>
              <a:xfrm>
                <a:off x="644203" y="3718814"/>
                <a:ext cx="1498800" cy="1498800"/>
              </a:xfrm>
              <a:prstGeom prst="ellipse">
                <a:avLst/>
              </a:prstGeom>
              <a:gradFill>
                <a:gsLst>
                  <a:gs pos="0">
                    <a:srgbClr val="82DCD6"/>
                  </a:gs>
                  <a:gs pos="100000">
                    <a:srgbClr val="38A39C"/>
                  </a:gs>
                </a:gsLst>
                <a:lin ang="5400012" scaled="0"/>
              </a:gra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509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676;p56"/>
              <p:cNvSpPr txBox="1"/>
              <p:nvPr/>
            </p:nvSpPr>
            <p:spPr>
              <a:xfrm>
                <a:off x="738084" y="3995875"/>
                <a:ext cx="1273644" cy="9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Over speeding Report</a:t>
                </a:r>
                <a:endParaRPr sz="18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15" name="Google Shape;677;p56"/>
            <p:cNvGrpSpPr/>
            <p:nvPr/>
          </p:nvGrpSpPr>
          <p:grpSpPr>
            <a:xfrm>
              <a:off x="7352527" y="1544657"/>
              <a:ext cx="1827165" cy="1551109"/>
              <a:chOff x="2974997" y="1356157"/>
              <a:chExt cx="1893828" cy="1607700"/>
            </a:xfrm>
          </p:grpSpPr>
          <p:sp>
            <p:nvSpPr>
              <p:cNvPr id="19" name="Google Shape;678;p56"/>
              <p:cNvSpPr/>
              <p:nvPr/>
            </p:nvSpPr>
            <p:spPr>
              <a:xfrm>
                <a:off x="3044656" y="1356157"/>
                <a:ext cx="1747800" cy="1607700"/>
              </a:xfrm>
              <a:prstGeom prst="ellipse">
                <a:avLst/>
              </a:prstGeom>
              <a:gradFill>
                <a:gsLst>
                  <a:gs pos="0">
                    <a:srgbClr val="82DCD6"/>
                  </a:gs>
                  <a:gs pos="100000">
                    <a:srgbClr val="38A39C"/>
                  </a:gs>
                </a:gsLst>
                <a:lin ang="5400012" scaled="0"/>
              </a:gra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509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679;p56"/>
              <p:cNvSpPr txBox="1"/>
              <p:nvPr/>
            </p:nvSpPr>
            <p:spPr>
              <a:xfrm>
                <a:off x="2974997" y="1813413"/>
                <a:ext cx="1893828" cy="932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Delay</a:t>
                </a:r>
                <a:endParaRPr sz="18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Report</a:t>
                </a:r>
                <a:endParaRPr sz="18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16" name="Google Shape;680;p56"/>
            <p:cNvSpPr txBox="1"/>
            <p:nvPr/>
          </p:nvSpPr>
          <p:spPr>
            <a:xfrm>
              <a:off x="3481844" y="2860313"/>
              <a:ext cx="1512900" cy="10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Hourly Report</a:t>
              </a:r>
              <a:endPara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" name="Google Shape;681;p56"/>
            <p:cNvSpPr txBox="1"/>
            <p:nvPr/>
          </p:nvSpPr>
          <p:spPr>
            <a:xfrm>
              <a:off x="5675241" y="5211831"/>
              <a:ext cx="1038218" cy="7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Trip Report</a:t>
              </a:r>
              <a:endPara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" name="Google Shape;682;p56"/>
            <p:cNvSpPr txBox="1"/>
            <p:nvPr/>
          </p:nvSpPr>
          <p:spPr>
            <a:xfrm>
              <a:off x="6092039" y="1508606"/>
              <a:ext cx="1434564" cy="77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Stoppage Report</a:t>
              </a:r>
              <a:endPara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192A941-41D6-4419-BBC8-28EE19058B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389" y="-115985"/>
            <a:ext cx="1158417" cy="11584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107331-FE4D-4C0D-BAD5-75E629BD418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7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975" y="-722022"/>
            <a:ext cx="11307284" cy="7993747"/>
          </a:xfrm>
          <a:prstGeom prst="rect">
            <a:avLst/>
          </a:prstGeom>
        </p:spPr>
      </p:pic>
      <p:sp>
        <p:nvSpPr>
          <p:cNvPr id="850" name="Title 1"/>
          <p:cNvSpPr txBox="1">
            <a:spLocks noGrp="1"/>
          </p:cNvSpPr>
          <p:nvPr>
            <p:ph type="ctrTitle"/>
          </p:nvPr>
        </p:nvSpPr>
        <p:spPr>
          <a:xfrm>
            <a:off x="1264484" y="-823151"/>
            <a:ext cx="7766936" cy="164630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+mn-lt"/>
              </a:rPr>
              <a:t>How it Works?</a:t>
            </a:r>
            <a:endParaRPr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C1CBF-C019-4879-A743-78FD4B9E4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83" y="0"/>
            <a:ext cx="1430707" cy="1430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5C230-EDFF-4225-A114-74534AD87A5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425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429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Blogger Sans Light</vt:lpstr>
      <vt:lpstr>Calibri</vt:lpstr>
      <vt:lpstr>Century Gothic</vt:lpstr>
      <vt:lpstr>Lato Thin</vt:lpstr>
      <vt:lpstr>Trebuchet MS</vt:lpstr>
      <vt:lpstr>Wingdings 3</vt:lpstr>
      <vt:lpstr>Facet</vt:lpstr>
      <vt:lpstr>PowerPoint Presentation</vt:lpstr>
      <vt:lpstr>Our Industry Specific Offerings - Schools </vt:lpstr>
      <vt:lpstr>Managing Drivers and Helpers Records</vt:lpstr>
      <vt:lpstr>Managing Vehicles Records</vt:lpstr>
      <vt:lpstr>Managing Transporters</vt:lpstr>
      <vt:lpstr>Managing Boarding Points and Routes</vt:lpstr>
      <vt:lpstr>Daily Route Monitoring</vt:lpstr>
      <vt:lpstr>Reports &amp; Alerts</vt:lpstr>
      <vt:lpstr>How it Works?</vt:lpstr>
      <vt:lpstr>Safety and Compliance</vt:lpstr>
      <vt:lpstr>Real Time Tracking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Shastri</dc:creator>
  <cp:lastModifiedBy>Lenovo</cp:lastModifiedBy>
  <cp:revision>37</cp:revision>
  <dcterms:created xsi:type="dcterms:W3CDTF">2019-02-15T13:47:14Z</dcterms:created>
  <dcterms:modified xsi:type="dcterms:W3CDTF">2021-11-08T06:00:22Z</dcterms:modified>
</cp:coreProperties>
</file>