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671047" y="6187440"/>
            <a:ext cx="1405127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550424"/>
            <a:ext cx="12192000" cy="307975"/>
          </a:xfrm>
          <a:custGeom>
            <a:avLst/>
            <a:gdLst/>
            <a:ahLst/>
            <a:cxnLst/>
            <a:rect l="l" t="t" r="r" b="b"/>
            <a:pathLst>
              <a:path w="12192000" h="307975">
                <a:moveTo>
                  <a:pt x="0" y="0"/>
                </a:moveTo>
                <a:lnTo>
                  <a:pt x="12192000" y="0"/>
                </a:lnTo>
                <a:lnTo>
                  <a:pt x="12192000" y="307574"/>
                </a:lnTo>
                <a:lnTo>
                  <a:pt x="0" y="307574"/>
                </a:lnTo>
                <a:lnTo>
                  <a:pt x="0" y="0"/>
                </a:lnTo>
                <a:close/>
              </a:path>
            </a:pathLst>
          </a:custGeom>
          <a:solidFill>
            <a:srgbClr val="2FA6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084320" y="2983992"/>
            <a:ext cx="4023360" cy="890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671047" y="6187440"/>
            <a:ext cx="1405127" cy="3139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550424"/>
            <a:ext cx="12192000" cy="307975"/>
          </a:xfrm>
          <a:custGeom>
            <a:avLst/>
            <a:gdLst/>
            <a:ahLst/>
            <a:cxnLst/>
            <a:rect l="l" t="t" r="r" b="b"/>
            <a:pathLst>
              <a:path w="12192000" h="307975">
                <a:moveTo>
                  <a:pt x="0" y="0"/>
                </a:moveTo>
                <a:lnTo>
                  <a:pt x="12192000" y="0"/>
                </a:lnTo>
                <a:lnTo>
                  <a:pt x="12192000" y="307574"/>
                </a:lnTo>
                <a:lnTo>
                  <a:pt x="0" y="307574"/>
                </a:lnTo>
                <a:lnTo>
                  <a:pt x="0" y="0"/>
                </a:lnTo>
                <a:close/>
              </a:path>
            </a:pathLst>
          </a:custGeom>
          <a:solidFill>
            <a:srgbClr val="2FA6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1509" y="145981"/>
            <a:ext cx="11448981" cy="503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4.png"/><Relationship Id="rId4" Type="http://schemas.openxmlformats.org/officeDocument/2006/relationships/image" Target="../media/image22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4.png"/><Relationship Id="rId4" Type="http://schemas.openxmlformats.org/officeDocument/2006/relationships/image" Target="../media/image29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.png"/><Relationship Id="rId5" Type="http://schemas.openxmlformats.org/officeDocument/2006/relationships/image" Target="../media/image40.png"/><Relationship Id="rId10" Type="http://schemas.openxmlformats.org/officeDocument/2006/relationships/image" Target="../media/image13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48.jpg"/><Relationship Id="rId4" Type="http://schemas.openxmlformats.org/officeDocument/2006/relationships/image" Target="../media/image47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7036" y="2207259"/>
            <a:ext cx="50304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entury Gothic"/>
                <a:cs typeface="Century Gothic"/>
              </a:rPr>
              <a:t>Simple, fast </a:t>
            </a:r>
            <a:r>
              <a:rPr sz="1600" dirty="0">
                <a:latin typeface="Century Gothic"/>
                <a:cs typeface="Century Gothic"/>
              </a:rPr>
              <a:t>&amp; secure </a:t>
            </a:r>
            <a:r>
              <a:rPr sz="1600" spc="-5" dirty="0">
                <a:latin typeface="Century Gothic"/>
                <a:cs typeface="Century Gothic"/>
              </a:rPr>
              <a:t>way to manage </a:t>
            </a:r>
            <a:r>
              <a:rPr sz="1600" dirty="0">
                <a:latin typeface="Century Gothic"/>
                <a:cs typeface="Century Gothic"/>
              </a:rPr>
              <a:t>your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vehicles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7930" y="2744724"/>
            <a:ext cx="7787640" cy="1130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5" dirty="0">
                <a:solidFill>
                  <a:schemeClr val="tx2"/>
                </a:solidFill>
                <a:latin typeface="Century Gothic"/>
                <a:cs typeface="Century Gothic"/>
              </a:rPr>
              <a:t>Logistics </a:t>
            </a:r>
            <a:r>
              <a:rPr sz="3200" b="0" dirty="0">
                <a:solidFill>
                  <a:schemeClr val="tx2"/>
                </a:solidFill>
                <a:latin typeface="Century Gothic"/>
                <a:cs typeface="Century Gothic"/>
              </a:rPr>
              <a:t>Tracking and </a:t>
            </a:r>
            <a:r>
              <a:rPr sz="3200" b="0" spc="-5" dirty="0">
                <a:solidFill>
                  <a:schemeClr val="tx2"/>
                </a:solidFill>
                <a:latin typeface="Century Gothic"/>
                <a:cs typeface="Century Gothic"/>
              </a:rPr>
              <a:t>Management</a:t>
            </a:r>
            <a:r>
              <a:rPr sz="3200" b="0" spc="-60" dirty="0">
                <a:solidFill>
                  <a:schemeClr val="tx2"/>
                </a:solidFill>
                <a:latin typeface="Century Gothic"/>
                <a:cs typeface="Century Gothic"/>
              </a:rPr>
              <a:t> </a:t>
            </a:r>
            <a:r>
              <a:rPr sz="3200" b="0" spc="-5" dirty="0">
                <a:solidFill>
                  <a:schemeClr val="tx2"/>
                </a:solidFill>
                <a:latin typeface="Century Gothic"/>
                <a:cs typeface="Century Gothic"/>
              </a:rPr>
              <a:t>for</a:t>
            </a:r>
            <a:endParaRPr sz="3200" dirty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4000" b="0" spc="-5" dirty="0">
                <a:solidFill>
                  <a:schemeClr val="tx2"/>
                </a:solidFill>
                <a:latin typeface="Century Gothic"/>
                <a:cs typeface="Century Gothic"/>
              </a:rPr>
              <a:t>Cold Chain Industry</a:t>
            </a:r>
            <a:endParaRPr sz="4000" dirty="0">
              <a:solidFill>
                <a:schemeClr val="tx2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1FE52F-2760-4E07-B8BC-F34E573C9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-20321"/>
            <a:ext cx="2362200" cy="2362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4C410D-6B3D-4B95-82C1-B1040D5D4E7E}"/>
              </a:ext>
            </a:extLst>
          </p:cNvPr>
          <p:cNvSpPr/>
          <p:nvPr/>
        </p:nvSpPr>
        <p:spPr>
          <a:xfrm>
            <a:off x="10591800" y="6172200"/>
            <a:ext cx="1447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C66EE2-E17B-4AAA-9259-64B296752841}"/>
              </a:ext>
            </a:extLst>
          </p:cNvPr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BF4116-3346-413E-AB18-0713BFAD1A1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509" y="145981"/>
            <a:ext cx="9733280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45" dirty="0"/>
              <a:t>About </a:t>
            </a:r>
            <a:r>
              <a:rPr spc="50" dirty="0"/>
              <a:t>Us </a:t>
            </a:r>
            <a:r>
              <a:rPr spc="45" dirty="0"/>
              <a:t>| </a:t>
            </a:r>
            <a:r>
              <a:rPr sz="2350" spc="15" dirty="0">
                <a:solidFill>
                  <a:schemeClr val="tx2"/>
                </a:solidFill>
              </a:rPr>
              <a:t>Optimising </a:t>
            </a:r>
            <a:r>
              <a:rPr sz="2350" spc="10" dirty="0">
                <a:solidFill>
                  <a:schemeClr val="tx2"/>
                </a:solidFill>
              </a:rPr>
              <a:t>Logistics </a:t>
            </a:r>
            <a:r>
              <a:rPr sz="2350" spc="-10" dirty="0">
                <a:solidFill>
                  <a:schemeClr val="tx2"/>
                </a:solidFill>
              </a:rPr>
              <a:t>Tracking </a:t>
            </a:r>
            <a:r>
              <a:rPr sz="2350" spc="20" dirty="0">
                <a:solidFill>
                  <a:schemeClr val="tx2"/>
                </a:solidFill>
              </a:rPr>
              <a:t>and Management </a:t>
            </a:r>
            <a:r>
              <a:rPr sz="2350" spc="5" dirty="0">
                <a:solidFill>
                  <a:schemeClr val="tx2"/>
                </a:solidFill>
              </a:rPr>
              <a:t>across</a:t>
            </a:r>
            <a:r>
              <a:rPr sz="2350" dirty="0">
                <a:solidFill>
                  <a:schemeClr val="tx2"/>
                </a:solidFill>
              </a:rPr>
              <a:t> </a:t>
            </a:r>
            <a:r>
              <a:rPr sz="2350" spc="10" dirty="0">
                <a:solidFill>
                  <a:schemeClr val="tx2"/>
                </a:solidFill>
              </a:rPr>
              <a:t>Industries</a:t>
            </a:r>
            <a:endParaRPr sz="2350" dirty="0">
              <a:solidFill>
                <a:schemeClr val="tx2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1279" y="840460"/>
            <a:ext cx="11549380" cy="0"/>
          </a:xfrm>
          <a:custGeom>
            <a:avLst/>
            <a:gdLst/>
            <a:ahLst/>
            <a:cxnLst/>
            <a:rect l="l" t="t" r="r" b="b"/>
            <a:pathLst>
              <a:path w="11549380">
                <a:moveTo>
                  <a:pt x="0" y="0"/>
                </a:moveTo>
                <a:lnTo>
                  <a:pt x="11549306" y="1"/>
                </a:lnTo>
              </a:path>
            </a:pathLst>
          </a:custGeom>
          <a:ln w="6350">
            <a:solidFill>
              <a:srgbClr val="1F6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9383" y="1353832"/>
            <a:ext cx="2419350" cy="96774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Times New Roman"/>
              <a:cs typeface="Times New Roman"/>
            </a:endParaRPr>
          </a:p>
          <a:p>
            <a:pPr marL="43688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Who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We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7371" y="1353832"/>
            <a:ext cx="2419350" cy="96774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Times New Roman"/>
              <a:cs typeface="Times New Roman"/>
            </a:endParaRPr>
          </a:p>
          <a:p>
            <a:pPr marL="677545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Our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USPs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39433" y="1353832"/>
            <a:ext cx="5003800" cy="96774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Our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Clientele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39433" y="2321547"/>
            <a:ext cx="5003800" cy="3602990"/>
          </a:xfrm>
          <a:custGeom>
            <a:avLst/>
            <a:gdLst/>
            <a:ahLst/>
            <a:cxnLst/>
            <a:rect l="l" t="t" r="r" b="b"/>
            <a:pathLst>
              <a:path w="5003800" h="3602990">
                <a:moveTo>
                  <a:pt x="0" y="0"/>
                </a:moveTo>
                <a:lnTo>
                  <a:pt x="5003190" y="0"/>
                </a:lnTo>
                <a:lnTo>
                  <a:pt x="5003190" y="3602734"/>
                </a:lnTo>
                <a:lnTo>
                  <a:pt x="0" y="3602734"/>
                </a:lnTo>
                <a:lnTo>
                  <a:pt x="0" y="0"/>
                </a:lnTo>
                <a:close/>
              </a:path>
            </a:pathLst>
          </a:custGeom>
          <a:solidFill>
            <a:srgbClr val="66FA9E">
              <a:alpha val="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9383" y="2321547"/>
            <a:ext cx="2419350" cy="3602990"/>
          </a:xfrm>
          <a:prstGeom prst="rect">
            <a:avLst/>
          </a:prstGeom>
          <a:solidFill>
            <a:srgbClr val="66FA9E">
              <a:alpha val="7058"/>
            </a:srgbClr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R="1270" algn="ctr">
              <a:lnSpc>
                <a:spcPts val="1645"/>
              </a:lnSpc>
            </a:pPr>
            <a:r>
              <a:rPr sz="1400" spc="-5" dirty="0">
                <a:latin typeface="Century Gothic"/>
                <a:cs typeface="Century Gothic"/>
              </a:rPr>
              <a:t>India's</a:t>
            </a:r>
            <a:endParaRPr sz="1400">
              <a:latin typeface="Century Gothic"/>
              <a:cs typeface="Century Gothic"/>
            </a:endParaRPr>
          </a:p>
          <a:p>
            <a:pPr marL="150495" marR="152400" algn="ctr">
              <a:lnSpc>
                <a:spcPts val="1700"/>
              </a:lnSpc>
              <a:spcBef>
                <a:spcPts val="5"/>
              </a:spcBef>
            </a:pPr>
            <a:r>
              <a:rPr sz="1400" spc="-5" dirty="0">
                <a:latin typeface="Century Gothic"/>
                <a:cs typeface="Century Gothic"/>
              </a:rPr>
              <a:t>leading </a:t>
            </a:r>
            <a:r>
              <a:rPr sz="1400" spc="-10" dirty="0">
                <a:latin typeface="Century Gothic"/>
                <a:cs typeface="Century Gothic"/>
              </a:rPr>
              <a:t>logistics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tracking  platform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36957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Century Gothic"/>
                <a:cs typeface="Century Gothic"/>
              </a:rPr>
              <a:t>3000+ </a:t>
            </a:r>
            <a:r>
              <a:rPr sz="1400" spc="-5" dirty="0">
                <a:latin typeface="Century Gothic"/>
                <a:cs typeface="Century Gothic"/>
              </a:rPr>
              <a:t>fleet</a:t>
            </a:r>
            <a:r>
              <a:rPr sz="1400" spc="-13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owners</a:t>
            </a:r>
            <a:endParaRPr sz="1400">
              <a:latin typeface="Century Gothic"/>
              <a:cs typeface="Century Gothic"/>
            </a:endParaRPr>
          </a:p>
          <a:p>
            <a:pPr marL="391160">
              <a:lnSpc>
                <a:spcPts val="1900"/>
              </a:lnSpc>
              <a:spcBef>
                <a:spcPts val="1680"/>
              </a:spcBef>
            </a:pPr>
            <a:r>
              <a:rPr sz="1600" b="1" dirty="0">
                <a:latin typeface="Century Gothic"/>
                <a:cs typeface="Century Gothic"/>
              </a:rPr>
              <a:t>Nearly</a:t>
            </a:r>
            <a:r>
              <a:rPr sz="1600" b="1" spc="-100" dirty="0">
                <a:latin typeface="Century Gothic"/>
                <a:cs typeface="Century Gothic"/>
              </a:rPr>
              <a:t> </a:t>
            </a:r>
            <a:r>
              <a:rPr sz="1600" b="1" dirty="0">
                <a:latin typeface="Century Gothic"/>
                <a:cs typeface="Century Gothic"/>
              </a:rPr>
              <a:t>1,70,000+</a:t>
            </a:r>
            <a:endParaRPr sz="1600">
              <a:latin typeface="Century Gothic"/>
              <a:cs typeface="Century Gothic"/>
            </a:endParaRPr>
          </a:p>
          <a:p>
            <a:pPr marL="332740">
              <a:lnSpc>
                <a:spcPts val="1660"/>
              </a:lnSpc>
            </a:pPr>
            <a:r>
              <a:rPr sz="1400" spc="-5" dirty="0">
                <a:latin typeface="Century Gothic"/>
                <a:cs typeface="Century Gothic"/>
              </a:rPr>
              <a:t>vehicles on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platform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348615" marR="351790" algn="ctr">
              <a:lnSpc>
                <a:spcPct val="99000"/>
              </a:lnSpc>
              <a:spcBef>
                <a:spcPts val="5"/>
              </a:spcBef>
            </a:pPr>
            <a:r>
              <a:rPr sz="1400" spc="-5" dirty="0">
                <a:latin typeface="Century Gothic"/>
                <a:cs typeface="Century Gothic"/>
              </a:rPr>
              <a:t>Backed by </a:t>
            </a:r>
            <a:r>
              <a:rPr sz="1400" b="1" spc="-5" dirty="0">
                <a:latin typeface="Century Gothic"/>
                <a:cs typeface="Century Gothic"/>
              </a:rPr>
              <a:t>Sequoia  </a:t>
            </a:r>
            <a:r>
              <a:rPr sz="1400" b="1" dirty="0">
                <a:latin typeface="Century Gothic"/>
                <a:cs typeface="Century Gothic"/>
              </a:rPr>
              <a:t>Capital </a:t>
            </a:r>
            <a:r>
              <a:rPr sz="1400" dirty="0">
                <a:latin typeface="Century Gothic"/>
                <a:cs typeface="Century Gothic"/>
              </a:rPr>
              <a:t>– </a:t>
            </a:r>
            <a:r>
              <a:rPr sz="1400" spc="-5" dirty="0">
                <a:latin typeface="Century Gothic"/>
                <a:cs typeface="Century Gothic"/>
              </a:rPr>
              <a:t>one of</a:t>
            </a:r>
            <a:r>
              <a:rPr sz="1400" spc="-9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the  world’s largest tech  venture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fund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07371" y="2321547"/>
            <a:ext cx="2419350" cy="3602990"/>
          </a:xfrm>
          <a:prstGeom prst="rect">
            <a:avLst/>
          </a:prstGeom>
          <a:solidFill>
            <a:srgbClr val="66FA9E">
              <a:alpha val="7058"/>
            </a:srgbClr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L="252095" marR="249554" algn="ctr">
              <a:lnSpc>
                <a:spcPct val="101000"/>
              </a:lnSpc>
            </a:pPr>
            <a:r>
              <a:rPr sz="1400" spc="-5" dirty="0">
                <a:latin typeface="Century Gothic"/>
                <a:cs typeface="Century Gothic"/>
              </a:rPr>
              <a:t>Best-in-class</a:t>
            </a:r>
            <a:r>
              <a:rPr sz="1400" spc="-10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hardware  </a:t>
            </a:r>
            <a:r>
              <a:rPr sz="1400" spc="-5" dirty="0">
                <a:latin typeface="Century Gothic"/>
                <a:cs typeface="Century Gothic"/>
              </a:rPr>
              <a:t>with </a:t>
            </a:r>
            <a:r>
              <a:rPr sz="1600" b="1" spc="-5" dirty="0">
                <a:latin typeface="Century Gothic"/>
                <a:cs typeface="Century Gothic"/>
              </a:rPr>
              <a:t>98%+</a:t>
            </a:r>
            <a:r>
              <a:rPr sz="1600" b="1" spc="-8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uptime</a:t>
            </a:r>
            <a:endParaRPr sz="1400">
              <a:latin typeface="Century Gothic"/>
              <a:cs typeface="Century Gothic"/>
            </a:endParaRPr>
          </a:p>
          <a:p>
            <a:pPr marL="308610" marR="305435" algn="ctr">
              <a:lnSpc>
                <a:spcPct val="100099"/>
              </a:lnSpc>
              <a:spcBef>
                <a:spcPts val="1590"/>
              </a:spcBef>
            </a:pPr>
            <a:r>
              <a:rPr sz="1400" spc="-5" dirty="0">
                <a:latin typeface="Century Gothic"/>
                <a:cs typeface="Century Gothic"/>
              </a:rPr>
              <a:t>Service </a:t>
            </a:r>
            <a:r>
              <a:rPr sz="1400" dirty="0">
                <a:latin typeface="Century Gothic"/>
                <a:cs typeface="Century Gothic"/>
              </a:rPr>
              <a:t>and </a:t>
            </a:r>
            <a:r>
              <a:rPr sz="1400" spc="-5" dirty="0">
                <a:latin typeface="Century Gothic"/>
                <a:cs typeface="Century Gothic"/>
              </a:rPr>
              <a:t>support  network across</a:t>
            </a:r>
            <a:r>
              <a:rPr sz="1400" spc="-80" dirty="0">
                <a:latin typeface="Century Gothic"/>
                <a:cs typeface="Century Gothic"/>
              </a:rPr>
              <a:t> </a:t>
            </a:r>
            <a:r>
              <a:rPr sz="1600" b="1" dirty="0">
                <a:latin typeface="Century Gothic"/>
                <a:cs typeface="Century Gothic"/>
              </a:rPr>
              <a:t>350+  </a:t>
            </a:r>
            <a:r>
              <a:rPr sz="1400" spc="-10" dirty="0">
                <a:latin typeface="Century Gothic"/>
                <a:cs typeface="Century Gothic"/>
              </a:rPr>
              <a:t>locations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46685" marR="142875" indent="-1270" algn="ctr">
              <a:lnSpc>
                <a:spcPct val="101400"/>
              </a:lnSpc>
            </a:pPr>
            <a:r>
              <a:rPr sz="1400" spc="-5" dirty="0">
                <a:latin typeface="Century Gothic"/>
                <a:cs typeface="Century Gothic"/>
              </a:rPr>
              <a:t>Client engagement by  </a:t>
            </a:r>
            <a:r>
              <a:rPr sz="1400" spc="-10" dirty="0">
                <a:latin typeface="Century Gothic"/>
                <a:cs typeface="Century Gothic"/>
              </a:rPr>
              <a:t>Business </a:t>
            </a:r>
            <a:r>
              <a:rPr sz="1400" spc="-5" dirty="0">
                <a:latin typeface="Century Gothic"/>
                <a:cs typeface="Century Gothic"/>
              </a:rPr>
              <a:t>Consultants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with  Industry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expertise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Times New Roman"/>
              <a:cs typeface="Times New Roman"/>
            </a:endParaRPr>
          </a:p>
          <a:p>
            <a:pPr marL="243204" marR="241300" indent="-635" algn="ctr">
              <a:lnSpc>
                <a:spcPct val="101400"/>
              </a:lnSpc>
            </a:pPr>
            <a:r>
              <a:rPr sz="1400" spc="-5" dirty="0">
                <a:latin typeface="Century Gothic"/>
                <a:cs typeface="Century Gothic"/>
              </a:rPr>
              <a:t>Robust </a:t>
            </a:r>
            <a:r>
              <a:rPr sz="1400" dirty="0">
                <a:latin typeface="Century Gothic"/>
                <a:cs typeface="Century Gothic"/>
              </a:rPr>
              <a:t>and  </a:t>
            </a:r>
            <a:r>
              <a:rPr sz="1400" spc="-5" dirty="0">
                <a:latin typeface="Century Gothic"/>
                <a:cs typeface="Century Gothic"/>
              </a:rPr>
              <a:t>customizable</a:t>
            </a:r>
            <a:r>
              <a:rPr sz="1400" spc="-7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software  platform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50735" y="2883407"/>
            <a:ext cx="682751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47431" y="3108960"/>
            <a:ext cx="807720" cy="280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76488" y="2694432"/>
            <a:ext cx="1478279" cy="1109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53528" y="4224528"/>
            <a:ext cx="938783" cy="947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56831" y="4285488"/>
            <a:ext cx="667512" cy="8229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69295" y="4200144"/>
            <a:ext cx="600455" cy="908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38447" y="2852388"/>
            <a:ext cx="756456" cy="756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09304" y="4419600"/>
            <a:ext cx="1045463" cy="548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506B8F-8177-4749-94CD-5A13F3D84180}"/>
              </a:ext>
            </a:extLst>
          </p:cNvPr>
          <p:cNvSpPr/>
          <p:nvPr/>
        </p:nvSpPr>
        <p:spPr>
          <a:xfrm>
            <a:off x="10591800" y="6172200"/>
            <a:ext cx="1447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3FC845-3756-421E-BB56-41747B10D2E6}"/>
              </a:ext>
            </a:extLst>
          </p:cNvPr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90C858-61BA-4138-87F4-8CAD7E42842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737110"/>
            <a:ext cx="967740" cy="9677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BCFF09-5098-4DEA-85DF-DE293AC9DA19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279" y="840460"/>
            <a:ext cx="11549380" cy="0"/>
          </a:xfrm>
          <a:custGeom>
            <a:avLst/>
            <a:gdLst/>
            <a:ahLst/>
            <a:cxnLst/>
            <a:rect l="l" t="t" r="r" b="b"/>
            <a:pathLst>
              <a:path w="11549380">
                <a:moveTo>
                  <a:pt x="0" y="0"/>
                </a:moveTo>
                <a:lnTo>
                  <a:pt x="11549306" y="1"/>
                </a:lnTo>
              </a:path>
            </a:pathLst>
          </a:custGeom>
          <a:ln w="6350">
            <a:solidFill>
              <a:srgbClr val="1F6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509" y="130742"/>
            <a:ext cx="9991090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871845" algn="l"/>
              </a:tabLst>
            </a:pPr>
            <a:r>
              <a:rPr spc="30" dirty="0"/>
              <a:t>Logistics </a:t>
            </a:r>
            <a:r>
              <a:rPr spc="35" dirty="0"/>
              <a:t>in </a:t>
            </a:r>
            <a:r>
              <a:rPr spc="40" dirty="0"/>
              <a:t>the </a:t>
            </a:r>
            <a:r>
              <a:rPr spc="45" dirty="0"/>
              <a:t>Cold</a:t>
            </a:r>
            <a:r>
              <a:rPr spc="35" dirty="0"/>
              <a:t> </a:t>
            </a:r>
            <a:r>
              <a:rPr spc="45" dirty="0"/>
              <a:t>Chain</a:t>
            </a:r>
            <a:r>
              <a:rPr spc="30" dirty="0"/>
              <a:t> </a:t>
            </a:r>
            <a:r>
              <a:rPr spc="35" dirty="0"/>
              <a:t>Industry	</a:t>
            </a:r>
            <a:r>
              <a:rPr spc="45" dirty="0"/>
              <a:t>| </a:t>
            </a:r>
            <a:r>
              <a:rPr sz="2350" spc="20" dirty="0">
                <a:solidFill>
                  <a:schemeClr val="tx2"/>
                </a:solidFill>
              </a:rPr>
              <a:t>Gaps and the </a:t>
            </a:r>
            <a:r>
              <a:rPr sz="2350" spc="25" dirty="0">
                <a:solidFill>
                  <a:schemeClr val="tx2"/>
                </a:solidFill>
              </a:rPr>
              <a:t>Need </a:t>
            </a:r>
            <a:r>
              <a:rPr sz="2350" spc="-5" dirty="0">
                <a:solidFill>
                  <a:schemeClr val="tx2"/>
                </a:solidFill>
              </a:rPr>
              <a:t>for</a:t>
            </a:r>
            <a:r>
              <a:rPr sz="2350" spc="-105" dirty="0">
                <a:solidFill>
                  <a:schemeClr val="tx2"/>
                </a:solidFill>
              </a:rPr>
              <a:t> </a:t>
            </a:r>
            <a:r>
              <a:rPr sz="2350" spc="-10" dirty="0">
                <a:solidFill>
                  <a:schemeClr val="tx2"/>
                </a:solidFill>
              </a:rPr>
              <a:t>Tracking</a:t>
            </a:r>
            <a:endParaRPr sz="2350" dirty="0">
              <a:solidFill>
                <a:schemeClr val="tx2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8707" y="2042629"/>
            <a:ext cx="3271520" cy="2449195"/>
          </a:xfrm>
          <a:custGeom>
            <a:avLst/>
            <a:gdLst/>
            <a:ahLst/>
            <a:cxnLst/>
            <a:rect l="l" t="t" r="r" b="b"/>
            <a:pathLst>
              <a:path w="3271520" h="2449195">
                <a:moveTo>
                  <a:pt x="2863085" y="0"/>
                </a:moveTo>
                <a:lnTo>
                  <a:pt x="408150" y="0"/>
                </a:lnTo>
                <a:lnTo>
                  <a:pt x="360551" y="2746"/>
                </a:lnTo>
                <a:lnTo>
                  <a:pt x="314565" y="10779"/>
                </a:lnTo>
                <a:lnTo>
                  <a:pt x="270498" y="23795"/>
                </a:lnTo>
                <a:lnTo>
                  <a:pt x="228657" y="41485"/>
                </a:lnTo>
                <a:lnTo>
                  <a:pt x="189346" y="63545"/>
                </a:lnTo>
                <a:lnTo>
                  <a:pt x="152874" y="89667"/>
                </a:lnTo>
                <a:lnTo>
                  <a:pt x="119545" y="119546"/>
                </a:lnTo>
                <a:lnTo>
                  <a:pt x="89666" y="152875"/>
                </a:lnTo>
                <a:lnTo>
                  <a:pt x="63544" y="189348"/>
                </a:lnTo>
                <a:lnTo>
                  <a:pt x="41485" y="228659"/>
                </a:lnTo>
                <a:lnTo>
                  <a:pt x="23794" y="270501"/>
                </a:lnTo>
                <a:lnTo>
                  <a:pt x="10779" y="314568"/>
                </a:lnTo>
                <a:lnTo>
                  <a:pt x="2745" y="360554"/>
                </a:lnTo>
                <a:lnTo>
                  <a:pt x="0" y="408152"/>
                </a:lnTo>
                <a:lnTo>
                  <a:pt x="0" y="2040712"/>
                </a:lnTo>
                <a:lnTo>
                  <a:pt x="2745" y="2088310"/>
                </a:lnTo>
                <a:lnTo>
                  <a:pt x="10779" y="2134295"/>
                </a:lnTo>
                <a:lnTo>
                  <a:pt x="23794" y="2178362"/>
                </a:lnTo>
                <a:lnTo>
                  <a:pt x="41485" y="2220203"/>
                </a:lnTo>
                <a:lnTo>
                  <a:pt x="63544" y="2259512"/>
                </a:lnTo>
                <a:lnTo>
                  <a:pt x="89666" y="2295984"/>
                </a:lnTo>
                <a:lnTo>
                  <a:pt x="119545" y="2329311"/>
                </a:lnTo>
                <a:lnTo>
                  <a:pt x="152874" y="2359189"/>
                </a:lnTo>
                <a:lnTo>
                  <a:pt x="189346" y="2385310"/>
                </a:lnTo>
                <a:lnTo>
                  <a:pt x="228657" y="2407368"/>
                </a:lnTo>
                <a:lnTo>
                  <a:pt x="270498" y="2425058"/>
                </a:lnTo>
                <a:lnTo>
                  <a:pt x="314565" y="2438072"/>
                </a:lnTo>
                <a:lnTo>
                  <a:pt x="360551" y="2446106"/>
                </a:lnTo>
                <a:lnTo>
                  <a:pt x="408150" y="2448852"/>
                </a:lnTo>
                <a:lnTo>
                  <a:pt x="2863085" y="2448852"/>
                </a:lnTo>
                <a:lnTo>
                  <a:pt x="2910683" y="2446106"/>
                </a:lnTo>
                <a:lnTo>
                  <a:pt x="2956669" y="2438072"/>
                </a:lnTo>
                <a:lnTo>
                  <a:pt x="3000736" y="2425058"/>
                </a:lnTo>
                <a:lnTo>
                  <a:pt x="3042578" y="2407368"/>
                </a:lnTo>
                <a:lnTo>
                  <a:pt x="3081889" y="2385310"/>
                </a:lnTo>
                <a:lnTo>
                  <a:pt x="3118362" y="2359189"/>
                </a:lnTo>
                <a:lnTo>
                  <a:pt x="3151691" y="2329311"/>
                </a:lnTo>
                <a:lnTo>
                  <a:pt x="3181570" y="2295984"/>
                </a:lnTo>
                <a:lnTo>
                  <a:pt x="3207692" y="2259512"/>
                </a:lnTo>
                <a:lnTo>
                  <a:pt x="3229752" y="2220203"/>
                </a:lnTo>
                <a:lnTo>
                  <a:pt x="3247442" y="2178362"/>
                </a:lnTo>
                <a:lnTo>
                  <a:pt x="3260458" y="2134295"/>
                </a:lnTo>
                <a:lnTo>
                  <a:pt x="3268492" y="2088310"/>
                </a:lnTo>
                <a:lnTo>
                  <a:pt x="3271238" y="2040712"/>
                </a:lnTo>
                <a:lnTo>
                  <a:pt x="3271238" y="408152"/>
                </a:lnTo>
                <a:lnTo>
                  <a:pt x="3268492" y="360554"/>
                </a:lnTo>
                <a:lnTo>
                  <a:pt x="3260458" y="314568"/>
                </a:lnTo>
                <a:lnTo>
                  <a:pt x="3247442" y="270501"/>
                </a:lnTo>
                <a:lnTo>
                  <a:pt x="3229752" y="228659"/>
                </a:lnTo>
                <a:lnTo>
                  <a:pt x="3207692" y="189348"/>
                </a:lnTo>
                <a:lnTo>
                  <a:pt x="3181570" y="152875"/>
                </a:lnTo>
                <a:lnTo>
                  <a:pt x="3151691" y="119546"/>
                </a:lnTo>
                <a:lnTo>
                  <a:pt x="3118362" y="89667"/>
                </a:lnTo>
                <a:lnTo>
                  <a:pt x="3081889" y="63545"/>
                </a:lnTo>
                <a:lnTo>
                  <a:pt x="3042578" y="41485"/>
                </a:lnTo>
                <a:lnTo>
                  <a:pt x="3000736" y="23795"/>
                </a:lnTo>
                <a:lnTo>
                  <a:pt x="2956669" y="10779"/>
                </a:lnTo>
                <a:lnTo>
                  <a:pt x="2910683" y="2746"/>
                </a:lnTo>
                <a:lnTo>
                  <a:pt x="2863085" y="0"/>
                </a:lnTo>
                <a:close/>
              </a:path>
            </a:pathLst>
          </a:custGeom>
          <a:solidFill>
            <a:srgbClr val="B5AC89">
              <a:alpha val="3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8707" y="2042629"/>
            <a:ext cx="3271520" cy="2449195"/>
          </a:xfrm>
          <a:custGeom>
            <a:avLst/>
            <a:gdLst/>
            <a:ahLst/>
            <a:cxnLst/>
            <a:rect l="l" t="t" r="r" b="b"/>
            <a:pathLst>
              <a:path w="3271520" h="2449195">
                <a:moveTo>
                  <a:pt x="0" y="408150"/>
                </a:moveTo>
                <a:lnTo>
                  <a:pt x="2745" y="360551"/>
                </a:lnTo>
                <a:lnTo>
                  <a:pt x="10779" y="314565"/>
                </a:lnTo>
                <a:lnTo>
                  <a:pt x="23794" y="270497"/>
                </a:lnTo>
                <a:lnTo>
                  <a:pt x="41484" y="228656"/>
                </a:lnTo>
                <a:lnTo>
                  <a:pt x="63544" y="189345"/>
                </a:lnTo>
                <a:lnTo>
                  <a:pt x="89665" y="152873"/>
                </a:lnTo>
                <a:lnTo>
                  <a:pt x="119544" y="119544"/>
                </a:lnTo>
                <a:lnTo>
                  <a:pt x="152872" y="89666"/>
                </a:lnTo>
                <a:lnTo>
                  <a:pt x="189345" y="63544"/>
                </a:lnTo>
                <a:lnTo>
                  <a:pt x="228655" y="41484"/>
                </a:lnTo>
                <a:lnTo>
                  <a:pt x="270497" y="23794"/>
                </a:lnTo>
                <a:lnTo>
                  <a:pt x="314564" y="10779"/>
                </a:lnTo>
                <a:lnTo>
                  <a:pt x="360550" y="2745"/>
                </a:lnTo>
                <a:lnTo>
                  <a:pt x="408149" y="0"/>
                </a:lnTo>
                <a:lnTo>
                  <a:pt x="2863081" y="0"/>
                </a:lnTo>
                <a:lnTo>
                  <a:pt x="2910681" y="2745"/>
                </a:lnTo>
                <a:lnTo>
                  <a:pt x="2956668" y="10779"/>
                </a:lnTo>
                <a:lnTo>
                  <a:pt x="3000735" y="23794"/>
                </a:lnTo>
                <a:lnTo>
                  <a:pt x="3042577" y="41484"/>
                </a:lnTo>
                <a:lnTo>
                  <a:pt x="3081888" y="63544"/>
                </a:lnTo>
                <a:lnTo>
                  <a:pt x="3118360" y="89666"/>
                </a:lnTo>
                <a:lnTo>
                  <a:pt x="3151689" y="119544"/>
                </a:lnTo>
                <a:lnTo>
                  <a:pt x="3181567" y="152873"/>
                </a:lnTo>
                <a:lnTo>
                  <a:pt x="3207689" y="189345"/>
                </a:lnTo>
                <a:lnTo>
                  <a:pt x="3229747" y="228656"/>
                </a:lnTo>
                <a:lnTo>
                  <a:pt x="3247437" y="270497"/>
                </a:lnTo>
                <a:lnTo>
                  <a:pt x="3260452" y="314565"/>
                </a:lnTo>
                <a:lnTo>
                  <a:pt x="3268486" y="360551"/>
                </a:lnTo>
                <a:lnTo>
                  <a:pt x="3271231" y="408150"/>
                </a:lnTo>
                <a:lnTo>
                  <a:pt x="3271231" y="2040711"/>
                </a:lnTo>
                <a:lnTo>
                  <a:pt x="3268486" y="2088309"/>
                </a:lnTo>
                <a:lnTo>
                  <a:pt x="3260452" y="2134294"/>
                </a:lnTo>
                <a:lnTo>
                  <a:pt x="3247437" y="2178361"/>
                </a:lnTo>
                <a:lnTo>
                  <a:pt x="3229747" y="2220203"/>
                </a:lnTo>
                <a:lnTo>
                  <a:pt x="3207689" y="2259513"/>
                </a:lnTo>
                <a:lnTo>
                  <a:pt x="3181567" y="2295986"/>
                </a:lnTo>
                <a:lnTo>
                  <a:pt x="3151689" y="2329315"/>
                </a:lnTo>
                <a:lnTo>
                  <a:pt x="3118360" y="2359193"/>
                </a:lnTo>
                <a:lnTo>
                  <a:pt x="3081888" y="2385316"/>
                </a:lnTo>
                <a:lnTo>
                  <a:pt x="3042577" y="2407375"/>
                </a:lnTo>
                <a:lnTo>
                  <a:pt x="3000735" y="2425066"/>
                </a:lnTo>
                <a:lnTo>
                  <a:pt x="2956668" y="2438081"/>
                </a:lnTo>
                <a:lnTo>
                  <a:pt x="2910681" y="2446115"/>
                </a:lnTo>
                <a:lnTo>
                  <a:pt x="2863081" y="2448861"/>
                </a:lnTo>
                <a:lnTo>
                  <a:pt x="408149" y="2448861"/>
                </a:lnTo>
                <a:lnTo>
                  <a:pt x="360550" y="2446115"/>
                </a:lnTo>
                <a:lnTo>
                  <a:pt x="314564" y="2438081"/>
                </a:lnTo>
                <a:lnTo>
                  <a:pt x="270497" y="2425066"/>
                </a:lnTo>
                <a:lnTo>
                  <a:pt x="228655" y="2407375"/>
                </a:lnTo>
                <a:lnTo>
                  <a:pt x="189345" y="2385316"/>
                </a:lnTo>
                <a:lnTo>
                  <a:pt x="152872" y="2359193"/>
                </a:lnTo>
                <a:lnTo>
                  <a:pt x="119544" y="2329315"/>
                </a:lnTo>
                <a:lnTo>
                  <a:pt x="89665" y="2295986"/>
                </a:lnTo>
                <a:lnTo>
                  <a:pt x="63544" y="2259513"/>
                </a:lnTo>
                <a:lnTo>
                  <a:pt x="41484" y="2220203"/>
                </a:lnTo>
                <a:lnTo>
                  <a:pt x="23794" y="2178361"/>
                </a:lnTo>
                <a:lnTo>
                  <a:pt x="10779" y="2134294"/>
                </a:lnTo>
                <a:lnTo>
                  <a:pt x="2745" y="2088309"/>
                </a:lnTo>
                <a:lnTo>
                  <a:pt x="0" y="2040711"/>
                </a:lnTo>
                <a:lnTo>
                  <a:pt x="0" y="408150"/>
                </a:lnTo>
                <a:close/>
              </a:path>
            </a:pathLst>
          </a:custGeom>
          <a:ln w="28575">
            <a:solidFill>
              <a:srgbClr val="3C4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16933" y="1935314"/>
            <a:ext cx="2188210" cy="661670"/>
          </a:xfrm>
          <a:custGeom>
            <a:avLst/>
            <a:gdLst/>
            <a:ahLst/>
            <a:cxnLst/>
            <a:rect l="l" t="t" r="r" b="b"/>
            <a:pathLst>
              <a:path w="2188209" h="661669">
                <a:moveTo>
                  <a:pt x="2181542" y="0"/>
                </a:moveTo>
                <a:lnTo>
                  <a:pt x="2160206" y="6197"/>
                </a:lnTo>
                <a:lnTo>
                  <a:pt x="2166416" y="27546"/>
                </a:lnTo>
                <a:lnTo>
                  <a:pt x="2187752" y="21336"/>
                </a:lnTo>
                <a:lnTo>
                  <a:pt x="2181542" y="0"/>
                </a:lnTo>
                <a:close/>
              </a:path>
              <a:path w="2188209" h="661669">
                <a:moveTo>
                  <a:pt x="2138870" y="12407"/>
                </a:moveTo>
                <a:lnTo>
                  <a:pt x="2117521" y="18605"/>
                </a:lnTo>
                <a:lnTo>
                  <a:pt x="2123732" y="39954"/>
                </a:lnTo>
                <a:lnTo>
                  <a:pt x="2145068" y="33743"/>
                </a:lnTo>
                <a:lnTo>
                  <a:pt x="2138870" y="12407"/>
                </a:lnTo>
                <a:close/>
              </a:path>
              <a:path w="2188209" h="661669">
                <a:moveTo>
                  <a:pt x="2096185" y="24815"/>
                </a:moveTo>
                <a:lnTo>
                  <a:pt x="2074837" y="31013"/>
                </a:lnTo>
                <a:lnTo>
                  <a:pt x="2081047" y="52362"/>
                </a:lnTo>
                <a:lnTo>
                  <a:pt x="2102383" y="46151"/>
                </a:lnTo>
                <a:lnTo>
                  <a:pt x="2096185" y="24815"/>
                </a:lnTo>
                <a:close/>
              </a:path>
              <a:path w="2188209" h="661669">
                <a:moveTo>
                  <a:pt x="2053501" y="37223"/>
                </a:moveTo>
                <a:lnTo>
                  <a:pt x="2032165" y="43421"/>
                </a:lnTo>
                <a:lnTo>
                  <a:pt x="2038362" y="64770"/>
                </a:lnTo>
                <a:lnTo>
                  <a:pt x="2059711" y="58559"/>
                </a:lnTo>
                <a:lnTo>
                  <a:pt x="2053501" y="37223"/>
                </a:lnTo>
                <a:close/>
              </a:path>
              <a:path w="2188209" h="661669">
                <a:moveTo>
                  <a:pt x="2010816" y="49631"/>
                </a:moveTo>
                <a:lnTo>
                  <a:pt x="1989480" y="55841"/>
                </a:lnTo>
                <a:lnTo>
                  <a:pt x="1995677" y="77177"/>
                </a:lnTo>
                <a:lnTo>
                  <a:pt x="2017026" y="70967"/>
                </a:lnTo>
                <a:lnTo>
                  <a:pt x="2010816" y="49631"/>
                </a:lnTo>
                <a:close/>
              </a:path>
              <a:path w="2188209" h="661669">
                <a:moveTo>
                  <a:pt x="1968131" y="62039"/>
                </a:moveTo>
                <a:lnTo>
                  <a:pt x="1946795" y="68249"/>
                </a:lnTo>
                <a:lnTo>
                  <a:pt x="1952993" y="89585"/>
                </a:lnTo>
                <a:lnTo>
                  <a:pt x="1974341" y="83375"/>
                </a:lnTo>
                <a:lnTo>
                  <a:pt x="1968131" y="62039"/>
                </a:lnTo>
                <a:close/>
              </a:path>
              <a:path w="2188209" h="661669">
                <a:moveTo>
                  <a:pt x="1925446" y="74447"/>
                </a:moveTo>
                <a:lnTo>
                  <a:pt x="1904111" y="80657"/>
                </a:lnTo>
                <a:lnTo>
                  <a:pt x="1910321" y="101993"/>
                </a:lnTo>
                <a:lnTo>
                  <a:pt x="1931657" y="95796"/>
                </a:lnTo>
                <a:lnTo>
                  <a:pt x="1925446" y="74447"/>
                </a:lnTo>
                <a:close/>
              </a:path>
              <a:path w="2188209" h="661669">
                <a:moveTo>
                  <a:pt x="1882775" y="86855"/>
                </a:moveTo>
                <a:lnTo>
                  <a:pt x="1861426" y="93065"/>
                </a:lnTo>
                <a:lnTo>
                  <a:pt x="1867636" y="114401"/>
                </a:lnTo>
                <a:lnTo>
                  <a:pt x="1888972" y="108203"/>
                </a:lnTo>
                <a:lnTo>
                  <a:pt x="1882775" y="86855"/>
                </a:lnTo>
                <a:close/>
              </a:path>
              <a:path w="2188209" h="661669">
                <a:moveTo>
                  <a:pt x="1840090" y="99263"/>
                </a:moveTo>
                <a:lnTo>
                  <a:pt x="1818741" y="105473"/>
                </a:lnTo>
                <a:lnTo>
                  <a:pt x="1824951" y="126809"/>
                </a:lnTo>
                <a:lnTo>
                  <a:pt x="1846287" y="120611"/>
                </a:lnTo>
                <a:lnTo>
                  <a:pt x="1840090" y="99263"/>
                </a:lnTo>
                <a:close/>
              </a:path>
              <a:path w="2188209" h="661669">
                <a:moveTo>
                  <a:pt x="1797405" y="111683"/>
                </a:moveTo>
                <a:lnTo>
                  <a:pt x="1776056" y="117881"/>
                </a:lnTo>
                <a:lnTo>
                  <a:pt x="1782267" y="139217"/>
                </a:lnTo>
                <a:lnTo>
                  <a:pt x="1803603" y="133019"/>
                </a:lnTo>
                <a:lnTo>
                  <a:pt x="1797405" y="111683"/>
                </a:lnTo>
                <a:close/>
              </a:path>
              <a:path w="2188209" h="661669">
                <a:moveTo>
                  <a:pt x="1754720" y="124091"/>
                </a:moveTo>
                <a:lnTo>
                  <a:pt x="1733384" y="130289"/>
                </a:lnTo>
                <a:lnTo>
                  <a:pt x="1739582" y="151637"/>
                </a:lnTo>
                <a:lnTo>
                  <a:pt x="1760931" y="145427"/>
                </a:lnTo>
                <a:lnTo>
                  <a:pt x="1754720" y="124091"/>
                </a:lnTo>
                <a:close/>
              </a:path>
              <a:path w="2188209" h="661669">
                <a:moveTo>
                  <a:pt x="1712036" y="136499"/>
                </a:moveTo>
                <a:lnTo>
                  <a:pt x="1690700" y="142697"/>
                </a:lnTo>
                <a:lnTo>
                  <a:pt x="1696897" y="164045"/>
                </a:lnTo>
                <a:lnTo>
                  <a:pt x="1718246" y="157835"/>
                </a:lnTo>
                <a:lnTo>
                  <a:pt x="1712036" y="136499"/>
                </a:lnTo>
                <a:close/>
              </a:path>
              <a:path w="2188209" h="661669">
                <a:moveTo>
                  <a:pt x="1669351" y="148907"/>
                </a:moveTo>
                <a:lnTo>
                  <a:pt x="1648015" y="155105"/>
                </a:lnTo>
                <a:lnTo>
                  <a:pt x="1654213" y="176453"/>
                </a:lnTo>
                <a:lnTo>
                  <a:pt x="1675561" y="170243"/>
                </a:lnTo>
                <a:lnTo>
                  <a:pt x="1669351" y="148907"/>
                </a:lnTo>
                <a:close/>
              </a:path>
              <a:path w="2188209" h="661669">
                <a:moveTo>
                  <a:pt x="1626679" y="161315"/>
                </a:moveTo>
                <a:lnTo>
                  <a:pt x="1605330" y="167512"/>
                </a:lnTo>
                <a:lnTo>
                  <a:pt x="1611541" y="188861"/>
                </a:lnTo>
                <a:lnTo>
                  <a:pt x="1632877" y="182651"/>
                </a:lnTo>
                <a:lnTo>
                  <a:pt x="1626679" y="161315"/>
                </a:lnTo>
                <a:close/>
              </a:path>
              <a:path w="2188209" h="661669">
                <a:moveTo>
                  <a:pt x="1583994" y="173723"/>
                </a:moveTo>
                <a:lnTo>
                  <a:pt x="1562646" y="179933"/>
                </a:lnTo>
                <a:lnTo>
                  <a:pt x="1568856" y="201269"/>
                </a:lnTo>
                <a:lnTo>
                  <a:pt x="1590192" y="195059"/>
                </a:lnTo>
                <a:lnTo>
                  <a:pt x="1583994" y="173723"/>
                </a:lnTo>
                <a:close/>
              </a:path>
              <a:path w="2188209" h="661669">
                <a:moveTo>
                  <a:pt x="1541310" y="186131"/>
                </a:moveTo>
                <a:lnTo>
                  <a:pt x="1519961" y="192341"/>
                </a:lnTo>
                <a:lnTo>
                  <a:pt x="1526171" y="213677"/>
                </a:lnTo>
                <a:lnTo>
                  <a:pt x="1547507" y="207479"/>
                </a:lnTo>
                <a:lnTo>
                  <a:pt x="1541310" y="186131"/>
                </a:lnTo>
                <a:close/>
              </a:path>
              <a:path w="2188209" h="661669">
                <a:moveTo>
                  <a:pt x="1498625" y="198539"/>
                </a:moveTo>
                <a:lnTo>
                  <a:pt x="1477289" y="204749"/>
                </a:lnTo>
                <a:lnTo>
                  <a:pt x="1483487" y="226085"/>
                </a:lnTo>
                <a:lnTo>
                  <a:pt x="1504835" y="219887"/>
                </a:lnTo>
                <a:lnTo>
                  <a:pt x="1498625" y="198539"/>
                </a:lnTo>
                <a:close/>
              </a:path>
              <a:path w="2188209" h="661669">
                <a:moveTo>
                  <a:pt x="1455940" y="210947"/>
                </a:moveTo>
                <a:lnTo>
                  <a:pt x="1434604" y="217157"/>
                </a:lnTo>
                <a:lnTo>
                  <a:pt x="1440802" y="238493"/>
                </a:lnTo>
                <a:lnTo>
                  <a:pt x="1462151" y="232295"/>
                </a:lnTo>
                <a:lnTo>
                  <a:pt x="1455940" y="210947"/>
                </a:lnTo>
                <a:close/>
              </a:path>
              <a:path w="2188209" h="661669">
                <a:moveTo>
                  <a:pt x="1413255" y="223354"/>
                </a:moveTo>
                <a:lnTo>
                  <a:pt x="1391919" y="229565"/>
                </a:lnTo>
                <a:lnTo>
                  <a:pt x="1398117" y="250901"/>
                </a:lnTo>
                <a:lnTo>
                  <a:pt x="1419466" y="244703"/>
                </a:lnTo>
                <a:lnTo>
                  <a:pt x="1413255" y="223354"/>
                </a:lnTo>
                <a:close/>
              </a:path>
              <a:path w="2188209" h="661669">
                <a:moveTo>
                  <a:pt x="1370583" y="235762"/>
                </a:moveTo>
                <a:lnTo>
                  <a:pt x="1349235" y="241973"/>
                </a:lnTo>
                <a:lnTo>
                  <a:pt x="1355445" y="263309"/>
                </a:lnTo>
                <a:lnTo>
                  <a:pt x="1376781" y="257111"/>
                </a:lnTo>
                <a:lnTo>
                  <a:pt x="1370583" y="235762"/>
                </a:lnTo>
                <a:close/>
              </a:path>
              <a:path w="2188209" h="661669">
                <a:moveTo>
                  <a:pt x="1327899" y="248183"/>
                </a:moveTo>
                <a:lnTo>
                  <a:pt x="1306550" y="254380"/>
                </a:lnTo>
                <a:lnTo>
                  <a:pt x="1312760" y="275729"/>
                </a:lnTo>
                <a:lnTo>
                  <a:pt x="1334096" y="269519"/>
                </a:lnTo>
                <a:lnTo>
                  <a:pt x="1327899" y="248183"/>
                </a:lnTo>
                <a:close/>
              </a:path>
              <a:path w="2188209" h="661669">
                <a:moveTo>
                  <a:pt x="1285214" y="260591"/>
                </a:moveTo>
                <a:lnTo>
                  <a:pt x="1263865" y="266788"/>
                </a:lnTo>
                <a:lnTo>
                  <a:pt x="1270076" y="288137"/>
                </a:lnTo>
                <a:lnTo>
                  <a:pt x="1291412" y="281927"/>
                </a:lnTo>
                <a:lnTo>
                  <a:pt x="1285214" y="260591"/>
                </a:lnTo>
                <a:close/>
              </a:path>
              <a:path w="2188209" h="661669">
                <a:moveTo>
                  <a:pt x="1242529" y="272999"/>
                </a:moveTo>
                <a:lnTo>
                  <a:pt x="1221181" y="279196"/>
                </a:lnTo>
                <a:lnTo>
                  <a:pt x="1227391" y="300545"/>
                </a:lnTo>
                <a:lnTo>
                  <a:pt x="1248727" y="294335"/>
                </a:lnTo>
                <a:lnTo>
                  <a:pt x="1242529" y="272999"/>
                </a:lnTo>
                <a:close/>
              </a:path>
              <a:path w="2188209" h="661669">
                <a:moveTo>
                  <a:pt x="1199845" y="285407"/>
                </a:moveTo>
                <a:lnTo>
                  <a:pt x="1178509" y="291604"/>
                </a:lnTo>
                <a:lnTo>
                  <a:pt x="1184706" y="312953"/>
                </a:lnTo>
                <a:lnTo>
                  <a:pt x="1206055" y="306743"/>
                </a:lnTo>
                <a:lnTo>
                  <a:pt x="1199845" y="285407"/>
                </a:lnTo>
                <a:close/>
              </a:path>
              <a:path w="2188209" h="661669">
                <a:moveTo>
                  <a:pt x="1157160" y="297814"/>
                </a:moveTo>
                <a:lnTo>
                  <a:pt x="1135824" y="304012"/>
                </a:lnTo>
                <a:lnTo>
                  <a:pt x="1142022" y="325361"/>
                </a:lnTo>
                <a:lnTo>
                  <a:pt x="1163370" y="319150"/>
                </a:lnTo>
                <a:lnTo>
                  <a:pt x="1157160" y="297814"/>
                </a:lnTo>
                <a:close/>
              </a:path>
              <a:path w="2188209" h="661669">
                <a:moveTo>
                  <a:pt x="1114475" y="310222"/>
                </a:moveTo>
                <a:lnTo>
                  <a:pt x="1093139" y="316433"/>
                </a:lnTo>
                <a:lnTo>
                  <a:pt x="1099350" y="337769"/>
                </a:lnTo>
                <a:lnTo>
                  <a:pt x="1120686" y="331571"/>
                </a:lnTo>
                <a:lnTo>
                  <a:pt x="1114475" y="310222"/>
                </a:lnTo>
                <a:close/>
              </a:path>
              <a:path w="2188209" h="661669">
                <a:moveTo>
                  <a:pt x="1071803" y="322630"/>
                </a:moveTo>
                <a:lnTo>
                  <a:pt x="1050455" y="328841"/>
                </a:lnTo>
                <a:lnTo>
                  <a:pt x="1056665" y="350177"/>
                </a:lnTo>
                <a:lnTo>
                  <a:pt x="1078001" y="343979"/>
                </a:lnTo>
                <a:lnTo>
                  <a:pt x="1071803" y="322630"/>
                </a:lnTo>
                <a:close/>
              </a:path>
              <a:path w="2188209" h="661669">
                <a:moveTo>
                  <a:pt x="1029119" y="335038"/>
                </a:moveTo>
                <a:lnTo>
                  <a:pt x="1007770" y="341249"/>
                </a:lnTo>
                <a:lnTo>
                  <a:pt x="1013980" y="362585"/>
                </a:lnTo>
                <a:lnTo>
                  <a:pt x="1035316" y="356387"/>
                </a:lnTo>
                <a:lnTo>
                  <a:pt x="1029119" y="335038"/>
                </a:lnTo>
                <a:close/>
              </a:path>
              <a:path w="2188209" h="661669">
                <a:moveTo>
                  <a:pt x="986434" y="347446"/>
                </a:moveTo>
                <a:lnTo>
                  <a:pt x="965085" y="353656"/>
                </a:lnTo>
                <a:lnTo>
                  <a:pt x="971295" y="374992"/>
                </a:lnTo>
                <a:lnTo>
                  <a:pt x="992631" y="368795"/>
                </a:lnTo>
                <a:lnTo>
                  <a:pt x="986434" y="347446"/>
                </a:lnTo>
                <a:close/>
              </a:path>
              <a:path w="2188209" h="661669">
                <a:moveTo>
                  <a:pt x="943749" y="359867"/>
                </a:moveTo>
                <a:lnTo>
                  <a:pt x="922413" y="366064"/>
                </a:lnTo>
                <a:lnTo>
                  <a:pt x="928611" y="387400"/>
                </a:lnTo>
                <a:lnTo>
                  <a:pt x="949959" y="381203"/>
                </a:lnTo>
                <a:lnTo>
                  <a:pt x="943749" y="359867"/>
                </a:lnTo>
                <a:close/>
              </a:path>
              <a:path w="2188209" h="661669">
                <a:moveTo>
                  <a:pt x="901064" y="372275"/>
                </a:moveTo>
                <a:lnTo>
                  <a:pt x="879728" y="378472"/>
                </a:lnTo>
                <a:lnTo>
                  <a:pt x="885926" y="399821"/>
                </a:lnTo>
                <a:lnTo>
                  <a:pt x="907275" y="393611"/>
                </a:lnTo>
                <a:lnTo>
                  <a:pt x="901064" y="372275"/>
                </a:lnTo>
                <a:close/>
              </a:path>
              <a:path w="2188209" h="661669">
                <a:moveTo>
                  <a:pt x="858380" y="384683"/>
                </a:moveTo>
                <a:lnTo>
                  <a:pt x="837044" y="390880"/>
                </a:lnTo>
                <a:lnTo>
                  <a:pt x="843241" y="412229"/>
                </a:lnTo>
                <a:lnTo>
                  <a:pt x="864590" y="406019"/>
                </a:lnTo>
                <a:lnTo>
                  <a:pt x="858380" y="384683"/>
                </a:lnTo>
                <a:close/>
              </a:path>
              <a:path w="2188209" h="661669">
                <a:moveTo>
                  <a:pt x="815695" y="397090"/>
                </a:moveTo>
                <a:lnTo>
                  <a:pt x="794359" y="403288"/>
                </a:lnTo>
                <a:lnTo>
                  <a:pt x="800569" y="424637"/>
                </a:lnTo>
                <a:lnTo>
                  <a:pt x="821905" y="418426"/>
                </a:lnTo>
                <a:lnTo>
                  <a:pt x="815695" y="397090"/>
                </a:lnTo>
                <a:close/>
              </a:path>
              <a:path w="2188209" h="661669">
                <a:moveTo>
                  <a:pt x="773023" y="409498"/>
                </a:moveTo>
                <a:lnTo>
                  <a:pt x="751674" y="415696"/>
                </a:lnTo>
                <a:lnTo>
                  <a:pt x="757885" y="437045"/>
                </a:lnTo>
                <a:lnTo>
                  <a:pt x="779221" y="430834"/>
                </a:lnTo>
                <a:lnTo>
                  <a:pt x="773023" y="409498"/>
                </a:lnTo>
                <a:close/>
              </a:path>
              <a:path w="2188209" h="661669">
                <a:moveTo>
                  <a:pt x="730338" y="421906"/>
                </a:moveTo>
                <a:lnTo>
                  <a:pt x="708990" y="428116"/>
                </a:lnTo>
                <a:lnTo>
                  <a:pt x="715200" y="449452"/>
                </a:lnTo>
                <a:lnTo>
                  <a:pt x="736536" y="443242"/>
                </a:lnTo>
                <a:lnTo>
                  <a:pt x="730338" y="421906"/>
                </a:lnTo>
                <a:close/>
              </a:path>
              <a:path w="2188209" h="661669">
                <a:moveTo>
                  <a:pt x="687654" y="434314"/>
                </a:moveTo>
                <a:lnTo>
                  <a:pt x="666305" y="440524"/>
                </a:lnTo>
                <a:lnTo>
                  <a:pt x="672515" y="461860"/>
                </a:lnTo>
                <a:lnTo>
                  <a:pt x="693851" y="455663"/>
                </a:lnTo>
                <a:lnTo>
                  <a:pt x="687654" y="434314"/>
                </a:lnTo>
                <a:close/>
              </a:path>
              <a:path w="2188209" h="661669">
                <a:moveTo>
                  <a:pt x="644969" y="446722"/>
                </a:moveTo>
                <a:lnTo>
                  <a:pt x="623633" y="452932"/>
                </a:lnTo>
                <a:lnTo>
                  <a:pt x="629831" y="474268"/>
                </a:lnTo>
                <a:lnTo>
                  <a:pt x="651179" y="468071"/>
                </a:lnTo>
                <a:lnTo>
                  <a:pt x="644969" y="446722"/>
                </a:lnTo>
                <a:close/>
              </a:path>
              <a:path w="2188209" h="661669">
                <a:moveTo>
                  <a:pt x="602284" y="459130"/>
                </a:moveTo>
                <a:lnTo>
                  <a:pt x="580948" y="465340"/>
                </a:lnTo>
                <a:lnTo>
                  <a:pt x="587146" y="486676"/>
                </a:lnTo>
                <a:lnTo>
                  <a:pt x="608495" y="480479"/>
                </a:lnTo>
                <a:lnTo>
                  <a:pt x="602284" y="459130"/>
                </a:lnTo>
                <a:close/>
              </a:path>
              <a:path w="2188209" h="661669">
                <a:moveTo>
                  <a:pt x="559600" y="471538"/>
                </a:moveTo>
                <a:lnTo>
                  <a:pt x="538264" y="477748"/>
                </a:lnTo>
                <a:lnTo>
                  <a:pt x="544461" y="499084"/>
                </a:lnTo>
                <a:lnTo>
                  <a:pt x="565810" y="492887"/>
                </a:lnTo>
                <a:lnTo>
                  <a:pt x="559600" y="471538"/>
                </a:lnTo>
                <a:close/>
              </a:path>
              <a:path w="2188209" h="661669">
                <a:moveTo>
                  <a:pt x="516928" y="483946"/>
                </a:moveTo>
                <a:lnTo>
                  <a:pt x="495579" y="490156"/>
                </a:lnTo>
                <a:lnTo>
                  <a:pt x="501789" y="511492"/>
                </a:lnTo>
                <a:lnTo>
                  <a:pt x="523125" y="505294"/>
                </a:lnTo>
                <a:lnTo>
                  <a:pt x="516928" y="483946"/>
                </a:lnTo>
                <a:close/>
              </a:path>
              <a:path w="2188209" h="661669">
                <a:moveTo>
                  <a:pt x="474243" y="496366"/>
                </a:moveTo>
                <a:lnTo>
                  <a:pt x="452894" y="502564"/>
                </a:lnTo>
                <a:lnTo>
                  <a:pt x="459104" y="523913"/>
                </a:lnTo>
                <a:lnTo>
                  <a:pt x="480440" y="517702"/>
                </a:lnTo>
                <a:lnTo>
                  <a:pt x="474243" y="496366"/>
                </a:lnTo>
                <a:close/>
              </a:path>
              <a:path w="2188209" h="661669">
                <a:moveTo>
                  <a:pt x="431558" y="508774"/>
                </a:moveTo>
                <a:lnTo>
                  <a:pt x="410209" y="514972"/>
                </a:lnTo>
                <a:lnTo>
                  <a:pt x="416420" y="536321"/>
                </a:lnTo>
                <a:lnTo>
                  <a:pt x="437756" y="530110"/>
                </a:lnTo>
                <a:lnTo>
                  <a:pt x="431558" y="508774"/>
                </a:lnTo>
                <a:close/>
              </a:path>
              <a:path w="2188209" h="661669">
                <a:moveTo>
                  <a:pt x="388874" y="521182"/>
                </a:moveTo>
                <a:lnTo>
                  <a:pt x="367538" y="527380"/>
                </a:lnTo>
                <a:lnTo>
                  <a:pt x="373735" y="548728"/>
                </a:lnTo>
                <a:lnTo>
                  <a:pt x="395084" y="542518"/>
                </a:lnTo>
                <a:lnTo>
                  <a:pt x="388874" y="521182"/>
                </a:lnTo>
                <a:close/>
              </a:path>
              <a:path w="2188209" h="661669">
                <a:moveTo>
                  <a:pt x="346189" y="533590"/>
                </a:moveTo>
                <a:lnTo>
                  <a:pt x="324853" y="539788"/>
                </a:lnTo>
                <a:lnTo>
                  <a:pt x="331050" y="561136"/>
                </a:lnTo>
                <a:lnTo>
                  <a:pt x="352399" y="554926"/>
                </a:lnTo>
                <a:lnTo>
                  <a:pt x="346189" y="533590"/>
                </a:lnTo>
                <a:close/>
              </a:path>
              <a:path w="2188209" h="661669">
                <a:moveTo>
                  <a:pt x="303504" y="545998"/>
                </a:moveTo>
                <a:lnTo>
                  <a:pt x="282168" y="552208"/>
                </a:lnTo>
                <a:lnTo>
                  <a:pt x="288366" y="573544"/>
                </a:lnTo>
                <a:lnTo>
                  <a:pt x="309714" y="567334"/>
                </a:lnTo>
                <a:lnTo>
                  <a:pt x="303504" y="545998"/>
                </a:lnTo>
                <a:close/>
              </a:path>
              <a:path w="2188209" h="661669">
                <a:moveTo>
                  <a:pt x="260819" y="558406"/>
                </a:moveTo>
                <a:lnTo>
                  <a:pt x="239483" y="564616"/>
                </a:lnTo>
                <a:lnTo>
                  <a:pt x="245694" y="585952"/>
                </a:lnTo>
                <a:lnTo>
                  <a:pt x="267030" y="579754"/>
                </a:lnTo>
                <a:lnTo>
                  <a:pt x="260819" y="558406"/>
                </a:lnTo>
                <a:close/>
              </a:path>
              <a:path w="2188209" h="661669">
                <a:moveTo>
                  <a:pt x="218147" y="570814"/>
                </a:moveTo>
                <a:lnTo>
                  <a:pt x="196799" y="577024"/>
                </a:lnTo>
                <a:lnTo>
                  <a:pt x="203009" y="598360"/>
                </a:lnTo>
                <a:lnTo>
                  <a:pt x="224345" y="592162"/>
                </a:lnTo>
                <a:lnTo>
                  <a:pt x="218147" y="570814"/>
                </a:lnTo>
                <a:close/>
              </a:path>
              <a:path w="2188209" h="661669">
                <a:moveTo>
                  <a:pt x="175463" y="583222"/>
                </a:moveTo>
                <a:lnTo>
                  <a:pt x="154114" y="589432"/>
                </a:lnTo>
                <a:lnTo>
                  <a:pt x="160324" y="610768"/>
                </a:lnTo>
                <a:lnTo>
                  <a:pt x="181660" y="604570"/>
                </a:lnTo>
                <a:lnTo>
                  <a:pt x="175463" y="583222"/>
                </a:lnTo>
                <a:close/>
              </a:path>
              <a:path w="2188209" h="661669">
                <a:moveTo>
                  <a:pt x="132778" y="595629"/>
                </a:moveTo>
                <a:lnTo>
                  <a:pt x="111442" y="601840"/>
                </a:lnTo>
                <a:lnTo>
                  <a:pt x="117640" y="623176"/>
                </a:lnTo>
                <a:lnTo>
                  <a:pt x="138976" y="616978"/>
                </a:lnTo>
                <a:lnTo>
                  <a:pt x="132778" y="595629"/>
                </a:lnTo>
                <a:close/>
              </a:path>
              <a:path w="2188209" h="661669">
                <a:moveTo>
                  <a:pt x="62522" y="587959"/>
                </a:moveTo>
                <a:lnTo>
                  <a:pt x="0" y="645807"/>
                </a:lnTo>
                <a:lnTo>
                  <a:pt x="83794" y="661123"/>
                </a:lnTo>
                <a:lnTo>
                  <a:pt x="76368" y="635584"/>
                </a:lnTo>
                <a:lnTo>
                  <a:pt x="74955" y="635584"/>
                </a:lnTo>
                <a:lnTo>
                  <a:pt x="68757" y="614248"/>
                </a:lnTo>
                <a:lnTo>
                  <a:pt x="70055" y="613870"/>
                </a:lnTo>
                <a:lnTo>
                  <a:pt x="62522" y="587959"/>
                </a:lnTo>
                <a:close/>
              </a:path>
              <a:path w="2188209" h="661669">
                <a:moveTo>
                  <a:pt x="70055" y="613870"/>
                </a:moveTo>
                <a:lnTo>
                  <a:pt x="68757" y="614248"/>
                </a:lnTo>
                <a:lnTo>
                  <a:pt x="74955" y="635584"/>
                </a:lnTo>
                <a:lnTo>
                  <a:pt x="76258" y="635205"/>
                </a:lnTo>
                <a:lnTo>
                  <a:pt x="70055" y="613870"/>
                </a:lnTo>
                <a:close/>
              </a:path>
              <a:path w="2188209" h="661669">
                <a:moveTo>
                  <a:pt x="76258" y="635205"/>
                </a:moveTo>
                <a:lnTo>
                  <a:pt x="74955" y="635584"/>
                </a:lnTo>
                <a:lnTo>
                  <a:pt x="76368" y="635584"/>
                </a:lnTo>
                <a:lnTo>
                  <a:pt x="76258" y="635205"/>
                </a:lnTo>
                <a:close/>
              </a:path>
              <a:path w="2188209" h="661669">
                <a:moveTo>
                  <a:pt x="90093" y="608037"/>
                </a:moveTo>
                <a:lnTo>
                  <a:pt x="70055" y="613870"/>
                </a:lnTo>
                <a:lnTo>
                  <a:pt x="76258" y="635205"/>
                </a:lnTo>
                <a:lnTo>
                  <a:pt x="96304" y="629386"/>
                </a:lnTo>
                <a:lnTo>
                  <a:pt x="90093" y="608037"/>
                </a:lnTo>
                <a:close/>
              </a:path>
            </a:pathLst>
          </a:custGeom>
          <a:solidFill>
            <a:srgbClr val="C44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6933" y="2679357"/>
            <a:ext cx="2210435" cy="90805"/>
          </a:xfrm>
          <a:custGeom>
            <a:avLst/>
            <a:gdLst/>
            <a:ahLst/>
            <a:cxnLst/>
            <a:rect l="l" t="t" r="r" b="b"/>
            <a:pathLst>
              <a:path w="2210434" h="90805">
                <a:moveTo>
                  <a:pt x="2209495" y="0"/>
                </a:moveTo>
                <a:lnTo>
                  <a:pt x="2187270" y="444"/>
                </a:lnTo>
                <a:lnTo>
                  <a:pt x="2187701" y="22656"/>
                </a:lnTo>
                <a:lnTo>
                  <a:pt x="2209926" y="22225"/>
                </a:lnTo>
                <a:lnTo>
                  <a:pt x="2209495" y="0"/>
                </a:lnTo>
                <a:close/>
              </a:path>
              <a:path w="2210434" h="90805">
                <a:moveTo>
                  <a:pt x="2165045" y="876"/>
                </a:moveTo>
                <a:lnTo>
                  <a:pt x="2142832" y="1308"/>
                </a:lnTo>
                <a:lnTo>
                  <a:pt x="2143264" y="23520"/>
                </a:lnTo>
                <a:lnTo>
                  <a:pt x="2165476" y="23088"/>
                </a:lnTo>
                <a:lnTo>
                  <a:pt x="2165045" y="876"/>
                </a:lnTo>
                <a:close/>
              </a:path>
              <a:path w="2210434" h="90805">
                <a:moveTo>
                  <a:pt x="2120607" y="1739"/>
                </a:moveTo>
                <a:lnTo>
                  <a:pt x="2098382" y="2171"/>
                </a:lnTo>
                <a:lnTo>
                  <a:pt x="2098814" y="24396"/>
                </a:lnTo>
                <a:lnTo>
                  <a:pt x="2121039" y="23964"/>
                </a:lnTo>
                <a:lnTo>
                  <a:pt x="2120607" y="1739"/>
                </a:lnTo>
                <a:close/>
              </a:path>
              <a:path w="2210434" h="90805">
                <a:moveTo>
                  <a:pt x="2076170" y="2603"/>
                </a:moveTo>
                <a:lnTo>
                  <a:pt x="2053945" y="3035"/>
                </a:lnTo>
                <a:lnTo>
                  <a:pt x="2054377" y="25260"/>
                </a:lnTo>
                <a:lnTo>
                  <a:pt x="2076602" y="24828"/>
                </a:lnTo>
                <a:lnTo>
                  <a:pt x="2076170" y="2603"/>
                </a:lnTo>
                <a:close/>
              </a:path>
              <a:path w="2210434" h="90805">
                <a:moveTo>
                  <a:pt x="2031720" y="3467"/>
                </a:moveTo>
                <a:lnTo>
                  <a:pt x="2009508" y="3898"/>
                </a:lnTo>
                <a:lnTo>
                  <a:pt x="2009940" y="26123"/>
                </a:lnTo>
                <a:lnTo>
                  <a:pt x="2032165" y="25692"/>
                </a:lnTo>
                <a:lnTo>
                  <a:pt x="2031720" y="3467"/>
                </a:lnTo>
                <a:close/>
              </a:path>
              <a:path w="2210434" h="90805">
                <a:moveTo>
                  <a:pt x="1987283" y="4330"/>
                </a:moveTo>
                <a:lnTo>
                  <a:pt x="1965058" y="4762"/>
                </a:lnTo>
                <a:lnTo>
                  <a:pt x="1965490" y="26987"/>
                </a:lnTo>
                <a:lnTo>
                  <a:pt x="1987715" y="26555"/>
                </a:lnTo>
                <a:lnTo>
                  <a:pt x="1987283" y="4330"/>
                </a:lnTo>
                <a:close/>
              </a:path>
              <a:path w="2210434" h="90805">
                <a:moveTo>
                  <a:pt x="1942845" y="5206"/>
                </a:moveTo>
                <a:lnTo>
                  <a:pt x="1920620" y="5638"/>
                </a:lnTo>
                <a:lnTo>
                  <a:pt x="1921052" y="27851"/>
                </a:lnTo>
                <a:lnTo>
                  <a:pt x="1943277" y="27419"/>
                </a:lnTo>
                <a:lnTo>
                  <a:pt x="1942845" y="5206"/>
                </a:lnTo>
                <a:close/>
              </a:path>
              <a:path w="2210434" h="90805">
                <a:moveTo>
                  <a:pt x="1898395" y="6070"/>
                </a:moveTo>
                <a:lnTo>
                  <a:pt x="1876183" y="6502"/>
                </a:lnTo>
                <a:lnTo>
                  <a:pt x="1876615" y="28714"/>
                </a:lnTo>
                <a:lnTo>
                  <a:pt x="1898827" y="28282"/>
                </a:lnTo>
                <a:lnTo>
                  <a:pt x="1898395" y="6070"/>
                </a:lnTo>
                <a:close/>
              </a:path>
              <a:path w="2210434" h="90805">
                <a:moveTo>
                  <a:pt x="1853958" y="6934"/>
                </a:moveTo>
                <a:lnTo>
                  <a:pt x="1831733" y="7365"/>
                </a:lnTo>
                <a:lnTo>
                  <a:pt x="1832178" y="29590"/>
                </a:lnTo>
                <a:lnTo>
                  <a:pt x="1854390" y="29159"/>
                </a:lnTo>
                <a:lnTo>
                  <a:pt x="1853958" y="6934"/>
                </a:lnTo>
                <a:close/>
              </a:path>
              <a:path w="2210434" h="90805">
                <a:moveTo>
                  <a:pt x="1809521" y="7797"/>
                </a:moveTo>
                <a:lnTo>
                  <a:pt x="1787296" y="8229"/>
                </a:lnTo>
                <a:lnTo>
                  <a:pt x="1787728" y="30454"/>
                </a:lnTo>
                <a:lnTo>
                  <a:pt x="1809953" y="30022"/>
                </a:lnTo>
                <a:lnTo>
                  <a:pt x="1809521" y="7797"/>
                </a:lnTo>
                <a:close/>
              </a:path>
              <a:path w="2210434" h="90805">
                <a:moveTo>
                  <a:pt x="1765071" y="8661"/>
                </a:moveTo>
                <a:lnTo>
                  <a:pt x="1742859" y="9093"/>
                </a:lnTo>
                <a:lnTo>
                  <a:pt x="1743290" y="31318"/>
                </a:lnTo>
                <a:lnTo>
                  <a:pt x="1765503" y="30886"/>
                </a:lnTo>
                <a:lnTo>
                  <a:pt x="1765071" y="8661"/>
                </a:lnTo>
                <a:close/>
              </a:path>
              <a:path w="2210434" h="90805">
                <a:moveTo>
                  <a:pt x="1720634" y="9525"/>
                </a:moveTo>
                <a:lnTo>
                  <a:pt x="1698409" y="9969"/>
                </a:lnTo>
                <a:lnTo>
                  <a:pt x="1698840" y="32181"/>
                </a:lnTo>
                <a:lnTo>
                  <a:pt x="1721065" y="31750"/>
                </a:lnTo>
                <a:lnTo>
                  <a:pt x="1720634" y="9525"/>
                </a:lnTo>
                <a:close/>
              </a:path>
              <a:path w="2210434" h="90805">
                <a:moveTo>
                  <a:pt x="1676196" y="10401"/>
                </a:moveTo>
                <a:lnTo>
                  <a:pt x="1653971" y="10833"/>
                </a:lnTo>
                <a:lnTo>
                  <a:pt x="1654403" y="33045"/>
                </a:lnTo>
                <a:lnTo>
                  <a:pt x="1676628" y="32613"/>
                </a:lnTo>
                <a:lnTo>
                  <a:pt x="1676196" y="10401"/>
                </a:lnTo>
                <a:close/>
              </a:path>
              <a:path w="2210434" h="90805">
                <a:moveTo>
                  <a:pt x="1631746" y="11264"/>
                </a:moveTo>
                <a:lnTo>
                  <a:pt x="1609534" y="11696"/>
                </a:lnTo>
                <a:lnTo>
                  <a:pt x="1609966" y="33921"/>
                </a:lnTo>
                <a:lnTo>
                  <a:pt x="1632191" y="33477"/>
                </a:lnTo>
                <a:lnTo>
                  <a:pt x="1631746" y="11264"/>
                </a:lnTo>
                <a:close/>
              </a:path>
              <a:path w="2210434" h="90805">
                <a:moveTo>
                  <a:pt x="1587309" y="12128"/>
                </a:moveTo>
                <a:lnTo>
                  <a:pt x="1565084" y="12560"/>
                </a:lnTo>
                <a:lnTo>
                  <a:pt x="1565528" y="34785"/>
                </a:lnTo>
                <a:lnTo>
                  <a:pt x="1587741" y="34353"/>
                </a:lnTo>
                <a:lnTo>
                  <a:pt x="1587309" y="12128"/>
                </a:lnTo>
                <a:close/>
              </a:path>
              <a:path w="2210434" h="90805">
                <a:moveTo>
                  <a:pt x="1542872" y="12992"/>
                </a:moveTo>
                <a:lnTo>
                  <a:pt x="1520647" y="13423"/>
                </a:lnTo>
                <a:lnTo>
                  <a:pt x="1521078" y="35648"/>
                </a:lnTo>
                <a:lnTo>
                  <a:pt x="1543303" y="35217"/>
                </a:lnTo>
                <a:lnTo>
                  <a:pt x="1542872" y="12992"/>
                </a:lnTo>
                <a:close/>
              </a:path>
              <a:path w="2210434" h="90805">
                <a:moveTo>
                  <a:pt x="1498422" y="13855"/>
                </a:moveTo>
                <a:lnTo>
                  <a:pt x="1476209" y="14287"/>
                </a:lnTo>
                <a:lnTo>
                  <a:pt x="1476641" y="36512"/>
                </a:lnTo>
                <a:lnTo>
                  <a:pt x="1498853" y="36080"/>
                </a:lnTo>
                <a:lnTo>
                  <a:pt x="1498422" y="13855"/>
                </a:lnTo>
                <a:close/>
              </a:path>
              <a:path w="2210434" h="90805">
                <a:moveTo>
                  <a:pt x="1453984" y="14719"/>
                </a:moveTo>
                <a:lnTo>
                  <a:pt x="1431759" y="15163"/>
                </a:lnTo>
                <a:lnTo>
                  <a:pt x="1432191" y="37376"/>
                </a:lnTo>
                <a:lnTo>
                  <a:pt x="1454416" y="36944"/>
                </a:lnTo>
                <a:lnTo>
                  <a:pt x="1453984" y="14719"/>
                </a:lnTo>
                <a:close/>
              </a:path>
              <a:path w="2210434" h="90805">
                <a:moveTo>
                  <a:pt x="1409547" y="15595"/>
                </a:moveTo>
                <a:lnTo>
                  <a:pt x="1387322" y="16027"/>
                </a:lnTo>
                <a:lnTo>
                  <a:pt x="1387754" y="38239"/>
                </a:lnTo>
                <a:lnTo>
                  <a:pt x="1409979" y="37807"/>
                </a:lnTo>
                <a:lnTo>
                  <a:pt x="1409547" y="15595"/>
                </a:lnTo>
                <a:close/>
              </a:path>
              <a:path w="2210434" h="90805">
                <a:moveTo>
                  <a:pt x="1365097" y="16459"/>
                </a:moveTo>
                <a:lnTo>
                  <a:pt x="1342885" y="16890"/>
                </a:lnTo>
                <a:lnTo>
                  <a:pt x="1343317" y="39115"/>
                </a:lnTo>
                <a:lnTo>
                  <a:pt x="1365529" y="38684"/>
                </a:lnTo>
                <a:lnTo>
                  <a:pt x="1365097" y="16459"/>
                </a:lnTo>
                <a:close/>
              </a:path>
              <a:path w="2210434" h="90805">
                <a:moveTo>
                  <a:pt x="1320660" y="17322"/>
                </a:moveTo>
                <a:lnTo>
                  <a:pt x="1298435" y="17754"/>
                </a:lnTo>
                <a:lnTo>
                  <a:pt x="1298867" y="39979"/>
                </a:lnTo>
                <a:lnTo>
                  <a:pt x="1321092" y="39547"/>
                </a:lnTo>
                <a:lnTo>
                  <a:pt x="1320660" y="17322"/>
                </a:lnTo>
                <a:close/>
              </a:path>
              <a:path w="2210434" h="90805">
                <a:moveTo>
                  <a:pt x="1276222" y="18186"/>
                </a:moveTo>
                <a:lnTo>
                  <a:pt x="1253997" y="18618"/>
                </a:lnTo>
                <a:lnTo>
                  <a:pt x="1254429" y="40843"/>
                </a:lnTo>
                <a:lnTo>
                  <a:pt x="1276654" y="40411"/>
                </a:lnTo>
                <a:lnTo>
                  <a:pt x="1276222" y="18186"/>
                </a:lnTo>
                <a:close/>
              </a:path>
              <a:path w="2210434" h="90805">
                <a:moveTo>
                  <a:pt x="1231772" y="19050"/>
                </a:moveTo>
                <a:lnTo>
                  <a:pt x="1209560" y="19494"/>
                </a:lnTo>
                <a:lnTo>
                  <a:pt x="1209992" y="41706"/>
                </a:lnTo>
                <a:lnTo>
                  <a:pt x="1232217" y="41275"/>
                </a:lnTo>
                <a:lnTo>
                  <a:pt x="1231772" y="19050"/>
                </a:lnTo>
                <a:close/>
              </a:path>
              <a:path w="2210434" h="90805">
                <a:moveTo>
                  <a:pt x="1187335" y="19926"/>
                </a:moveTo>
                <a:lnTo>
                  <a:pt x="1165110" y="20358"/>
                </a:lnTo>
                <a:lnTo>
                  <a:pt x="1165542" y="42570"/>
                </a:lnTo>
                <a:lnTo>
                  <a:pt x="1187767" y="42138"/>
                </a:lnTo>
                <a:lnTo>
                  <a:pt x="1187335" y="19926"/>
                </a:lnTo>
                <a:close/>
              </a:path>
              <a:path w="2210434" h="90805">
                <a:moveTo>
                  <a:pt x="1142898" y="20789"/>
                </a:moveTo>
                <a:lnTo>
                  <a:pt x="1120673" y="21221"/>
                </a:lnTo>
                <a:lnTo>
                  <a:pt x="1121105" y="43446"/>
                </a:lnTo>
                <a:lnTo>
                  <a:pt x="1143330" y="43002"/>
                </a:lnTo>
                <a:lnTo>
                  <a:pt x="1142898" y="20789"/>
                </a:lnTo>
                <a:close/>
              </a:path>
              <a:path w="2210434" h="90805">
                <a:moveTo>
                  <a:pt x="1098448" y="21653"/>
                </a:moveTo>
                <a:lnTo>
                  <a:pt x="1076236" y="22085"/>
                </a:lnTo>
                <a:lnTo>
                  <a:pt x="1076667" y="44310"/>
                </a:lnTo>
                <a:lnTo>
                  <a:pt x="1098880" y="43878"/>
                </a:lnTo>
                <a:lnTo>
                  <a:pt x="1098448" y="21653"/>
                </a:lnTo>
                <a:close/>
              </a:path>
              <a:path w="2210434" h="90805">
                <a:moveTo>
                  <a:pt x="1054011" y="22517"/>
                </a:moveTo>
                <a:lnTo>
                  <a:pt x="1031786" y="22948"/>
                </a:lnTo>
                <a:lnTo>
                  <a:pt x="1032230" y="45173"/>
                </a:lnTo>
                <a:lnTo>
                  <a:pt x="1054442" y="44742"/>
                </a:lnTo>
                <a:lnTo>
                  <a:pt x="1054011" y="22517"/>
                </a:lnTo>
                <a:close/>
              </a:path>
              <a:path w="2210434" h="90805">
                <a:moveTo>
                  <a:pt x="1009573" y="23380"/>
                </a:moveTo>
                <a:lnTo>
                  <a:pt x="987348" y="23812"/>
                </a:lnTo>
                <a:lnTo>
                  <a:pt x="987780" y="46037"/>
                </a:lnTo>
                <a:lnTo>
                  <a:pt x="1010005" y="45605"/>
                </a:lnTo>
                <a:lnTo>
                  <a:pt x="1009573" y="23380"/>
                </a:lnTo>
                <a:close/>
              </a:path>
              <a:path w="2210434" h="90805">
                <a:moveTo>
                  <a:pt x="965123" y="24256"/>
                </a:moveTo>
                <a:lnTo>
                  <a:pt x="942911" y="24688"/>
                </a:lnTo>
                <a:lnTo>
                  <a:pt x="943343" y="46901"/>
                </a:lnTo>
                <a:lnTo>
                  <a:pt x="965555" y="46469"/>
                </a:lnTo>
                <a:lnTo>
                  <a:pt x="965123" y="24256"/>
                </a:lnTo>
                <a:close/>
              </a:path>
              <a:path w="2210434" h="90805">
                <a:moveTo>
                  <a:pt x="920686" y="25120"/>
                </a:moveTo>
                <a:lnTo>
                  <a:pt x="898461" y="25552"/>
                </a:lnTo>
                <a:lnTo>
                  <a:pt x="898893" y="47764"/>
                </a:lnTo>
                <a:lnTo>
                  <a:pt x="921118" y="47332"/>
                </a:lnTo>
                <a:lnTo>
                  <a:pt x="920686" y="25120"/>
                </a:lnTo>
                <a:close/>
              </a:path>
              <a:path w="2210434" h="90805">
                <a:moveTo>
                  <a:pt x="876249" y="25984"/>
                </a:moveTo>
                <a:lnTo>
                  <a:pt x="854024" y="26415"/>
                </a:lnTo>
                <a:lnTo>
                  <a:pt x="854455" y="48640"/>
                </a:lnTo>
                <a:lnTo>
                  <a:pt x="876680" y="48209"/>
                </a:lnTo>
                <a:lnTo>
                  <a:pt x="876249" y="25984"/>
                </a:lnTo>
                <a:close/>
              </a:path>
              <a:path w="2210434" h="90805">
                <a:moveTo>
                  <a:pt x="831799" y="26847"/>
                </a:moveTo>
                <a:lnTo>
                  <a:pt x="809586" y="27279"/>
                </a:lnTo>
                <a:lnTo>
                  <a:pt x="810018" y="49504"/>
                </a:lnTo>
                <a:lnTo>
                  <a:pt x="832243" y="49072"/>
                </a:lnTo>
                <a:lnTo>
                  <a:pt x="831799" y="26847"/>
                </a:lnTo>
                <a:close/>
              </a:path>
              <a:path w="2210434" h="90805">
                <a:moveTo>
                  <a:pt x="787361" y="27711"/>
                </a:moveTo>
                <a:lnTo>
                  <a:pt x="765136" y="28143"/>
                </a:lnTo>
                <a:lnTo>
                  <a:pt x="765568" y="50368"/>
                </a:lnTo>
                <a:lnTo>
                  <a:pt x="787793" y="49936"/>
                </a:lnTo>
                <a:lnTo>
                  <a:pt x="787361" y="27711"/>
                </a:lnTo>
                <a:close/>
              </a:path>
              <a:path w="2210434" h="90805">
                <a:moveTo>
                  <a:pt x="742924" y="28575"/>
                </a:moveTo>
                <a:lnTo>
                  <a:pt x="720699" y="29006"/>
                </a:lnTo>
                <a:lnTo>
                  <a:pt x="721131" y="51231"/>
                </a:lnTo>
                <a:lnTo>
                  <a:pt x="743356" y="50800"/>
                </a:lnTo>
                <a:lnTo>
                  <a:pt x="742924" y="28575"/>
                </a:lnTo>
                <a:close/>
              </a:path>
              <a:path w="2210434" h="90805">
                <a:moveTo>
                  <a:pt x="698474" y="29451"/>
                </a:moveTo>
                <a:lnTo>
                  <a:pt x="676262" y="29883"/>
                </a:lnTo>
                <a:lnTo>
                  <a:pt x="676694" y="52095"/>
                </a:lnTo>
                <a:lnTo>
                  <a:pt x="698906" y="51663"/>
                </a:lnTo>
                <a:lnTo>
                  <a:pt x="698474" y="29451"/>
                </a:lnTo>
                <a:close/>
              </a:path>
              <a:path w="2210434" h="90805">
                <a:moveTo>
                  <a:pt x="654037" y="30314"/>
                </a:moveTo>
                <a:lnTo>
                  <a:pt x="631812" y="30746"/>
                </a:lnTo>
                <a:lnTo>
                  <a:pt x="632244" y="52971"/>
                </a:lnTo>
                <a:lnTo>
                  <a:pt x="654469" y="52527"/>
                </a:lnTo>
                <a:lnTo>
                  <a:pt x="654037" y="30314"/>
                </a:lnTo>
                <a:close/>
              </a:path>
              <a:path w="2210434" h="90805">
                <a:moveTo>
                  <a:pt x="609600" y="31178"/>
                </a:moveTo>
                <a:lnTo>
                  <a:pt x="587375" y="31610"/>
                </a:lnTo>
                <a:lnTo>
                  <a:pt x="587806" y="53835"/>
                </a:lnTo>
                <a:lnTo>
                  <a:pt x="610031" y="53403"/>
                </a:lnTo>
                <a:lnTo>
                  <a:pt x="609600" y="31178"/>
                </a:lnTo>
                <a:close/>
              </a:path>
              <a:path w="2210434" h="90805">
                <a:moveTo>
                  <a:pt x="565150" y="32042"/>
                </a:moveTo>
                <a:lnTo>
                  <a:pt x="542937" y="32473"/>
                </a:lnTo>
                <a:lnTo>
                  <a:pt x="543369" y="54698"/>
                </a:lnTo>
                <a:lnTo>
                  <a:pt x="565581" y="54267"/>
                </a:lnTo>
                <a:lnTo>
                  <a:pt x="565150" y="32042"/>
                </a:lnTo>
                <a:close/>
              </a:path>
              <a:path w="2210434" h="90805">
                <a:moveTo>
                  <a:pt x="520712" y="32905"/>
                </a:moveTo>
                <a:lnTo>
                  <a:pt x="498487" y="33337"/>
                </a:lnTo>
                <a:lnTo>
                  <a:pt x="498919" y="55562"/>
                </a:lnTo>
                <a:lnTo>
                  <a:pt x="521144" y="55130"/>
                </a:lnTo>
                <a:lnTo>
                  <a:pt x="520712" y="32905"/>
                </a:lnTo>
                <a:close/>
              </a:path>
              <a:path w="2210434" h="90805">
                <a:moveTo>
                  <a:pt x="476275" y="33769"/>
                </a:moveTo>
                <a:lnTo>
                  <a:pt x="454050" y="34213"/>
                </a:lnTo>
                <a:lnTo>
                  <a:pt x="454482" y="56426"/>
                </a:lnTo>
                <a:lnTo>
                  <a:pt x="476707" y="55994"/>
                </a:lnTo>
                <a:lnTo>
                  <a:pt x="476275" y="33769"/>
                </a:lnTo>
                <a:close/>
              </a:path>
              <a:path w="2210434" h="90805">
                <a:moveTo>
                  <a:pt x="431825" y="34645"/>
                </a:moveTo>
                <a:lnTo>
                  <a:pt x="409613" y="35077"/>
                </a:lnTo>
                <a:lnTo>
                  <a:pt x="410044" y="57289"/>
                </a:lnTo>
                <a:lnTo>
                  <a:pt x="432257" y="56857"/>
                </a:lnTo>
                <a:lnTo>
                  <a:pt x="431825" y="34645"/>
                </a:lnTo>
                <a:close/>
              </a:path>
              <a:path w="2210434" h="90805">
                <a:moveTo>
                  <a:pt x="387388" y="35509"/>
                </a:moveTo>
                <a:lnTo>
                  <a:pt x="365163" y="35940"/>
                </a:lnTo>
                <a:lnTo>
                  <a:pt x="365594" y="58165"/>
                </a:lnTo>
                <a:lnTo>
                  <a:pt x="387819" y="57734"/>
                </a:lnTo>
                <a:lnTo>
                  <a:pt x="387388" y="35509"/>
                </a:lnTo>
                <a:close/>
              </a:path>
              <a:path w="2210434" h="90805">
                <a:moveTo>
                  <a:pt x="342950" y="36372"/>
                </a:moveTo>
                <a:lnTo>
                  <a:pt x="320725" y="36804"/>
                </a:lnTo>
                <a:lnTo>
                  <a:pt x="321157" y="59029"/>
                </a:lnTo>
                <a:lnTo>
                  <a:pt x="343382" y="58597"/>
                </a:lnTo>
                <a:lnTo>
                  <a:pt x="342950" y="36372"/>
                </a:lnTo>
                <a:close/>
              </a:path>
              <a:path w="2210434" h="90805">
                <a:moveTo>
                  <a:pt x="298500" y="37236"/>
                </a:moveTo>
                <a:lnTo>
                  <a:pt x="276288" y="37668"/>
                </a:lnTo>
                <a:lnTo>
                  <a:pt x="276720" y="59893"/>
                </a:lnTo>
                <a:lnTo>
                  <a:pt x="298932" y="59461"/>
                </a:lnTo>
                <a:lnTo>
                  <a:pt x="298500" y="37236"/>
                </a:lnTo>
                <a:close/>
              </a:path>
              <a:path w="2210434" h="90805">
                <a:moveTo>
                  <a:pt x="254063" y="38100"/>
                </a:moveTo>
                <a:lnTo>
                  <a:pt x="231838" y="38531"/>
                </a:lnTo>
                <a:lnTo>
                  <a:pt x="232270" y="60756"/>
                </a:lnTo>
                <a:lnTo>
                  <a:pt x="254495" y="60325"/>
                </a:lnTo>
                <a:lnTo>
                  <a:pt x="254063" y="38100"/>
                </a:lnTo>
                <a:close/>
              </a:path>
              <a:path w="2210434" h="90805">
                <a:moveTo>
                  <a:pt x="209626" y="38976"/>
                </a:moveTo>
                <a:lnTo>
                  <a:pt x="187401" y="39408"/>
                </a:lnTo>
                <a:lnTo>
                  <a:pt x="187832" y="61620"/>
                </a:lnTo>
                <a:lnTo>
                  <a:pt x="210057" y="61188"/>
                </a:lnTo>
                <a:lnTo>
                  <a:pt x="209626" y="38976"/>
                </a:lnTo>
                <a:close/>
              </a:path>
              <a:path w="2210434" h="90805">
                <a:moveTo>
                  <a:pt x="165176" y="39839"/>
                </a:moveTo>
                <a:lnTo>
                  <a:pt x="142963" y="40271"/>
                </a:lnTo>
                <a:lnTo>
                  <a:pt x="143395" y="62483"/>
                </a:lnTo>
                <a:lnTo>
                  <a:pt x="165607" y="62052"/>
                </a:lnTo>
                <a:lnTo>
                  <a:pt x="165176" y="39839"/>
                </a:lnTo>
                <a:close/>
              </a:path>
              <a:path w="2210434" h="90805">
                <a:moveTo>
                  <a:pt x="120738" y="40703"/>
                </a:moveTo>
                <a:lnTo>
                  <a:pt x="98513" y="41135"/>
                </a:lnTo>
                <a:lnTo>
                  <a:pt x="98945" y="63360"/>
                </a:lnTo>
                <a:lnTo>
                  <a:pt x="121170" y="62928"/>
                </a:lnTo>
                <a:lnTo>
                  <a:pt x="120738" y="40703"/>
                </a:lnTo>
                <a:close/>
              </a:path>
              <a:path w="2210434" h="90805">
                <a:moveTo>
                  <a:pt x="75437" y="14592"/>
                </a:moveTo>
                <a:lnTo>
                  <a:pt x="0" y="54165"/>
                </a:lnTo>
                <a:lnTo>
                  <a:pt x="76923" y="90779"/>
                </a:lnTo>
                <a:lnTo>
                  <a:pt x="76402" y="64046"/>
                </a:lnTo>
                <a:lnTo>
                  <a:pt x="63715" y="64046"/>
                </a:lnTo>
                <a:lnTo>
                  <a:pt x="63284" y="41821"/>
                </a:lnTo>
                <a:lnTo>
                  <a:pt x="75964" y="41567"/>
                </a:lnTo>
                <a:lnTo>
                  <a:pt x="75437" y="14592"/>
                </a:lnTo>
                <a:close/>
              </a:path>
              <a:path w="2210434" h="90805">
                <a:moveTo>
                  <a:pt x="75964" y="41573"/>
                </a:moveTo>
                <a:lnTo>
                  <a:pt x="63284" y="41821"/>
                </a:lnTo>
                <a:lnTo>
                  <a:pt x="63715" y="64046"/>
                </a:lnTo>
                <a:lnTo>
                  <a:pt x="76397" y="63792"/>
                </a:lnTo>
                <a:lnTo>
                  <a:pt x="75964" y="41573"/>
                </a:lnTo>
                <a:close/>
              </a:path>
              <a:path w="2210434" h="90805">
                <a:moveTo>
                  <a:pt x="76397" y="63798"/>
                </a:moveTo>
                <a:lnTo>
                  <a:pt x="63715" y="64046"/>
                </a:lnTo>
                <a:lnTo>
                  <a:pt x="76402" y="64046"/>
                </a:lnTo>
                <a:lnTo>
                  <a:pt x="76397" y="63798"/>
                </a:lnTo>
                <a:close/>
              </a:path>
              <a:path w="2210434" h="90805">
                <a:moveTo>
                  <a:pt x="76301" y="41567"/>
                </a:moveTo>
                <a:lnTo>
                  <a:pt x="75964" y="41573"/>
                </a:lnTo>
                <a:lnTo>
                  <a:pt x="76397" y="63798"/>
                </a:lnTo>
                <a:lnTo>
                  <a:pt x="76733" y="63792"/>
                </a:lnTo>
                <a:lnTo>
                  <a:pt x="76301" y="41567"/>
                </a:lnTo>
                <a:close/>
              </a:path>
            </a:pathLst>
          </a:custGeom>
          <a:solidFill>
            <a:srgbClr val="C44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57847" y="1644561"/>
            <a:ext cx="1618615" cy="515620"/>
          </a:xfrm>
          <a:custGeom>
            <a:avLst/>
            <a:gdLst/>
            <a:ahLst/>
            <a:cxnLst/>
            <a:rect l="l" t="t" r="r" b="b"/>
            <a:pathLst>
              <a:path w="1618615" h="515619">
                <a:moveTo>
                  <a:pt x="1357706" y="0"/>
                </a:moveTo>
                <a:lnTo>
                  <a:pt x="260311" y="0"/>
                </a:lnTo>
                <a:lnTo>
                  <a:pt x="213521" y="4152"/>
                </a:lnTo>
                <a:lnTo>
                  <a:pt x="169481" y="16124"/>
                </a:lnTo>
                <a:lnTo>
                  <a:pt x="128928" y="35188"/>
                </a:lnTo>
                <a:lnTo>
                  <a:pt x="92597" y="60616"/>
                </a:lnTo>
                <a:lnTo>
                  <a:pt x="61222" y="91679"/>
                </a:lnTo>
                <a:lnTo>
                  <a:pt x="35540" y="127650"/>
                </a:lnTo>
                <a:lnTo>
                  <a:pt x="16286" y="167802"/>
                </a:lnTo>
                <a:lnTo>
                  <a:pt x="4194" y="211406"/>
                </a:lnTo>
                <a:lnTo>
                  <a:pt x="0" y="257733"/>
                </a:lnTo>
                <a:lnTo>
                  <a:pt x="4194" y="304061"/>
                </a:lnTo>
                <a:lnTo>
                  <a:pt x="16286" y="347665"/>
                </a:lnTo>
                <a:lnTo>
                  <a:pt x="35540" y="387816"/>
                </a:lnTo>
                <a:lnTo>
                  <a:pt x="61222" y="423788"/>
                </a:lnTo>
                <a:lnTo>
                  <a:pt x="92597" y="454851"/>
                </a:lnTo>
                <a:lnTo>
                  <a:pt x="128928" y="480279"/>
                </a:lnTo>
                <a:lnTo>
                  <a:pt x="169481" y="499343"/>
                </a:lnTo>
                <a:lnTo>
                  <a:pt x="213521" y="511315"/>
                </a:lnTo>
                <a:lnTo>
                  <a:pt x="260311" y="515467"/>
                </a:lnTo>
                <a:lnTo>
                  <a:pt x="1357706" y="515467"/>
                </a:lnTo>
                <a:lnTo>
                  <a:pt x="1404496" y="511315"/>
                </a:lnTo>
                <a:lnTo>
                  <a:pt x="1448534" y="499343"/>
                </a:lnTo>
                <a:lnTo>
                  <a:pt x="1489086" y="480279"/>
                </a:lnTo>
                <a:lnTo>
                  <a:pt x="1525415" y="454851"/>
                </a:lnTo>
                <a:lnTo>
                  <a:pt x="1556787" y="423788"/>
                </a:lnTo>
                <a:lnTo>
                  <a:pt x="1582467" y="387816"/>
                </a:lnTo>
                <a:lnTo>
                  <a:pt x="1601720" y="347665"/>
                </a:lnTo>
                <a:lnTo>
                  <a:pt x="1613811" y="304061"/>
                </a:lnTo>
                <a:lnTo>
                  <a:pt x="1618005" y="257733"/>
                </a:lnTo>
                <a:lnTo>
                  <a:pt x="1613811" y="211406"/>
                </a:lnTo>
                <a:lnTo>
                  <a:pt x="1601720" y="167802"/>
                </a:lnTo>
                <a:lnTo>
                  <a:pt x="1582467" y="127650"/>
                </a:lnTo>
                <a:lnTo>
                  <a:pt x="1556787" y="91679"/>
                </a:lnTo>
                <a:lnTo>
                  <a:pt x="1525415" y="60616"/>
                </a:lnTo>
                <a:lnTo>
                  <a:pt x="1489086" y="35188"/>
                </a:lnTo>
                <a:lnTo>
                  <a:pt x="1448534" y="16124"/>
                </a:lnTo>
                <a:lnTo>
                  <a:pt x="1404496" y="4152"/>
                </a:lnTo>
                <a:lnTo>
                  <a:pt x="1357706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87437" y="1752091"/>
            <a:ext cx="759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Supply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02818" y="2432735"/>
            <a:ext cx="1618615" cy="515620"/>
          </a:xfrm>
          <a:custGeom>
            <a:avLst/>
            <a:gdLst/>
            <a:ahLst/>
            <a:cxnLst/>
            <a:rect l="l" t="t" r="r" b="b"/>
            <a:pathLst>
              <a:path w="1618615" h="515619">
                <a:moveTo>
                  <a:pt x="1357706" y="0"/>
                </a:moveTo>
                <a:lnTo>
                  <a:pt x="260299" y="0"/>
                </a:lnTo>
                <a:lnTo>
                  <a:pt x="213512" y="4152"/>
                </a:lnTo>
                <a:lnTo>
                  <a:pt x="169475" y="16124"/>
                </a:lnTo>
                <a:lnTo>
                  <a:pt x="128924" y="35188"/>
                </a:lnTo>
                <a:lnTo>
                  <a:pt x="92595" y="60616"/>
                </a:lnTo>
                <a:lnTo>
                  <a:pt x="61221" y="91679"/>
                </a:lnTo>
                <a:lnTo>
                  <a:pt x="35540" y="127650"/>
                </a:lnTo>
                <a:lnTo>
                  <a:pt x="16285" y="167802"/>
                </a:lnTo>
                <a:lnTo>
                  <a:pt x="4194" y="211406"/>
                </a:lnTo>
                <a:lnTo>
                  <a:pt x="0" y="257733"/>
                </a:lnTo>
                <a:lnTo>
                  <a:pt x="4194" y="304061"/>
                </a:lnTo>
                <a:lnTo>
                  <a:pt x="16285" y="347665"/>
                </a:lnTo>
                <a:lnTo>
                  <a:pt x="35540" y="387816"/>
                </a:lnTo>
                <a:lnTo>
                  <a:pt x="61221" y="423788"/>
                </a:lnTo>
                <a:lnTo>
                  <a:pt x="92595" y="454851"/>
                </a:lnTo>
                <a:lnTo>
                  <a:pt x="128924" y="480279"/>
                </a:lnTo>
                <a:lnTo>
                  <a:pt x="169475" y="499343"/>
                </a:lnTo>
                <a:lnTo>
                  <a:pt x="213512" y="511315"/>
                </a:lnTo>
                <a:lnTo>
                  <a:pt x="260299" y="515467"/>
                </a:lnTo>
                <a:lnTo>
                  <a:pt x="1357706" y="515467"/>
                </a:lnTo>
                <a:lnTo>
                  <a:pt x="1404496" y="511315"/>
                </a:lnTo>
                <a:lnTo>
                  <a:pt x="1448534" y="499343"/>
                </a:lnTo>
                <a:lnTo>
                  <a:pt x="1489086" y="480279"/>
                </a:lnTo>
                <a:lnTo>
                  <a:pt x="1525415" y="454851"/>
                </a:lnTo>
                <a:lnTo>
                  <a:pt x="1556787" y="423788"/>
                </a:lnTo>
                <a:lnTo>
                  <a:pt x="1582467" y="387816"/>
                </a:lnTo>
                <a:lnTo>
                  <a:pt x="1601720" y="347665"/>
                </a:lnTo>
                <a:lnTo>
                  <a:pt x="1613811" y="304061"/>
                </a:lnTo>
                <a:lnTo>
                  <a:pt x="1618005" y="257733"/>
                </a:lnTo>
                <a:lnTo>
                  <a:pt x="1613811" y="211406"/>
                </a:lnTo>
                <a:lnTo>
                  <a:pt x="1601720" y="167802"/>
                </a:lnTo>
                <a:lnTo>
                  <a:pt x="1582467" y="127650"/>
                </a:lnTo>
                <a:lnTo>
                  <a:pt x="1556787" y="91679"/>
                </a:lnTo>
                <a:lnTo>
                  <a:pt x="1525415" y="60616"/>
                </a:lnTo>
                <a:lnTo>
                  <a:pt x="1489086" y="35188"/>
                </a:lnTo>
                <a:lnTo>
                  <a:pt x="1448534" y="16124"/>
                </a:lnTo>
                <a:lnTo>
                  <a:pt x="1404496" y="4152"/>
                </a:lnTo>
                <a:lnTo>
                  <a:pt x="1357706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56196" y="2432811"/>
            <a:ext cx="11112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405" marR="5080" indent="-30734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solidFill>
                  <a:srgbClr val="FFFFFF"/>
                </a:solidFill>
                <a:latin typeface="Century Gothic"/>
                <a:cs typeface="Century Gothic"/>
              </a:rPr>
              <a:t>Tr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600" spc="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te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r 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Fleet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83747" y="2542717"/>
            <a:ext cx="1656080" cy="339090"/>
          </a:xfrm>
          <a:prstGeom prst="rect">
            <a:avLst/>
          </a:prstGeom>
          <a:solidFill>
            <a:srgbClr val="F4FDE0"/>
          </a:solidFill>
        </p:spPr>
        <p:txBody>
          <a:bodyPr vert="horz" wrap="square" lIns="0" tIns="45720" rIns="0" bIns="0" rtlCol="0">
            <a:spAutoFit/>
          </a:bodyPr>
          <a:lstStyle/>
          <a:p>
            <a:pPr marL="198755">
              <a:lnSpc>
                <a:spcPct val="100000"/>
              </a:lnSpc>
              <a:spcBef>
                <a:spcPts val="360"/>
              </a:spcBef>
            </a:pPr>
            <a:r>
              <a:rPr sz="1600" spc="-5" dirty="0">
                <a:latin typeface="Century Gothic"/>
                <a:cs typeface="Century Gothic"/>
              </a:rPr>
              <a:t>Empty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Trucks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28401" y="3957675"/>
            <a:ext cx="3129915" cy="76200"/>
          </a:xfrm>
          <a:custGeom>
            <a:avLst/>
            <a:gdLst/>
            <a:ahLst/>
            <a:cxnLst/>
            <a:rect l="l" t="t" r="r" b="b"/>
            <a:pathLst>
              <a:path w="3129915" h="76200">
                <a:moveTo>
                  <a:pt x="50" y="20980"/>
                </a:moveTo>
                <a:lnTo>
                  <a:pt x="0" y="43205"/>
                </a:lnTo>
                <a:lnTo>
                  <a:pt x="22225" y="43243"/>
                </a:lnTo>
                <a:lnTo>
                  <a:pt x="22275" y="21018"/>
                </a:lnTo>
                <a:lnTo>
                  <a:pt x="50" y="20980"/>
                </a:lnTo>
                <a:close/>
              </a:path>
              <a:path w="3129915" h="76200">
                <a:moveTo>
                  <a:pt x="44500" y="21069"/>
                </a:moveTo>
                <a:lnTo>
                  <a:pt x="44450" y="43294"/>
                </a:lnTo>
                <a:lnTo>
                  <a:pt x="66675" y="43332"/>
                </a:lnTo>
                <a:lnTo>
                  <a:pt x="66725" y="21107"/>
                </a:lnTo>
                <a:lnTo>
                  <a:pt x="44500" y="21069"/>
                </a:lnTo>
                <a:close/>
              </a:path>
              <a:path w="3129915" h="76200">
                <a:moveTo>
                  <a:pt x="88950" y="21158"/>
                </a:moveTo>
                <a:lnTo>
                  <a:pt x="88900" y="43383"/>
                </a:lnTo>
                <a:lnTo>
                  <a:pt x="111125" y="43421"/>
                </a:lnTo>
                <a:lnTo>
                  <a:pt x="111175" y="21196"/>
                </a:lnTo>
                <a:lnTo>
                  <a:pt x="88950" y="21158"/>
                </a:lnTo>
                <a:close/>
              </a:path>
              <a:path w="3129915" h="76200">
                <a:moveTo>
                  <a:pt x="133400" y="21234"/>
                </a:moveTo>
                <a:lnTo>
                  <a:pt x="133350" y="43459"/>
                </a:lnTo>
                <a:lnTo>
                  <a:pt x="155575" y="43510"/>
                </a:lnTo>
                <a:lnTo>
                  <a:pt x="155625" y="21285"/>
                </a:lnTo>
                <a:lnTo>
                  <a:pt x="133400" y="21234"/>
                </a:lnTo>
                <a:close/>
              </a:path>
              <a:path w="3129915" h="76200">
                <a:moveTo>
                  <a:pt x="177850" y="21323"/>
                </a:moveTo>
                <a:lnTo>
                  <a:pt x="177800" y="43548"/>
                </a:lnTo>
                <a:lnTo>
                  <a:pt x="200025" y="43599"/>
                </a:lnTo>
                <a:lnTo>
                  <a:pt x="200075" y="21374"/>
                </a:lnTo>
                <a:lnTo>
                  <a:pt x="177850" y="21323"/>
                </a:lnTo>
                <a:close/>
              </a:path>
              <a:path w="3129915" h="76200">
                <a:moveTo>
                  <a:pt x="222300" y="21412"/>
                </a:moveTo>
                <a:lnTo>
                  <a:pt x="222250" y="43637"/>
                </a:lnTo>
                <a:lnTo>
                  <a:pt x="244475" y="43688"/>
                </a:lnTo>
                <a:lnTo>
                  <a:pt x="244525" y="21463"/>
                </a:lnTo>
                <a:lnTo>
                  <a:pt x="222300" y="21412"/>
                </a:lnTo>
                <a:close/>
              </a:path>
              <a:path w="3129915" h="76200">
                <a:moveTo>
                  <a:pt x="266750" y="21501"/>
                </a:moveTo>
                <a:lnTo>
                  <a:pt x="266700" y="43726"/>
                </a:lnTo>
                <a:lnTo>
                  <a:pt x="288925" y="43776"/>
                </a:lnTo>
                <a:lnTo>
                  <a:pt x="288975" y="21551"/>
                </a:lnTo>
                <a:lnTo>
                  <a:pt x="266750" y="21501"/>
                </a:lnTo>
                <a:close/>
              </a:path>
              <a:path w="3129915" h="76200">
                <a:moveTo>
                  <a:pt x="311200" y="21590"/>
                </a:moveTo>
                <a:lnTo>
                  <a:pt x="311150" y="43815"/>
                </a:lnTo>
                <a:lnTo>
                  <a:pt x="333375" y="43853"/>
                </a:lnTo>
                <a:lnTo>
                  <a:pt x="333425" y="21628"/>
                </a:lnTo>
                <a:lnTo>
                  <a:pt x="311200" y="21590"/>
                </a:lnTo>
                <a:close/>
              </a:path>
              <a:path w="3129915" h="76200">
                <a:moveTo>
                  <a:pt x="355650" y="21678"/>
                </a:moveTo>
                <a:lnTo>
                  <a:pt x="355600" y="43903"/>
                </a:lnTo>
                <a:lnTo>
                  <a:pt x="377825" y="43942"/>
                </a:lnTo>
                <a:lnTo>
                  <a:pt x="377875" y="21717"/>
                </a:lnTo>
                <a:lnTo>
                  <a:pt x="355650" y="21678"/>
                </a:lnTo>
                <a:close/>
              </a:path>
              <a:path w="3129915" h="76200">
                <a:moveTo>
                  <a:pt x="400100" y="21767"/>
                </a:moveTo>
                <a:lnTo>
                  <a:pt x="400050" y="43992"/>
                </a:lnTo>
                <a:lnTo>
                  <a:pt x="422275" y="44030"/>
                </a:lnTo>
                <a:lnTo>
                  <a:pt x="422325" y="21805"/>
                </a:lnTo>
                <a:lnTo>
                  <a:pt x="400100" y="21767"/>
                </a:lnTo>
                <a:close/>
              </a:path>
              <a:path w="3129915" h="76200">
                <a:moveTo>
                  <a:pt x="444550" y="21856"/>
                </a:moveTo>
                <a:lnTo>
                  <a:pt x="444500" y="44081"/>
                </a:lnTo>
                <a:lnTo>
                  <a:pt x="466725" y="44119"/>
                </a:lnTo>
                <a:lnTo>
                  <a:pt x="466775" y="21894"/>
                </a:lnTo>
                <a:lnTo>
                  <a:pt x="444550" y="21856"/>
                </a:lnTo>
                <a:close/>
              </a:path>
              <a:path w="3129915" h="76200">
                <a:moveTo>
                  <a:pt x="489000" y="21945"/>
                </a:moveTo>
                <a:lnTo>
                  <a:pt x="488950" y="44170"/>
                </a:lnTo>
                <a:lnTo>
                  <a:pt x="511175" y="44208"/>
                </a:lnTo>
                <a:lnTo>
                  <a:pt x="511225" y="21983"/>
                </a:lnTo>
                <a:lnTo>
                  <a:pt x="489000" y="21945"/>
                </a:lnTo>
                <a:close/>
              </a:path>
              <a:path w="3129915" h="76200">
                <a:moveTo>
                  <a:pt x="533450" y="22021"/>
                </a:moveTo>
                <a:lnTo>
                  <a:pt x="533400" y="44246"/>
                </a:lnTo>
                <a:lnTo>
                  <a:pt x="555625" y="44297"/>
                </a:lnTo>
                <a:lnTo>
                  <a:pt x="555675" y="22072"/>
                </a:lnTo>
                <a:lnTo>
                  <a:pt x="533450" y="22021"/>
                </a:lnTo>
                <a:close/>
              </a:path>
              <a:path w="3129915" h="76200">
                <a:moveTo>
                  <a:pt x="577900" y="22110"/>
                </a:moveTo>
                <a:lnTo>
                  <a:pt x="577850" y="44335"/>
                </a:lnTo>
                <a:lnTo>
                  <a:pt x="600075" y="44386"/>
                </a:lnTo>
                <a:lnTo>
                  <a:pt x="600125" y="22161"/>
                </a:lnTo>
                <a:lnTo>
                  <a:pt x="577900" y="22110"/>
                </a:lnTo>
                <a:close/>
              </a:path>
              <a:path w="3129915" h="76200">
                <a:moveTo>
                  <a:pt x="622350" y="22199"/>
                </a:moveTo>
                <a:lnTo>
                  <a:pt x="622300" y="44424"/>
                </a:lnTo>
                <a:lnTo>
                  <a:pt x="644525" y="44475"/>
                </a:lnTo>
                <a:lnTo>
                  <a:pt x="644575" y="22250"/>
                </a:lnTo>
                <a:lnTo>
                  <a:pt x="622350" y="22199"/>
                </a:lnTo>
                <a:close/>
              </a:path>
              <a:path w="3129915" h="76200">
                <a:moveTo>
                  <a:pt x="666800" y="22288"/>
                </a:moveTo>
                <a:lnTo>
                  <a:pt x="666750" y="44513"/>
                </a:lnTo>
                <a:lnTo>
                  <a:pt x="688975" y="44564"/>
                </a:lnTo>
                <a:lnTo>
                  <a:pt x="689025" y="22339"/>
                </a:lnTo>
                <a:lnTo>
                  <a:pt x="666800" y="22288"/>
                </a:lnTo>
                <a:close/>
              </a:path>
              <a:path w="3129915" h="76200">
                <a:moveTo>
                  <a:pt x="711250" y="22377"/>
                </a:moveTo>
                <a:lnTo>
                  <a:pt x="711200" y="44602"/>
                </a:lnTo>
                <a:lnTo>
                  <a:pt x="733425" y="44640"/>
                </a:lnTo>
                <a:lnTo>
                  <a:pt x="733475" y="22415"/>
                </a:lnTo>
                <a:lnTo>
                  <a:pt x="711250" y="22377"/>
                </a:lnTo>
                <a:close/>
              </a:path>
              <a:path w="3129915" h="76200">
                <a:moveTo>
                  <a:pt x="755700" y="22466"/>
                </a:moveTo>
                <a:lnTo>
                  <a:pt x="755650" y="44691"/>
                </a:lnTo>
                <a:lnTo>
                  <a:pt x="777875" y="44729"/>
                </a:lnTo>
                <a:lnTo>
                  <a:pt x="777925" y="22504"/>
                </a:lnTo>
                <a:lnTo>
                  <a:pt x="755700" y="22466"/>
                </a:lnTo>
                <a:close/>
              </a:path>
              <a:path w="3129915" h="76200">
                <a:moveTo>
                  <a:pt x="800150" y="22555"/>
                </a:moveTo>
                <a:lnTo>
                  <a:pt x="800100" y="44780"/>
                </a:lnTo>
                <a:lnTo>
                  <a:pt x="822325" y="44818"/>
                </a:lnTo>
                <a:lnTo>
                  <a:pt x="822375" y="22593"/>
                </a:lnTo>
                <a:lnTo>
                  <a:pt x="800150" y="22555"/>
                </a:lnTo>
                <a:close/>
              </a:path>
              <a:path w="3129915" h="76200">
                <a:moveTo>
                  <a:pt x="844600" y="22644"/>
                </a:moveTo>
                <a:lnTo>
                  <a:pt x="844550" y="44869"/>
                </a:lnTo>
                <a:lnTo>
                  <a:pt x="866775" y="44907"/>
                </a:lnTo>
                <a:lnTo>
                  <a:pt x="866825" y="22682"/>
                </a:lnTo>
                <a:lnTo>
                  <a:pt x="844600" y="22644"/>
                </a:lnTo>
                <a:close/>
              </a:path>
              <a:path w="3129915" h="76200">
                <a:moveTo>
                  <a:pt x="889050" y="22733"/>
                </a:moveTo>
                <a:lnTo>
                  <a:pt x="889000" y="44958"/>
                </a:lnTo>
                <a:lnTo>
                  <a:pt x="911225" y="44996"/>
                </a:lnTo>
                <a:lnTo>
                  <a:pt x="911275" y="22771"/>
                </a:lnTo>
                <a:lnTo>
                  <a:pt x="889050" y="22733"/>
                </a:lnTo>
                <a:close/>
              </a:path>
              <a:path w="3129915" h="76200">
                <a:moveTo>
                  <a:pt x="933500" y="22809"/>
                </a:moveTo>
                <a:lnTo>
                  <a:pt x="933450" y="45034"/>
                </a:lnTo>
                <a:lnTo>
                  <a:pt x="955675" y="45085"/>
                </a:lnTo>
                <a:lnTo>
                  <a:pt x="955725" y="22860"/>
                </a:lnTo>
                <a:lnTo>
                  <a:pt x="933500" y="22809"/>
                </a:lnTo>
                <a:close/>
              </a:path>
              <a:path w="3129915" h="76200">
                <a:moveTo>
                  <a:pt x="977950" y="22898"/>
                </a:moveTo>
                <a:lnTo>
                  <a:pt x="977900" y="45123"/>
                </a:lnTo>
                <a:lnTo>
                  <a:pt x="1000125" y="45173"/>
                </a:lnTo>
                <a:lnTo>
                  <a:pt x="1000175" y="22948"/>
                </a:lnTo>
                <a:lnTo>
                  <a:pt x="977950" y="22898"/>
                </a:lnTo>
                <a:close/>
              </a:path>
              <a:path w="3129915" h="76200">
                <a:moveTo>
                  <a:pt x="1022400" y="22987"/>
                </a:moveTo>
                <a:lnTo>
                  <a:pt x="1022350" y="45212"/>
                </a:lnTo>
                <a:lnTo>
                  <a:pt x="1044575" y="45262"/>
                </a:lnTo>
                <a:lnTo>
                  <a:pt x="1044625" y="23037"/>
                </a:lnTo>
                <a:lnTo>
                  <a:pt x="1022400" y="22987"/>
                </a:lnTo>
                <a:close/>
              </a:path>
              <a:path w="3129915" h="76200">
                <a:moveTo>
                  <a:pt x="1066850" y="23075"/>
                </a:moveTo>
                <a:lnTo>
                  <a:pt x="1066800" y="45300"/>
                </a:lnTo>
                <a:lnTo>
                  <a:pt x="1089025" y="45351"/>
                </a:lnTo>
                <a:lnTo>
                  <a:pt x="1089075" y="23126"/>
                </a:lnTo>
                <a:lnTo>
                  <a:pt x="1066850" y="23075"/>
                </a:lnTo>
                <a:close/>
              </a:path>
              <a:path w="3129915" h="76200">
                <a:moveTo>
                  <a:pt x="1111300" y="23164"/>
                </a:moveTo>
                <a:lnTo>
                  <a:pt x="1111250" y="45389"/>
                </a:lnTo>
                <a:lnTo>
                  <a:pt x="1133475" y="45427"/>
                </a:lnTo>
                <a:lnTo>
                  <a:pt x="1133525" y="23202"/>
                </a:lnTo>
                <a:lnTo>
                  <a:pt x="1111300" y="23164"/>
                </a:lnTo>
                <a:close/>
              </a:path>
              <a:path w="3129915" h="76200">
                <a:moveTo>
                  <a:pt x="1155750" y="23253"/>
                </a:moveTo>
                <a:lnTo>
                  <a:pt x="1155700" y="45478"/>
                </a:lnTo>
                <a:lnTo>
                  <a:pt x="1177925" y="45516"/>
                </a:lnTo>
                <a:lnTo>
                  <a:pt x="1177975" y="23291"/>
                </a:lnTo>
                <a:lnTo>
                  <a:pt x="1155750" y="23253"/>
                </a:lnTo>
                <a:close/>
              </a:path>
              <a:path w="3129915" h="76200">
                <a:moveTo>
                  <a:pt x="1200200" y="23342"/>
                </a:moveTo>
                <a:lnTo>
                  <a:pt x="1200150" y="45567"/>
                </a:lnTo>
                <a:lnTo>
                  <a:pt x="1222375" y="45605"/>
                </a:lnTo>
                <a:lnTo>
                  <a:pt x="1222425" y="23380"/>
                </a:lnTo>
                <a:lnTo>
                  <a:pt x="1200200" y="23342"/>
                </a:lnTo>
                <a:close/>
              </a:path>
              <a:path w="3129915" h="76200">
                <a:moveTo>
                  <a:pt x="1244650" y="23431"/>
                </a:moveTo>
                <a:lnTo>
                  <a:pt x="1244600" y="45656"/>
                </a:lnTo>
                <a:lnTo>
                  <a:pt x="1266825" y="45694"/>
                </a:lnTo>
                <a:lnTo>
                  <a:pt x="1266875" y="23469"/>
                </a:lnTo>
                <a:lnTo>
                  <a:pt x="1244650" y="23431"/>
                </a:lnTo>
                <a:close/>
              </a:path>
              <a:path w="3129915" h="76200">
                <a:moveTo>
                  <a:pt x="1289100" y="23520"/>
                </a:moveTo>
                <a:lnTo>
                  <a:pt x="1289050" y="45745"/>
                </a:lnTo>
                <a:lnTo>
                  <a:pt x="1311275" y="45783"/>
                </a:lnTo>
                <a:lnTo>
                  <a:pt x="1311325" y="23558"/>
                </a:lnTo>
                <a:lnTo>
                  <a:pt x="1289100" y="23520"/>
                </a:lnTo>
                <a:close/>
              </a:path>
              <a:path w="3129915" h="76200">
                <a:moveTo>
                  <a:pt x="1333550" y="23596"/>
                </a:moveTo>
                <a:lnTo>
                  <a:pt x="1333500" y="45821"/>
                </a:lnTo>
                <a:lnTo>
                  <a:pt x="1355725" y="45872"/>
                </a:lnTo>
                <a:lnTo>
                  <a:pt x="1355775" y="23647"/>
                </a:lnTo>
                <a:lnTo>
                  <a:pt x="1333550" y="23596"/>
                </a:lnTo>
                <a:close/>
              </a:path>
              <a:path w="3129915" h="76200">
                <a:moveTo>
                  <a:pt x="1378000" y="23685"/>
                </a:moveTo>
                <a:lnTo>
                  <a:pt x="1377950" y="45910"/>
                </a:lnTo>
                <a:lnTo>
                  <a:pt x="1400175" y="45961"/>
                </a:lnTo>
                <a:lnTo>
                  <a:pt x="1400225" y="23736"/>
                </a:lnTo>
                <a:lnTo>
                  <a:pt x="1378000" y="23685"/>
                </a:lnTo>
                <a:close/>
              </a:path>
              <a:path w="3129915" h="76200">
                <a:moveTo>
                  <a:pt x="1422450" y="23774"/>
                </a:moveTo>
                <a:lnTo>
                  <a:pt x="1422400" y="45999"/>
                </a:lnTo>
                <a:lnTo>
                  <a:pt x="1444625" y="46050"/>
                </a:lnTo>
                <a:lnTo>
                  <a:pt x="1444675" y="23825"/>
                </a:lnTo>
                <a:lnTo>
                  <a:pt x="1422450" y="23774"/>
                </a:lnTo>
                <a:close/>
              </a:path>
              <a:path w="3129915" h="76200">
                <a:moveTo>
                  <a:pt x="1466900" y="23863"/>
                </a:moveTo>
                <a:lnTo>
                  <a:pt x="1466850" y="46088"/>
                </a:lnTo>
                <a:lnTo>
                  <a:pt x="1489075" y="46139"/>
                </a:lnTo>
                <a:lnTo>
                  <a:pt x="1489125" y="23914"/>
                </a:lnTo>
                <a:lnTo>
                  <a:pt x="1466900" y="23863"/>
                </a:lnTo>
                <a:close/>
              </a:path>
              <a:path w="3129915" h="76200">
                <a:moveTo>
                  <a:pt x="1511350" y="23952"/>
                </a:moveTo>
                <a:lnTo>
                  <a:pt x="1511300" y="46177"/>
                </a:lnTo>
                <a:lnTo>
                  <a:pt x="1533525" y="46215"/>
                </a:lnTo>
                <a:lnTo>
                  <a:pt x="1533575" y="23990"/>
                </a:lnTo>
                <a:lnTo>
                  <a:pt x="1511350" y="23952"/>
                </a:lnTo>
                <a:close/>
              </a:path>
              <a:path w="3129915" h="76200">
                <a:moveTo>
                  <a:pt x="1555800" y="24041"/>
                </a:moveTo>
                <a:lnTo>
                  <a:pt x="1555750" y="46266"/>
                </a:lnTo>
                <a:lnTo>
                  <a:pt x="1577975" y="46304"/>
                </a:lnTo>
                <a:lnTo>
                  <a:pt x="1578025" y="24079"/>
                </a:lnTo>
                <a:lnTo>
                  <a:pt x="1555800" y="24041"/>
                </a:lnTo>
                <a:close/>
              </a:path>
              <a:path w="3129915" h="76200">
                <a:moveTo>
                  <a:pt x="1600250" y="24130"/>
                </a:moveTo>
                <a:lnTo>
                  <a:pt x="1600200" y="46355"/>
                </a:lnTo>
                <a:lnTo>
                  <a:pt x="1622425" y="46393"/>
                </a:lnTo>
                <a:lnTo>
                  <a:pt x="1622475" y="24168"/>
                </a:lnTo>
                <a:lnTo>
                  <a:pt x="1600250" y="24130"/>
                </a:lnTo>
                <a:close/>
              </a:path>
              <a:path w="3129915" h="76200">
                <a:moveTo>
                  <a:pt x="1644700" y="24218"/>
                </a:moveTo>
                <a:lnTo>
                  <a:pt x="1644650" y="46443"/>
                </a:lnTo>
                <a:lnTo>
                  <a:pt x="1666875" y="46482"/>
                </a:lnTo>
                <a:lnTo>
                  <a:pt x="1666925" y="24257"/>
                </a:lnTo>
                <a:lnTo>
                  <a:pt x="1644700" y="24218"/>
                </a:lnTo>
                <a:close/>
              </a:path>
              <a:path w="3129915" h="76200">
                <a:moveTo>
                  <a:pt x="1689150" y="24295"/>
                </a:moveTo>
                <a:lnTo>
                  <a:pt x="1689100" y="46532"/>
                </a:lnTo>
                <a:lnTo>
                  <a:pt x="1711325" y="46570"/>
                </a:lnTo>
                <a:lnTo>
                  <a:pt x="1711375" y="24345"/>
                </a:lnTo>
                <a:lnTo>
                  <a:pt x="1689150" y="24295"/>
                </a:lnTo>
                <a:close/>
              </a:path>
              <a:path w="3129915" h="76200">
                <a:moveTo>
                  <a:pt x="1733600" y="24384"/>
                </a:moveTo>
                <a:lnTo>
                  <a:pt x="1733550" y="46609"/>
                </a:lnTo>
                <a:lnTo>
                  <a:pt x="1755775" y="46659"/>
                </a:lnTo>
                <a:lnTo>
                  <a:pt x="1755825" y="24434"/>
                </a:lnTo>
                <a:lnTo>
                  <a:pt x="1733600" y="24384"/>
                </a:lnTo>
                <a:close/>
              </a:path>
              <a:path w="3129915" h="76200">
                <a:moveTo>
                  <a:pt x="1778050" y="24472"/>
                </a:moveTo>
                <a:lnTo>
                  <a:pt x="1778000" y="46697"/>
                </a:lnTo>
                <a:lnTo>
                  <a:pt x="1800225" y="46748"/>
                </a:lnTo>
                <a:lnTo>
                  <a:pt x="1800275" y="24523"/>
                </a:lnTo>
                <a:lnTo>
                  <a:pt x="1778050" y="24472"/>
                </a:lnTo>
                <a:close/>
              </a:path>
              <a:path w="3129915" h="76200">
                <a:moveTo>
                  <a:pt x="1822500" y="24561"/>
                </a:moveTo>
                <a:lnTo>
                  <a:pt x="1822450" y="46786"/>
                </a:lnTo>
                <a:lnTo>
                  <a:pt x="1844675" y="46837"/>
                </a:lnTo>
                <a:lnTo>
                  <a:pt x="1844725" y="24612"/>
                </a:lnTo>
                <a:lnTo>
                  <a:pt x="1822500" y="24561"/>
                </a:lnTo>
                <a:close/>
              </a:path>
              <a:path w="3129915" h="76200">
                <a:moveTo>
                  <a:pt x="1866950" y="24650"/>
                </a:moveTo>
                <a:lnTo>
                  <a:pt x="1866900" y="46875"/>
                </a:lnTo>
                <a:lnTo>
                  <a:pt x="1889125" y="46926"/>
                </a:lnTo>
                <a:lnTo>
                  <a:pt x="1889175" y="24701"/>
                </a:lnTo>
                <a:lnTo>
                  <a:pt x="1866950" y="24650"/>
                </a:lnTo>
                <a:close/>
              </a:path>
              <a:path w="3129915" h="76200">
                <a:moveTo>
                  <a:pt x="1911400" y="24739"/>
                </a:moveTo>
                <a:lnTo>
                  <a:pt x="1911350" y="46964"/>
                </a:lnTo>
                <a:lnTo>
                  <a:pt x="1933575" y="47002"/>
                </a:lnTo>
                <a:lnTo>
                  <a:pt x="1933625" y="24777"/>
                </a:lnTo>
                <a:lnTo>
                  <a:pt x="1911400" y="24739"/>
                </a:lnTo>
                <a:close/>
              </a:path>
              <a:path w="3129915" h="76200">
                <a:moveTo>
                  <a:pt x="1955850" y="24828"/>
                </a:moveTo>
                <a:lnTo>
                  <a:pt x="1955800" y="47053"/>
                </a:lnTo>
                <a:lnTo>
                  <a:pt x="1978025" y="47091"/>
                </a:lnTo>
                <a:lnTo>
                  <a:pt x="1978075" y="24866"/>
                </a:lnTo>
                <a:lnTo>
                  <a:pt x="1955850" y="24828"/>
                </a:lnTo>
                <a:close/>
              </a:path>
              <a:path w="3129915" h="76200">
                <a:moveTo>
                  <a:pt x="2000300" y="24917"/>
                </a:moveTo>
                <a:lnTo>
                  <a:pt x="2000250" y="47142"/>
                </a:lnTo>
                <a:lnTo>
                  <a:pt x="2022475" y="47180"/>
                </a:lnTo>
                <a:lnTo>
                  <a:pt x="2022525" y="24955"/>
                </a:lnTo>
                <a:lnTo>
                  <a:pt x="2000300" y="24917"/>
                </a:lnTo>
                <a:close/>
              </a:path>
              <a:path w="3129915" h="76200">
                <a:moveTo>
                  <a:pt x="2044750" y="25006"/>
                </a:moveTo>
                <a:lnTo>
                  <a:pt x="2044700" y="47231"/>
                </a:lnTo>
                <a:lnTo>
                  <a:pt x="2066925" y="47269"/>
                </a:lnTo>
                <a:lnTo>
                  <a:pt x="2066975" y="25044"/>
                </a:lnTo>
                <a:lnTo>
                  <a:pt x="2044750" y="25006"/>
                </a:lnTo>
                <a:close/>
              </a:path>
              <a:path w="3129915" h="76200">
                <a:moveTo>
                  <a:pt x="2089200" y="25082"/>
                </a:moveTo>
                <a:lnTo>
                  <a:pt x="2089150" y="47320"/>
                </a:lnTo>
                <a:lnTo>
                  <a:pt x="2111375" y="47358"/>
                </a:lnTo>
                <a:lnTo>
                  <a:pt x="2111425" y="25133"/>
                </a:lnTo>
                <a:lnTo>
                  <a:pt x="2089200" y="25082"/>
                </a:lnTo>
                <a:close/>
              </a:path>
              <a:path w="3129915" h="76200">
                <a:moveTo>
                  <a:pt x="2133650" y="25171"/>
                </a:moveTo>
                <a:lnTo>
                  <a:pt x="2133600" y="47396"/>
                </a:lnTo>
                <a:lnTo>
                  <a:pt x="2155825" y="47447"/>
                </a:lnTo>
                <a:lnTo>
                  <a:pt x="2155875" y="25222"/>
                </a:lnTo>
                <a:lnTo>
                  <a:pt x="2133650" y="25171"/>
                </a:lnTo>
                <a:close/>
              </a:path>
              <a:path w="3129915" h="76200">
                <a:moveTo>
                  <a:pt x="2178100" y="25260"/>
                </a:moveTo>
                <a:lnTo>
                  <a:pt x="2178050" y="47485"/>
                </a:lnTo>
                <a:lnTo>
                  <a:pt x="2200275" y="47536"/>
                </a:lnTo>
                <a:lnTo>
                  <a:pt x="2200325" y="25311"/>
                </a:lnTo>
                <a:lnTo>
                  <a:pt x="2178100" y="25260"/>
                </a:lnTo>
                <a:close/>
              </a:path>
              <a:path w="3129915" h="76200">
                <a:moveTo>
                  <a:pt x="2222550" y="25349"/>
                </a:moveTo>
                <a:lnTo>
                  <a:pt x="2222500" y="47574"/>
                </a:lnTo>
                <a:lnTo>
                  <a:pt x="2244725" y="47625"/>
                </a:lnTo>
                <a:lnTo>
                  <a:pt x="2244775" y="25400"/>
                </a:lnTo>
                <a:lnTo>
                  <a:pt x="2222550" y="25349"/>
                </a:lnTo>
                <a:close/>
              </a:path>
              <a:path w="3129915" h="76200">
                <a:moveTo>
                  <a:pt x="2267000" y="25438"/>
                </a:moveTo>
                <a:lnTo>
                  <a:pt x="2266950" y="47663"/>
                </a:lnTo>
                <a:lnTo>
                  <a:pt x="2289175" y="47713"/>
                </a:lnTo>
                <a:lnTo>
                  <a:pt x="2289225" y="25488"/>
                </a:lnTo>
                <a:lnTo>
                  <a:pt x="2267000" y="25438"/>
                </a:lnTo>
                <a:close/>
              </a:path>
              <a:path w="3129915" h="76200">
                <a:moveTo>
                  <a:pt x="2311450" y="25527"/>
                </a:moveTo>
                <a:lnTo>
                  <a:pt x="2311400" y="47752"/>
                </a:lnTo>
                <a:lnTo>
                  <a:pt x="2333625" y="47790"/>
                </a:lnTo>
                <a:lnTo>
                  <a:pt x="2333675" y="25565"/>
                </a:lnTo>
                <a:lnTo>
                  <a:pt x="2311450" y="25527"/>
                </a:lnTo>
                <a:close/>
              </a:path>
              <a:path w="3129915" h="76200">
                <a:moveTo>
                  <a:pt x="2355900" y="25615"/>
                </a:moveTo>
                <a:lnTo>
                  <a:pt x="2355850" y="47840"/>
                </a:lnTo>
                <a:lnTo>
                  <a:pt x="2378075" y="47879"/>
                </a:lnTo>
                <a:lnTo>
                  <a:pt x="2378125" y="25654"/>
                </a:lnTo>
                <a:lnTo>
                  <a:pt x="2355900" y="25615"/>
                </a:lnTo>
                <a:close/>
              </a:path>
              <a:path w="3129915" h="76200">
                <a:moveTo>
                  <a:pt x="2400350" y="25704"/>
                </a:moveTo>
                <a:lnTo>
                  <a:pt x="2400300" y="47929"/>
                </a:lnTo>
                <a:lnTo>
                  <a:pt x="2422525" y="47967"/>
                </a:lnTo>
                <a:lnTo>
                  <a:pt x="2422575" y="25742"/>
                </a:lnTo>
                <a:lnTo>
                  <a:pt x="2400350" y="25704"/>
                </a:lnTo>
                <a:close/>
              </a:path>
              <a:path w="3129915" h="76200">
                <a:moveTo>
                  <a:pt x="2444800" y="25793"/>
                </a:moveTo>
                <a:lnTo>
                  <a:pt x="2444750" y="48018"/>
                </a:lnTo>
                <a:lnTo>
                  <a:pt x="2466975" y="48056"/>
                </a:lnTo>
                <a:lnTo>
                  <a:pt x="2467025" y="25831"/>
                </a:lnTo>
                <a:lnTo>
                  <a:pt x="2444800" y="25793"/>
                </a:lnTo>
                <a:close/>
              </a:path>
              <a:path w="3129915" h="76200">
                <a:moveTo>
                  <a:pt x="2489250" y="25882"/>
                </a:moveTo>
                <a:lnTo>
                  <a:pt x="2489200" y="48107"/>
                </a:lnTo>
                <a:lnTo>
                  <a:pt x="2511425" y="48145"/>
                </a:lnTo>
                <a:lnTo>
                  <a:pt x="2511475" y="25920"/>
                </a:lnTo>
                <a:lnTo>
                  <a:pt x="2489250" y="25882"/>
                </a:lnTo>
                <a:close/>
              </a:path>
              <a:path w="3129915" h="76200">
                <a:moveTo>
                  <a:pt x="2533700" y="25958"/>
                </a:moveTo>
                <a:lnTo>
                  <a:pt x="2533650" y="48183"/>
                </a:lnTo>
                <a:lnTo>
                  <a:pt x="2555875" y="48234"/>
                </a:lnTo>
                <a:lnTo>
                  <a:pt x="2555925" y="26009"/>
                </a:lnTo>
                <a:lnTo>
                  <a:pt x="2533700" y="25958"/>
                </a:lnTo>
                <a:close/>
              </a:path>
              <a:path w="3129915" h="76200">
                <a:moveTo>
                  <a:pt x="2578150" y="26047"/>
                </a:moveTo>
                <a:lnTo>
                  <a:pt x="2578100" y="48272"/>
                </a:lnTo>
                <a:lnTo>
                  <a:pt x="2600325" y="48323"/>
                </a:lnTo>
                <a:lnTo>
                  <a:pt x="2600375" y="26098"/>
                </a:lnTo>
                <a:lnTo>
                  <a:pt x="2578150" y="26047"/>
                </a:lnTo>
                <a:close/>
              </a:path>
              <a:path w="3129915" h="76200">
                <a:moveTo>
                  <a:pt x="2622600" y="26136"/>
                </a:moveTo>
                <a:lnTo>
                  <a:pt x="2622550" y="48361"/>
                </a:lnTo>
                <a:lnTo>
                  <a:pt x="2644775" y="48412"/>
                </a:lnTo>
                <a:lnTo>
                  <a:pt x="2644825" y="26187"/>
                </a:lnTo>
                <a:lnTo>
                  <a:pt x="2622600" y="26136"/>
                </a:lnTo>
                <a:close/>
              </a:path>
              <a:path w="3129915" h="76200">
                <a:moveTo>
                  <a:pt x="2667038" y="26225"/>
                </a:moveTo>
                <a:lnTo>
                  <a:pt x="2667000" y="48450"/>
                </a:lnTo>
                <a:lnTo>
                  <a:pt x="2689225" y="48501"/>
                </a:lnTo>
                <a:lnTo>
                  <a:pt x="2689263" y="26276"/>
                </a:lnTo>
                <a:lnTo>
                  <a:pt x="2667038" y="26225"/>
                </a:lnTo>
                <a:close/>
              </a:path>
              <a:path w="3129915" h="76200">
                <a:moveTo>
                  <a:pt x="2711500" y="26314"/>
                </a:moveTo>
                <a:lnTo>
                  <a:pt x="2711450" y="48539"/>
                </a:lnTo>
                <a:lnTo>
                  <a:pt x="2733675" y="48577"/>
                </a:lnTo>
                <a:lnTo>
                  <a:pt x="2733713" y="26352"/>
                </a:lnTo>
                <a:lnTo>
                  <a:pt x="2711500" y="26314"/>
                </a:lnTo>
                <a:close/>
              </a:path>
              <a:path w="3129915" h="76200">
                <a:moveTo>
                  <a:pt x="2755950" y="26403"/>
                </a:moveTo>
                <a:lnTo>
                  <a:pt x="2755900" y="48628"/>
                </a:lnTo>
                <a:lnTo>
                  <a:pt x="2778125" y="48666"/>
                </a:lnTo>
                <a:lnTo>
                  <a:pt x="2778163" y="26441"/>
                </a:lnTo>
                <a:lnTo>
                  <a:pt x="2755950" y="26403"/>
                </a:lnTo>
                <a:close/>
              </a:path>
              <a:path w="3129915" h="76200">
                <a:moveTo>
                  <a:pt x="2800388" y="26492"/>
                </a:moveTo>
                <a:lnTo>
                  <a:pt x="2800350" y="48717"/>
                </a:lnTo>
                <a:lnTo>
                  <a:pt x="2822575" y="48755"/>
                </a:lnTo>
                <a:lnTo>
                  <a:pt x="2822613" y="26530"/>
                </a:lnTo>
                <a:lnTo>
                  <a:pt x="2800388" y="26492"/>
                </a:lnTo>
                <a:close/>
              </a:path>
              <a:path w="3129915" h="76200">
                <a:moveTo>
                  <a:pt x="2844838" y="26581"/>
                </a:moveTo>
                <a:lnTo>
                  <a:pt x="2844800" y="48806"/>
                </a:lnTo>
                <a:lnTo>
                  <a:pt x="2867025" y="48844"/>
                </a:lnTo>
                <a:lnTo>
                  <a:pt x="2867063" y="26619"/>
                </a:lnTo>
                <a:lnTo>
                  <a:pt x="2844838" y="26581"/>
                </a:lnTo>
                <a:close/>
              </a:path>
              <a:path w="3129915" h="76200">
                <a:moveTo>
                  <a:pt x="2889288" y="26670"/>
                </a:moveTo>
                <a:lnTo>
                  <a:pt x="2889250" y="48895"/>
                </a:lnTo>
                <a:lnTo>
                  <a:pt x="2911475" y="48933"/>
                </a:lnTo>
                <a:lnTo>
                  <a:pt x="2911513" y="26708"/>
                </a:lnTo>
                <a:lnTo>
                  <a:pt x="2889288" y="26670"/>
                </a:lnTo>
                <a:close/>
              </a:path>
              <a:path w="3129915" h="76200">
                <a:moveTo>
                  <a:pt x="2933738" y="26746"/>
                </a:moveTo>
                <a:lnTo>
                  <a:pt x="2933700" y="48971"/>
                </a:lnTo>
                <a:lnTo>
                  <a:pt x="2955925" y="49022"/>
                </a:lnTo>
                <a:lnTo>
                  <a:pt x="2955963" y="26797"/>
                </a:lnTo>
                <a:lnTo>
                  <a:pt x="2933738" y="26746"/>
                </a:lnTo>
                <a:close/>
              </a:path>
              <a:path w="3129915" h="76200">
                <a:moveTo>
                  <a:pt x="2978188" y="26835"/>
                </a:moveTo>
                <a:lnTo>
                  <a:pt x="2978150" y="49060"/>
                </a:lnTo>
                <a:lnTo>
                  <a:pt x="3000375" y="49110"/>
                </a:lnTo>
                <a:lnTo>
                  <a:pt x="3000413" y="26885"/>
                </a:lnTo>
                <a:lnTo>
                  <a:pt x="2978188" y="26835"/>
                </a:lnTo>
                <a:close/>
              </a:path>
              <a:path w="3129915" h="76200">
                <a:moveTo>
                  <a:pt x="3022638" y="26924"/>
                </a:moveTo>
                <a:lnTo>
                  <a:pt x="3022600" y="49149"/>
                </a:lnTo>
                <a:lnTo>
                  <a:pt x="3044825" y="49199"/>
                </a:lnTo>
                <a:lnTo>
                  <a:pt x="3044863" y="26974"/>
                </a:lnTo>
                <a:lnTo>
                  <a:pt x="3022638" y="26924"/>
                </a:lnTo>
                <a:close/>
              </a:path>
              <a:path w="3129915" h="76200">
                <a:moveTo>
                  <a:pt x="3053638" y="0"/>
                </a:moveTo>
                <a:lnTo>
                  <a:pt x="3053486" y="76200"/>
                </a:lnTo>
                <a:lnTo>
                  <a:pt x="3129762" y="38252"/>
                </a:lnTo>
                <a:lnTo>
                  <a:pt x="3053638" y="0"/>
                </a:lnTo>
                <a:close/>
              </a:path>
            </a:pathLst>
          </a:custGeom>
          <a:solidFill>
            <a:srgbClr val="C44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26343" y="4111218"/>
            <a:ext cx="3131820" cy="630555"/>
          </a:xfrm>
          <a:custGeom>
            <a:avLst/>
            <a:gdLst/>
            <a:ahLst/>
            <a:cxnLst/>
            <a:rect l="l" t="t" r="r" b="b"/>
            <a:pathLst>
              <a:path w="3131820" h="630554">
                <a:moveTo>
                  <a:pt x="4165" y="0"/>
                </a:moveTo>
                <a:lnTo>
                  <a:pt x="0" y="21831"/>
                </a:lnTo>
                <a:lnTo>
                  <a:pt x="21843" y="25996"/>
                </a:lnTo>
                <a:lnTo>
                  <a:pt x="25996" y="4165"/>
                </a:lnTo>
                <a:lnTo>
                  <a:pt x="4165" y="0"/>
                </a:lnTo>
                <a:close/>
              </a:path>
              <a:path w="3131820" h="630554">
                <a:moveTo>
                  <a:pt x="47828" y="8318"/>
                </a:moveTo>
                <a:lnTo>
                  <a:pt x="43675" y="30149"/>
                </a:lnTo>
                <a:lnTo>
                  <a:pt x="65506" y="34302"/>
                </a:lnTo>
                <a:lnTo>
                  <a:pt x="69659" y="12471"/>
                </a:lnTo>
                <a:lnTo>
                  <a:pt x="47828" y="8318"/>
                </a:lnTo>
                <a:close/>
              </a:path>
              <a:path w="3131820" h="630554">
                <a:moveTo>
                  <a:pt x="91490" y="16637"/>
                </a:moveTo>
                <a:lnTo>
                  <a:pt x="87337" y="38468"/>
                </a:lnTo>
                <a:lnTo>
                  <a:pt x="109169" y="42621"/>
                </a:lnTo>
                <a:lnTo>
                  <a:pt x="113322" y="20789"/>
                </a:lnTo>
                <a:lnTo>
                  <a:pt x="91490" y="16637"/>
                </a:lnTo>
                <a:close/>
              </a:path>
              <a:path w="3131820" h="630554">
                <a:moveTo>
                  <a:pt x="135153" y="24942"/>
                </a:moveTo>
                <a:lnTo>
                  <a:pt x="131000" y="46774"/>
                </a:lnTo>
                <a:lnTo>
                  <a:pt x="152831" y="50939"/>
                </a:lnTo>
                <a:lnTo>
                  <a:pt x="156997" y="29095"/>
                </a:lnTo>
                <a:lnTo>
                  <a:pt x="135153" y="24942"/>
                </a:lnTo>
                <a:close/>
              </a:path>
              <a:path w="3131820" h="630554">
                <a:moveTo>
                  <a:pt x="178828" y="33261"/>
                </a:moveTo>
                <a:lnTo>
                  <a:pt x="174663" y="55092"/>
                </a:lnTo>
                <a:lnTo>
                  <a:pt x="196494" y="59245"/>
                </a:lnTo>
                <a:lnTo>
                  <a:pt x="200660" y="37414"/>
                </a:lnTo>
                <a:lnTo>
                  <a:pt x="178828" y="33261"/>
                </a:lnTo>
                <a:close/>
              </a:path>
              <a:path w="3131820" h="630554">
                <a:moveTo>
                  <a:pt x="222491" y="41567"/>
                </a:moveTo>
                <a:lnTo>
                  <a:pt x="218338" y="63411"/>
                </a:lnTo>
                <a:lnTo>
                  <a:pt x="240169" y="67564"/>
                </a:lnTo>
                <a:lnTo>
                  <a:pt x="244322" y="45732"/>
                </a:lnTo>
                <a:lnTo>
                  <a:pt x="222491" y="41567"/>
                </a:lnTo>
                <a:close/>
              </a:path>
              <a:path w="3131820" h="630554">
                <a:moveTo>
                  <a:pt x="266153" y="49885"/>
                </a:moveTo>
                <a:lnTo>
                  <a:pt x="262000" y="71716"/>
                </a:lnTo>
                <a:lnTo>
                  <a:pt x="283832" y="75869"/>
                </a:lnTo>
                <a:lnTo>
                  <a:pt x="287985" y="54038"/>
                </a:lnTo>
                <a:lnTo>
                  <a:pt x="266153" y="49885"/>
                </a:lnTo>
                <a:close/>
              </a:path>
              <a:path w="3131820" h="630554">
                <a:moveTo>
                  <a:pt x="309816" y="58204"/>
                </a:moveTo>
                <a:lnTo>
                  <a:pt x="305663" y="80035"/>
                </a:lnTo>
                <a:lnTo>
                  <a:pt x="327494" y="84188"/>
                </a:lnTo>
                <a:lnTo>
                  <a:pt x="331660" y="62357"/>
                </a:lnTo>
                <a:lnTo>
                  <a:pt x="309816" y="58204"/>
                </a:lnTo>
                <a:close/>
              </a:path>
              <a:path w="3131820" h="630554">
                <a:moveTo>
                  <a:pt x="353491" y="66509"/>
                </a:moveTo>
                <a:lnTo>
                  <a:pt x="349326" y="88341"/>
                </a:lnTo>
                <a:lnTo>
                  <a:pt x="371157" y="92506"/>
                </a:lnTo>
                <a:lnTo>
                  <a:pt x="375323" y="70675"/>
                </a:lnTo>
                <a:lnTo>
                  <a:pt x="353491" y="66509"/>
                </a:lnTo>
                <a:close/>
              </a:path>
              <a:path w="3131820" h="630554">
                <a:moveTo>
                  <a:pt x="397154" y="74828"/>
                </a:moveTo>
                <a:lnTo>
                  <a:pt x="393001" y="96659"/>
                </a:lnTo>
                <a:lnTo>
                  <a:pt x="414832" y="100812"/>
                </a:lnTo>
                <a:lnTo>
                  <a:pt x="418985" y="78981"/>
                </a:lnTo>
                <a:lnTo>
                  <a:pt x="397154" y="74828"/>
                </a:lnTo>
                <a:close/>
              </a:path>
              <a:path w="3131820" h="630554">
                <a:moveTo>
                  <a:pt x="440816" y="83134"/>
                </a:moveTo>
                <a:lnTo>
                  <a:pt x="436664" y="104978"/>
                </a:lnTo>
                <a:lnTo>
                  <a:pt x="458495" y="109131"/>
                </a:lnTo>
                <a:lnTo>
                  <a:pt x="462648" y="87299"/>
                </a:lnTo>
                <a:lnTo>
                  <a:pt x="440816" y="83134"/>
                </a:lnTo>
                <a:close/>
              </a:path>
              <a:path w="3131820" h="630554">
                <a:moveTo>
                  <a:pt x="484479" y="91452"/>
                </a:moveTo>
                <a:lnTo>
                  <a:pt x="480326" y="113284"/>
                </a:lnTo>
                <a:lnTo>
                  <a:pt x="502158" y="117436"/>
                </a:lnTo>
                <a:lnTo>
                  <a:pt x="506310" y="95605"/>
                </a:lnTo>
                <a:lnTo>
                  <a:pt x="484479" y="91452"/>
                </a:lnTo>
                <a:close/>
              </a:path>
              <a:path w="3131820" h="630554">
                <a:moveTo>
                  <a:pt x="528154" y="99771"/>
                </a:moveTo>
                <a:lnTo>
                  <a:pt x="523989" y="121602"/>
                </a:lnTo>
                <a:lnTo>
                  <a:pt x="545820" y="125755"/>
                </a:lnTo>
                <a:lnTo>
                  <a:pt x="549986" y="103924"/>
                </a:lnTo>
                <a:lnTo>
                  <a:pt x="528154" y="99771"/>
                </a:lnTo>
                <a:close/>
              </a:path>
              <a:path w="3131820" h="630554">
                <a:moveTo>
                  <a:pt x="571817" y="108077"/>
                </a:moveTo>
                <a:lnTo>
                  <a:pt x="567664" y="129908"/>
                </a:lnTo>
                <a:lnTo>
                  <a:pt x="589495" y="134073"/>
                </a:lnTo>
                <a:lnTo>
                  <a:pt x="593648" y="112242"/>
                </a:lnTo>
                <a:lnTo>
                  <a:pt x="571817" y="108077"/>
                </a:lnTo>
                <a:close/>
              </a:path>
              <a:path w="3131820" h="630554">
                <a:moveTo>
                  <a:pt x="615480" y="116395"/>
                </a:moveTo>
                <a:lnTo>
                  <a:pt x="611327" y="138226"/>
                </a:lnTo>
                <a:lnTo>
                  <a:pt x="633158" y="142379"/>
                </a:lnTo>
                <a:lnTo>
                  <a:pt x="637311" y="120548"/>
                </a:lnTo>
                <a:lnTo>
                  <a:pt x="615480" y="116395"/>
                </a:lnTo>
                <a:close/>
              </a:path>
              <a:path w="3131820" h="630554">
                <a:moveTo>
                  <a:pt x="659142" y="124701"/>
                </a:moveTo>
                <a:lnTo>
                  <a:pt x="654989" y="146545"/>
                </a:lnTo>
                <a:lnTo>
                  <a:pt x="676821" y="150698"/>
                </a:lnTo>
                <a:lnTo>
                  <a:pt x="680974" y="128866"/>
                </a:lnTo>
                <a:lnTo>
                  <a:pt x="659142" y="124701"/>
                </a:lnTo>
                <a:close/>
              </a:path>
              <a:path w="3131820" h="630554">
                <a:moveTo>
                  <a:pt x="702817" y="133019"/>
                </a:moveTo>
                <a:lnTo>
                  <a:pt x="698652" y="154851"/>
                </a:lnTo>
                <a:lnTo>
                  <a:pt x="720483" y="159004"/>
                </a:lnTo>
                <a:lnTo>
                  <a:pt x="724649" y="137172"/>
                </a:lnTo>
                <a:lnTo>
                  <a:pt x="702817" y="133019"/>
                </a:lnTo>
                <a:close/>
              </a:path>
              <a:path w="3131820" h="630554">
                <a:moveTo>
                  <a:pt x="746480" y="141338"/>
                </a:moveTo>
                <a:lnTo>
                  <a:pt x="742314" y="163169"/>
                </a:lnTo>
                <a:lnTo>
                  <a:pt x="764159" y="167322"/>
                </a:lnTo>
                <a:lnTo>
                  <a:pt x="768311" y="145491"/>
                </a:lnTo>
                <a:lnTo>
                  <a:pt x="746480" y="141338"/>
                </a:lnTo>
                <a:close/>
              </a:path>
              <a:path w="3131820" h="630554">
                <a:moveTo>
                  <a:pt x="790143" y="149644"/>
                </a:moveTo>
                <a:lnTo>
                  <a:pt x="785990" y="171475"/>
                </a:lnTo>
                <a:lnTo>
                  <a:pt x="807821" y="175641"/>
                </a:lnTo>
                <a:lnTo>
                  <a:pt x="811974" y="153809"/>
                </a:lnTo>
                <a:lnTo>
                  <a:pt x="790143" y="149644"/>
                </a:lnTo>
                <a:close/>
              </a:path>
              <a:path w="3131820" h="630554">
                <a:moveTo>
                  <a:pt x="833805" y="157962"/>
                </a:moveTo>
                <a:lnTo>
                  <a:pt x="829652" y="179793"/>
                </a:lnTo>
                <a:lnTo>
                  <a:pt x="851484" y="183946"/>
                </a:lnTo>
                <a:lnTo>
                  <a:pt x="855637" y="162115"/>
                </a:lnTo>
                <a:lnTo>
                  <a:pt x="833805" y="157962"/>
                </a:lnTo>
                <a:close/>
              </a:path>
              <a:path w="3131820" h="630554">
                <a:moveTo>
                  <a:pt x="877468" y="166268"/>
                </a:moveTo>
                <a:lnTo>
                  <a:pt x="873315" y="188112"/>
                </a:lnTo>
                <a:lnTo>
                  <a:pt x="895146" y="192265"/>
                </a:lnTo>
                <a:lnTo>
                  <a:pt x="899312" y="170434"/>
                </a:lnTo>
                <a:lnTo>
                  <a:pt x="877468" y="166268"/>
                </a:lnTo>
                <a:close/>
              </a:path>
              <a:path w="3131820" h="630554">
                <a:moveTo>
                  <a:pt x="921143" y="174586"/>
                </a:moveTo>
                <a:lnTo>
                  <a:pt x="916978" y="196418"/>
                </a:lnTo>
                <a:lnTo>
                  <a:pt x="938822" y="200571"/>
                </a:lnTo>
                <a:lnTo>
                  <a:pt x="942975" y="178739"/>
                </a:lnTo>
                <a:lnTo>
                  <a:pt x="921143" y="174586"/>
                </a:lnTo>
                <a:close/>
              </a:path>
              <a:path w="3131820" h="630554">
                <a:moveTo>
                  <a:pt x="964806" y="182905"/>
                </a:moveTo>
                <a:lnTo>
                  <a:pt x="960653" y="204736"/>
                </a:lnTo>
                <a:lnTo>
                  <a:pt x="982484" y="208889"/>
                </a:lnTo>
                <a:lnTo>
                  <a:pt x="986637" y="187058"/>
                </a:lnTo>
                <a:lnTo>
                  <a:pt x="964806" y="182905"/>
                </a:lnTo>
                <a:close/>
              </a:path>
              <a:path w="3131820" h="630554">
                <a:moveTo>
                  <a:pt x="1008468" y="191211"/>
                </a:moveTo>
                <a:lnTo>
                  <a:pt x="1004315" y="213042"/>
                </a:lnTo>
                <a:lnTo>
                  <a:pt x="1026147" y="217208"/>
                </a:lnTo>
                <a:lnTo>
                  <a:pt x="1030300" y="195376"/>
                </a:lnTo>
                <a:lnTo>
                  <a:pt x="1008468" y="191211"/>
                </a:lnTo>
                <a:close/>
              </a:path>
              <a:path w="3131820" h="630554">
                <a:moveTo>
                  <a:pt x="1052131" y="199529"/>
                </a:moveTo>
                <a:lnTo>
                  <a:pt x="1047978" y="221361"/>
                </a:lnTo>
                <a:lnTo>
                  <a:pt x="1069809" y="225513"/>
                </a:lnTo>
                <a:lnTo>
                  <a:pt x="1073975" y="203682"/>
                </a:lnTo>
                <a:lnTo>
                  <a:pt x="1052131" y="199529"/>
                </a:lnTo>
                <a:close/>
              </a:path>
              <a:path w="3131820" h="630554">
                <a:moveTo>
                  <a:pt x="1095806" y="207835"/>
                </a:moveTo>
                <a:lnTo>
                  <a:pt x="1091641" y="229679"/>
                </a:lnTo>
                <a:lnTo>
                  <a:pt x="1113485" y="233832"/>
                </a:lnTo>
                <a:lnTo>
                  <a:pt x="1117638" y="212001"/>
                </a:lnTo>
                <a:lnTo>
                  <a:pt x="1095806" y="207835"/>
                </a:lnTo>
                <a:close/>
              </a:path>
              <a:path w="3131820" h="630554">
                <a:moveTo>
                  <a:pt x="1139469" y="216154"/>
                </a:moveTo>
                <a:lnTo>
                  <a:pt x="1135316" y="237985"/>
                </a:lnTo>
                <a:lnTo>
                  <a:pt x="1157147" y="242138"/>
                </a:lnTo>
                <a:lnTo>
                  <a:pt x="1161300" y="220306"/>
                </a:lnTo>
                <a:lnTo>
                  <a:pt x="1139469" y="216154"/>
                </a:lnTo>
                <a:close/>
              </a:path>
              <a:path w="3131820" h="630554">
                <a:moveTo>
                  <a:pt x="1183131" y="224472"/>
                </a:moveTo>
                <a:lnTo>
                  <a:pt x="1178979" y="246303"/>
                </a:lnTo>
                <a:lnTo>
                  <a:pt x="1200810" y="250456"/>
                </a:lnTo>
                <a:lnTo>
                  <a:pt x="1204963" y="228625"/>
                </a:lnTo>
                <a:lnTo>
                  <a:pt x="1183131" y="224472"/>
                </a:lnTo>
                <a:close/>
              </a:path>
              <a:path w="3131820" h="630554">
                <a:moveTo>
                  <a:pt x="1226794" y="232778"/>
                </a:moveTo>
                <a:lnTo>
                  <a:pt x="1222641" y="254609"/>
                </a:lnTo>
                <a:lnTo>
                  <a:pt x="1244473" y="258775"/>
                </a:lnTo>
                <a:lnTo>
                  <a:pt x="1248638" y="236943"/>
                </a:lnTo>
                <a:lnTo>
                  <a:pt x="1226794" y="232778"/>
                </a:lnTo>
                <a:close/>
              </a:path>
              <a:path w="3131820" h="630554">
                <a:moveTo>
                  <a:pt x="1270469" y="241096"/>
                </a:moveTo>
                <a:lnTo>
                  <a:pt x="1266304" y="262928"/>
                </a:lnTo>
                <a:lnTo>
                  <a:pt x="1288148" y="267081"/>
                </a:lnTo>
                <a:lnTo>
                  <a:pt x="1292301" y="245249"/>
                </a:lnTo>
                <a:lnTo>
                  <a:pt x="1270469" y="241096"/>
                </a:lnTo>
                <a:close/>
              </a:path>
              <a:path w="3131820" h="630554">
                <a:moveTo>
                  <a:pt x="1314132" y="249402"/>
                </a:moveTo>
                <a:lnTo>
                  <a:pt x="1309979" y="271246"/>
                </a:lnTo>
                <a:lnTo>
                  <a:pt x="1331810" y="275399"/>
                </a:lnTo>
                <a:lnTo>
                  <a:pt x="1335963" y="253568"/>
                </a:lnTo>
                <a:lnTo>
                  <a:pt x="1314132" y="249402"/>
                </a:lnTo>
                <a:close/>
              </a:path>
              <a:path w="3131820" h="630554">
                <a:moveTo>
                  <a:pt x="1357795" y="257721"/>
                </a:moveTo>
                <a:lnTo>
                  <a:pt x="1353642" y="279552"/>
                </a:lnTo>
                <a:lnTo>
                  <a:pt x="1375473" y="283718"/>
                </a:lnTo>
                <a:lnTo>
                  <a:pt x="1379626" y="261874"/>
                </a:lnTo>
                <a:lnTo>
                  <a:pt x="1357795" y="257721"/>
                </a:lnTo>
                <a:close/>
              </a:path>
              <a:path w="3131820" h="630554">
                <a:moveTo>
                  <a:pt x="1401457" y="266039"/>
                </a:moveTo>
                <a:lnTo>
                  <a:pt x="1397304" y="287870"/>
                </a:lnTo>
                <a:lnTo>
                  <a:pt x="1419136" y="292023"/>
                </a:lnTo>
                <a:lnTo>
                  <a:pt x="1423301" y="270192"/>
                </a:lnTo>
                <a:lnTo>
                  <a:pt x="1401457" y="266039"/>
                </a:lnTo>
                <a:close/>
              </a:path>
              <a:path w="3131820" h="630554">
                <a:moveTo>
                  <a:pt x="1445133" y="274345"/>
                </a:moveTo>
                <a:lnTo>
                  <a:pt x="1440967" y="296176"/>
                </a:lnTo>
                <a:lnTo>
                  <a:pt x="1462798" y="300342"/>
                </a:lnTo>
                <a:lnTo>
                  <a:pt x="1466964" y="278511"/>
                </a:lnTo>
                <a:lnTo>
                  <a:pt x="1445133" y="274345"/>
                </a:lnTo>
                <a:close/>
              </a:path>
              <a:path w="3131820" h="630554">
                <a:moveTo>
                  <a:pt x="1488795" y="282663"/>
                </a:moveTo>
                <a:lnTo>
                  <a:pt x="1484642" y="304495"/>
                </a:lnTo>
                <a:lnTo>
                  <a:pt x="1506474" y="308648"/>
                </a:lnTo>
                <a:lnTo>
                  <a:pt x="1510626" y="286816"/>
                </a:lnTo>
                <a:lnTo>
                  <a:pt x="1488795" y="282663"/>
                </a:lnTo>
                <a:close/>
              </a:path>
              <a:path w="3131820" h="630554">
                <a:moveTo>
                  <a:pt x="1532458" y="290982"/>
                </a:moveTo>
                <a:lnTo>
                  <a:pt x="1528305" y="312813"/>
                </a:lnTo>
                <a:lnTo>
                  <a:pt x="1550136" y="316966"/>
                </a:lnTo>
                <a:lnTo>
                  <a:pt x="1554289" y="295135"/>
                </a:lnTo>
                <a:lnTo>
                  <a:pt x="1532458" y="290982"/>
                </a:lnTo>
                <a:close/>
              </a:path>
              <a:path w="3131820" h="630554">
                <a:moveTo>
                  <a:pt x="1576120" y="299288"/>
                </a:moveTo>
                <a:lnTo>
                  <a:pt x="1571967" y="321119"/>
                </a:lnTo>
                <a:lnTo>
                  <a:pt x="1593799" y="325285"/>
                </a:lnTo>
                <a:lnTo>
                  <a:pt x="1597964" y="303441"/>
                </a:lnTo>
                <a:lnTo>
                  <a:pt x="1576120" y="299288"/>
                </a:lnTo>
                <a:close/>
              </a:path>
              <a:path w="3131820" h="630554">
                <a:moveTo>
                  <a:pt x="1619796" y="307606"/>
                </a:moveTo>
                <a:lnTo>
                  <a:pt x="1615630" y="329438"/>
                </a:lnTo>
                <a:lnTo>
                  <a:pt x="1637461" y="333590"/>
                </a:lnTo>
                <a:lnTo>
                  <a:pt x="1641627" y="311759"/>
                </a:lnTo>
                <a:lnTo>
                  <a:pt x="1619796" y="307606"/>
                </a:lnTo>
                <a:close/>
              </a:path>
              <a:path w="3131820" h="630554">
                <a:moveTo>
                  <a:pt x="1663458" y="315912"/>
                </a:moveTo>
                <a:lnTo>
                  <a:pt x="1659305" y="337743"/>
                </a:lnTo>
                <a:lnTo>
                  <a:pt x="1681137" y="341909"/>
                </a:lnTo>
                <a:lnTo>
                  <a:pt x="1685289" y="320078"/>
                </a:lnTo>
                <a:lnTo>
                  <a:pt x="1663458" y="315912"/>
                </a:lnTo>
                <a:close/>
              </a:path>
              <a:path w="3131820" h="630554">
                <a:moveTo>
                  <a:pt x="1707121" y="324231"/>
                </a:moveTo>
                <a:lnTo>
                  <a:pt x="1702968" y="346062"/>
                </a:lnTo>
                <a:lnTo>
                  <a:pt x="1724799" y="350215"/>
                </a:lnTo>
                <a:lnTo>
                  <a:pt x="1728952" y="328383"/>
                </a:lnTo>
                <a:lnTo>
                  <a:pt x="1707121" y="324231"/>
                </a:lnTo>
                <a:close/>
              </a:path>
              <a:path w="3131820" h="630554">
                <a:moveTo>
                  <a:pt x="1750783" y="332549"/>
                </a:moveTo>
                <a:lnTo>
                  <a:pt x="1746630" y="354380"/>
                </a:lnTo>
                <a:lnTo>
                  <a:pt x="1768462" y="358533"/>
                </a:lnTo>
                <a:lnTo>
                  <a:pt x="1772615" y="336702"/>
                </a:lnTo>
                <a:lnTo>
                  <a:pt x="1750783" y="332549"/>
                </a:lnTo>
                <a:close/>
              </a:path>
              <a:path w="3131820" h="630554">
                <a:moveTo>
                  <a:pt x="1794459" y="340855"/>
                </a:moveTo>
                <a:lnTo>
                  <a:pt x="1790293" y="362686"/>
                </a:lnTo>
                <a:lnTo>
                  <a:pt x="1812124" y="366839"/>
                </a:lnTo>
                <a:lnTo>
                  <a:pt x="1816290" y="345008"/>
                </a:lnTo>
                <a:lnTo>
                  <a:pt x="1794459" y="340855"/>
                </a:lnTo>
                <a:close/>
              </a:path>
              <a:path w="3131820" h="630554">
                <a:moveTo>
                  <a:pt x="1838121" y="349173"/>
                </a:moveTo>
                <a:lnTo>
                  <a:pt x="1833968" y="371005"/>
                </a:lnTo>
                <a:lnTo>
                  <a:pt x="1855800" y="375158"/>
                </a:lnTo>
                <a:lnTo>
                  <a:pt x="1859953" y="353326"/>
                </a:lnTo>
                <a:lnTo>
                  <a:pt x="1838121" y="349173"/>
                </a:lnTo>
                <a:close/>
              </a:path>
              <a:path w="3131820" h="630554">
                <a:moveTo>
                  <a:pt x="1881784" y="357479"/>
                </a:moveTo>
                <a:lnTo>
                  <a:pt x="1877631" y="379310"/>
                </a:lnTo>
                <a:lnTo>
                  <a:pt x="1899462" y="383476"/>
                </a:lnTo>
                <a:lnTo>
                  <a:pt x="1903615" y="361645"/>
                </a:lnTo>
                <a:lnTo>
                  <a:pt x="1881784" y="357479"/>
                </a:lnTo>
                <a:close/>
              </a:path>
              <a:path w="3131820" h="630554">
                <a:moveTo>
                  <a:pt x="1925447" y="365798"/>
                </a:moveTo>
                <a:lnTo>
                  <a:pt x="1921294" y="387629"/>
                </a:lnTo>
                <a:lnTo>
                  <a:pt x="1943125" y="391782"/>
                </a:lnTo>
                <a:lnTo>
                  <a:pt x="1947278" y="369951"/>
                </a:lnTo>
                <a:lnTo>
                  <a:pt x="1925447" y="365798"/>
                </a:lnTo>
                <a:close/>
              </a:path>
              <a:path w="3131820" h="630554">
                <a:moveTo>
                  <a:pt x="1969122" y="374116"/>
                </a:moveTo>
                <a:lnTo>
                  <a:pt x="1964956" y="395947"/>
                </a:lnTo>
                <a:lnTo>
                  <a:pt x="1986788" y="400100"/>
                </a:lnTo>
                <a:lnTo>
                  <a:pt x="1990953" y="378269"/>
                </a:lnTo>
                <a:lnTo>
                  <a:pt x="1969122" y="374116"/>
                </a:lnTo>
                <a:close/>
              </a:path>
              <a:path w="3131820" h="630554">
                <a:moveTo>
                  <a:pt x="2012784" y="382422"/>
                </a:moveTo>
                <a:lnTo>
                  <a:pt x="2008631" y="404253"/>
                </a:lnTo>
                <a:lnTo>
                  <a:pt x="2030463" y="408419"/>
                </a:lnTo>
                <a:lnTo>
                  <a:pt x="2034616" y="386575"/>
                </a:lnTo>
                <a:lnTo>
                  <a:pt x="2012784" y="382422"/>
                </a:lnTo>
                <a:close/>
              </a:path>
              <a:path w="3131820" h="630554">
                <a:moveTo>
                  <a:pt x="2056447" y="390740"/>
                </a:moveTo>
                <a:lnTo>
                  <a:pt x="2052294" y="412572"/>
                </a:lnTo>
                <a:lnTo>
                  <a:pt x="2074125" y="416725"/>
                </a:lnTo>
                <a:lnTo>
                  <a:pt x="2078278" y="394893"/>
                </a:lnTo>
                <a:lnTo>
                  <a:pt x="2056447" y="390740"/>
                </a:lnTo>
                <a:close/>
              </a:path>
              <a:path w="3131820" h="630554">
                <a:moveTo>
                  <a:pt x="2100110" y="399046"/>
                </a:moveTo>
                <a:lnTo>
                  <a:pt x="2095957" y="420890"/>
                </a:lnTo>
                <a:lnTo>
                  <a:pt x="2117788" y="425043"/>
                </a:lnTo>
                <a:lnTo>
                  <a:pt x="2121941" y="403212"/>
                </a:lnTo>
                <a:lnTo>
                  <a:pt x="2100110" y="399046"/>
                </a:lnTo>
                <a:close/>
              </a:path>
              <a:path w="3131820" h="630554">
                <a:moveTo>
                  <a:pt x="2143785" y="407365"/>
                </a:moveTo>
                <a:lnTo>
                  <a:pt x="2139619" y="429196"/>
                </a:lnTo>
                <a:lnTo>
                  <a:pt x="2161451" y="433349"/>
                </a:lnTo>
                <a:lnTo>
                  <a:pt x="2165616" y="411518"/>
                </a:lnTo>
                <a:lnTo>
                  <a:pt x="2143785" y="407365"/>
                </a:lnTo>
                <a:close/>
              </a:path>
              <a:path w="3131820" h="630554">
                <a:moveTo>
                  <a:pt x="2187447" y="415683"/>
                </a:moveTo>
                <a:lnTo>
                  <a:pt x="2183282" y="437515"/>
                </a:lnTo>
                <a:lnTo>
                  <a:pt x="2205126" y="441667"/>
                </a:lnTo>
                <a:lnTo>
                  <a:pt x="2209279" y="419836"/>
                </a:lnTo>
                <a:lnTo>
                  <a:pt x="2187447" y="415683"/>
                </a:lnTo>
                <a:close/>
              </a:path>
              <a:path w="3131820" h="630554">
                <a:moveTo>
                  <a:pt x="2231110" y="423989"/>
                </a:moveTo>
                <a:lnTo>
                  <a:pt x="2226957" y="445820"/>
                </a:lnTo>
                <a:lnTo>
                  <a:pt x="2248789" y="449986"/>
                </a:lnTo>
                <a:lnTo>
                  <a:pt x="2252941" y="428142"/>
                </a:lnTo>
                <a:lnTo>
                  <a:pt x="2231110" y="423989"/>
                </a:lnTo>
                <a:close/>
              </a:path>
              <a:path w="3131820" h="630554">
                <a:moveTo>
                  <a:pt x="2274773" y="432308"/>
                </a:moveTo>
                <a:lnTo>
                  <a:pt x="2270620" y="454139"/>
                </a:lnTo>
                <a:lnTo>
                  <a:pt x="2292451" y="458292"/>
                </a:lnTo>
                <a:lnTo>
                  <a:pt x="2296604" y="436460"/>
                </a:lnTo>
                <a:lnTo>
                  <a:pt x="2274773" y="432308"/>
                </a:lnTo>
                <a:close/>
              </a:path>
              <a:path w="3131820" h="630554">
                <a:moveTo>
                  <a:pt x="2318435" y="440613"/>
                </a:moveTo>
                <a:lnTo>
                  <a:pt x="2314282" y="462445"/>
                </a:lnTo>
                <a:lnTo>
                  <a:pt x="2336114" y="466610"/>
                </a:lnTo>
                <a:lnTo>
                  <a:pt x="2340279" y="444779"/>
                </a:lnTo>
                <a:lnTo>
                  <a:pt x="2318435" y="440613"/>
                </a:lnTo>
                <a:close/>
              </a:path>
              <a:path w="3131820" h="630554">
                <a:moveTo>
                  <a:pt x="2362111" y="448932"/>
                </a:moveTo>
                <a:lnTo>
                  <a:pt x="2357945" y="470763"/>
                </a:lnTo>
                <a:lnTo>
                  <a:pt x="2379776" y="474916"/>
                </a:lnTo>
                <a:lnTo>
                  <a:pt x="2383942" y="453085"/>
                </a:lnTo>
                <a:lnTo>
                  <a:pt x="2362111" y="448932"/>
                </a:lnTo>
                <a:close/>
              </a:path>
              <a:path w="3131820" h="630554">
                <a:moveTo>
                  <a:pt x="2405773" y="457250"/>
                </a:moveTo>
                <a:lnTo>
                  <a:pt x="2401620" y="479082"/>
                </a:lnTo>
                <a:lnTo>
                  <a:pt x="2423452" y="483235"/>
                </a:lnTo>
                <a:lnTo>
                  <a:pt x="2427605" y="461403"/>
                </a:lnTo>
                <a:lnTo>
                  <a:pt x="2405773" y="457250"/>
                </a:lnTo>
                <a:close/>
              </a:path>
              <a:path w="3131820" h="630554">
                <a:moveTo>
                  <a:pt x="2449436" y="465556"/>
                </a:moveTo>
                <a:lnTo>
                  <a:pt x="2445283" y="487387"/>
                </a:lnTo>
                <a:lnTo>
                  <a:pt x="2467114" y="491553"/>
                </a:lnTo>
                <a:lnTo>
                  <a:pt x="2471267" y="469722"/>
                </a:lnTo>
                <a:lnTo>
                  <a:pt x="2449436" y="465556"/>
                </a:lnTo>
                <a:close/>
              </a:path>
              <a:path w="3131820" h="630554">
                <a:moveTo>
                  <a:pt x="2493098" y="473875"/>
                </a:moveTo>
                <a:lnTo>
                  <a:pt x="2488945" y="495706"/>
                </a:lnTo>
                <a:lnTo>
                  <a:pt x="2510777" y="499859"/>
                </a:lnTo>
                <a:lnTo>
                  <a:pt x="2514930" y="478028"/>
                </a:lnTo>
                <a:lnTo>
                  <a:pt x="2493098" y="473875"/>
                </a:lnTo>
                <a:close/>
              </a:path>
              <a:path w="3131820" h="630554">
                <a:moveTo>
                  <a:pt x="2536774" y="482180"/>
                </a:moveTo>
                <a:lnTo>
                  <a:pt x="2532608" y="504024"/>
                </a:lnTo>
                <a:lnTo>
                  <a:pt x="2554439" y="508177"/>
                </a:lnTo>
                <a:lnTo>
                  <a:pt x="2558605" y="486346"/>
                </a:lnTo>
                <a:lnTo>
                  <a:pt x="2536774" y="482180"/>
                </a:lnTo>
                <a:close/>
              </a:path>
              <a:path w="3131820" h="630554">
                <a:moveTo>
                  <a:pt x="2580436" y="490499"/>
                </a:moveTo>
                <a:lnTo>
                  <a:pt x="2576271" y="512330"/>
                </a:lnTo>
                <a:lnTo>
                  <a:pt x="2598115" y="516483"/>
                </a:lnTo>
                <a:lnTo>
                  <a:pt x="2602268" y="494652"/>
                </a:lnTo>
                <a:lnTo>
                  <a:pt x="2580436" y="490499"/>
                </a:lnTo>
                <a:close/>
              </a:path>
              <a:path w="3131820" h="630554">
                <a:moveTo>
                  <a:pt x="2624099" y="498817"/>
                </a:moveTo>
                <a:lnTo>
                  <a:pt x="2619946" y="520649"/>
                </a:lnTo>
                <a:lnTo>
                  <a:pt x="2641777" y="524802"/>
                </a:lnTo>
                <a:lnTo>
                  <a:pt x="2645930" y="502970"/>
                </a:lnTo>
                <a:lnTo>
                  <a:pt x="2624099" y="498817"/>
                </a:lnTo>
                <a:close/>
              </a:path>
              <a:path w="3131820" h="630554">
                <a:moveTo>
                  <a:pt x="2667762" y="507123"/>
                </a:moveTo>
                <a:lnTo>
                  <a:pt x="2663609" y="528955"/>
                </a:lnTo>
                <a:lnTo>
                  <a:pt x="2685440" y="533120"/>
                </a:lnTo>
                <a:lnTo>
                  <a:pt x="2689593" y="511289"/>
                </a:lnTo>
                <a:lnTo>
                  <a:pt x="2667762" y="507123"/>
                </a:lnTo>
                <a:close/>
              </a:path>
              <a:path w="3131820" h="630554">
                <a:moveTo>
                  <a:pt x="2711437" y="515442"/>
                </a:moveTo>
                <a:lnTo>
                  <a:pt x="2707271" y="537273"/>
                </a:lnTo>
                <a:lnTo>
                  <a:pt x="2729103" y="541426"/>
                </a:lnTo>
                <a:lnTo>
                  <a:pt x="2733268" y="519595"/>
                </a:lnTo>
                <a:lnTo>
                  <a:pt x="2711437" y="515442"/>
                </a:lnTo>
                <a:close/>
              </a:path>
              <a:path w="3131820" h="630554">
                <a:moveTo>
                  <a:pt x="2755099" y="523748"/>
                </a:moveTo>
                <a:lnTo>
                  <a:pt x="2750934" y="545579"/>
                </a:lnTo>
                <a:lnTo>
                  <a:pt x="2772778" y="549744"/>
                </a:lnTo>
                <a:lnTo>
                  <a:pt x="2776931" y="527913"/>
                </a:lnTo>
                <a:lnTo>
                  <a:pt x="2755099" y="523748"/>
                </a:lnTo>
                <a:close/>
              </a:path>
              <a:path w="3131820" h="630554">
                <a:moveTo>
                  <a:pt x="2798762" y="532066"/>
                </a:moveTo>
                <a:lnTo>
                  <a:pt x="2794609" y="553897"/>
                </a:lnTo>
                <a:lnTo>
                  <a:pt x="2816440" y="558050"/>
                </a:lnTo>
                <a:lnTo>
                  <a:pt x="2820593" y="536219"/>
                </a:lnTo>
                <a:lnTo>
                  <a:pt x="2798762" y="532066"/>
                </a:lnTo>
                <a:close/>
              </a:path>
              <a:path w="3131820" h="630554">
                <a:moveTo>
                  <a:pt x="2842425" y="540385"/>
                </a:moveTo>
                <a:lnTo>
                  <a:pt x="2838272" y="562216"/>
                </a:lnTo>
                <a:lnTo>
                  <a:pt x="2860103" y="566369"/>
                </a:lnTo>
                <a:lnTo>
                  <a:pt x="2864256" y="544537"/>
                </a:lnTo>
                <a:lnTo>
                  <a:pt x="2842425" y="540385"/>
                </a:lnTo>
                <a:close/>
              </a:path>
              <a:path w="3131820" h="630554">
                <a:moveTo>
                  <a:pt x="2886100" y="548690"/>
                </a:moveTo>
                <a:lnTo>
                  <a:pt x="2881934" y="570522"/>
                </a:lnTo>
                <a:lnTo>
                  <a:pt x="2903766" y="574687"/>
                </a:lnTo>
                <a:lnTo>
                  <a:pt x="2907931" y="552856"/>
                </a:lnTo>
                <a:lnTo>
                  <a:pt x="2886100" y="548690"/>
                </a:lnTo>
                <a:close/>
              </a:path>
              <a:path w="3131820" h="630554">
                <a:moveTo>
                  <a:pt x="2929763" y="557009"/>
                </a:moveTo>
                <a:lnTo>
                  <a:pt x="2925610" y="578840"/>
                </a:lnTo>
                <a:lnTo>
                  <a:pt x="2947441" y="582993"/>
                </a:lnTo>
                <a:lnTo>
                  <a:pt x="2951594" y="561162"/>
                </a:lnTo>
                <a:lnTo>
                  <a:pt x="2929763" y="557009"/>
                </a:lnTo>
                <a:close/>
              </a:path>
              <a:path w="3131820" h="630554">
                <a:moveTo>
                  <a:pt x="2973425" y="565315"/>
                </a:moveTo>
                <a:lnTo>
                  <a:pt x="2969272" y="587159"/>
                </a:lnTo>
                <a:lnTo>
                  <a:pt x="2991104" y="591312"/>
                </a:lnTo>
                <a:lnTo>
                  <a:pt x="2995256" y="569480"/>
                </a:lnTo>
                <a:lnTo>
                  <a:pt x="2973425" y="565315"/>
                </a:lnTo>
                <a:close/>
              </a:path>
              <a:path w="3131820" h="630554">
                <a:moveTo>
                  <a:pt x="3017088" y="573633"/>
                </a:moveTo>
                <a:lnTo>
                  <a:pt x="3012935" y="595464"/>
                </a:lnTo>
                <a:lnTo>
                  <a:pt x="3034766" y="599617"/>
                </a:lnTo>
                <a:lnTo>
                  <a:pt x="3038919" y="577786"/>
                </a:lnTo>
                <a:lnTo>
                  <a:pt x="3017088" y="573633"/>
                </a:lnTo>
                <a:close/>
              </a:path>
              <a:path w="3131820" h="630554">
                <a:moveTo>
                  <a:pt x="3064090" y="555104"/>
                </a:moveTo>
                <a:lnTo>
                  <a:pt x="3049841" y="629970"/>
                </a:lnTo>
                <a:lnTo>
                  <a:pt x="3131819" y="606793"/>
                </a:lnTo>
                <a:lnTo>
                  <a:pt x="3130555" y="605828"/>
                </a:lnTo>
                <a:lnTo>
                  <a:pt x="3067354" y="605828"/>
                </a:lnTo>
                <a:lnTo>
                  <a:pt x="3056597" y="603783"/>
                </a:lnTo>
                <a:lnTo>
                  <a:pt x="3060750" y="581952"/>
                </a:lnTo>
                <a:lnTo>
                  <a:pt x="3099270" y="581952"/>
                </a:lnTo>
                <a:lnTo>
                  <a:pt x="3064090" y="555104"/>
                </a:lnTo>
                <a:close/>
              </a:path>
              <a:path w="3131820" h="630554">
                <a:moveTo>
                  <a:pt x="3060750" y="581952"/>
                </a:moveTo>
                <a:lnTo>
                  <a:pt x="3056597" y="603783"/>
                </a:lnTo>
                <a:lnTo>
                  <a:pt x="3067354" y="605828"/>
                </a:lnTo>
                <a:lnTo>
                  <a:pt x="3071507" y="583996"/>
                </a:lnTo>
                <a:lnTo>
                  <a:pt x="3060750" y="581952"/>
                </a:lnTo>
                <a:close/>
              </a:path>
              <a:path w="3131820" h="630554">
                <a:moveTo>
                  <a:pt x="3099270" y="581952"/>
                </a:moveTo>
                <a:lnTo>
                  <a:pt x="3060750" y="581952"/>
                </a:lnTo>
                <a:lnTo>
                  <a:pt x="3071507" y="583996"/>
                </a:lnTo>
                <a:lnTo>
                  <a:pt x="3067354" y="605828"/>
                </a:lnTo>
                <a:lnTo>
                  <a:pt x="3130555" y="605828"/>
                </a:lnTo>
                <a:lnTo>
                  <a:pt x="3099270" y="581952"/>
                </a:lnTo>
                <a:close/>
              </a:path>
            </a:pathLst>
          </a:custGeom>
          <a:solidFill>
            <a:srgbClr val="C44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00277" y="4537862"/>
            <a:ext cx="1618615" cy="515620"/>
          </a:xfrm>
          <a:custGeom>
            <a:avLst/>
            <a:gdLst/>
            <a:ahLst/>
            <a:cxnLst/>
            <a:rect l="l" t="t" r="r" b="b"/>
            <a:pathLst>
              <a:path w="1618615" h="515620">
                <a:moveTo>
                  <a:pt x="1357706" y="0"/>
                </a:moveTo>
                <a:lnTo>
                  <a:pt x="260299" y="0"/>
                </a:lnTo>
                <a:lnTo>
                  <a:pt x="213512" y="4152"/>
                </a:lnTo>
                <a:lnTo>
                  <a:pt x="169475" y="16124"/>
                </a:lnTo>
                <a:lnTo>
                  <a:pt x="128924" y="35188"/>
                </a:lnTo>
                <a:lnTo>
                  <a:pt x="92595" y="60616"/>
                </a:lnTo>
                <a:lnTo>
                  <a:pt x="61221" y="91679"/>
                </a:lnTo>
                <a:lnTo>
                  <a:pt x="35540" y="127650"/>
                </a:lnTo>
                <a:lnTo>
                  <a:pt x="16285" y="167802"/>
                </a:lnTo>
                <a:lnTo>
                  <a:pt x="4194" y="211406"/>
                </a:lnTo>
                <a:lnTo>
                  <a:pt x="0" y="257733"/>
                </a:lnTo>
                <a:lnTo>
                  <a:pt x="4194" y="304061"/>
                </a:lnTo>
                <a:lnTo>
                  <a:pt x="16285" y="347665"/>
                </a:lnTo>
                <a:lnTo>
                  <a:pt x="35540" y="387816"/>
                </a:lnTo>
                <a:lnTo>
                  <a:pt x="61221" y="423788"/>
                </a:lnTo>
                <a:lnTo>
                  <a:pt x="92595" y="454851"/>
                </a:lnTo>
                <a:lnTo>
                  <a:pt x="128924" y="480279"/>
                </a:lnTo>
                <a:lnTo>
                  <a:pt x="169475" y="499343"/>
                </a:lnTo>
                <a:lnTo>
                  <a:pt x="213512" y="511315"/>
                </a:lnTo>
                <a:lnTo>
                  <a:pt x="260299" y="515467"/>
                </a:lnTo>
                <a:lnTo>
                  <a:pt x="1357706" y="515467"/>
                </a:lnTo>
                <a:lnTo>
                  <a:pt x="1404496" y="511315"/>
                </a:lnTo>
                <a:lnTo>
                  <a:pt x="1448534" y="499343"/>
                </a:lnTo>
                <a:lnTo>
                  <a:pt x="1489086" y="480279"/>
                </a:lnTo>
                <a:lnTo>
                  <a:pt x="1525415" y="454851"/>
                </a:lnTo>
                <a:lnTo>
                  <a:pt x="1556787" y="423788"/>
                </a:lnTo>
                <a:lnTo>
                  <a:pt x="1582467" y="387816"/>
                </a:lnTo>
                <a:lnTo>
                  <a:pt x="1601720" y="347665"/>
                </a:lnTo>
                <a:lnTo>
                  <a:pt x="1613811" y="304061"/>
                </a:lnTo>
                <a:lnTo>
                  <a:pt x="1618005" y="257733"/>
                </a:lnTo>
                <a:lnTo>
                  <a:pt x="1613811" y="211406"/>
                </a:lnTo>
                <a:lnTo>
                  <a:pt x="1601720" y="167802"/>
                </a:lnTo>
                <a:lnTo>
                  <a:pt x="1582467" y="127650"/>
                </a:lnTo>
                <a:lnTo>
                  <a:pt x="1556787" y="91679"/>
                </a:lnTo>
                <a:lnTo>
                  <a:pt x="1525415" y="60616"/>
                </a:lnTo>
                <a:lnTo>
                  <a:pt x="1489086" y="35188"/>
                </a:lnTo>
                <a:lnTo>
                  <a:pt x="1448534" y="16124"/>
                </a:lnTo>
                <a:lnTo>
                  <a:pt x="1404496" y="4152"/>
                </a:lnTo>
                <a:lnTo>
                  <a:pt x="1357706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919542" y="4660900"/>
            <a:ext cx="9791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Customer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00277" y="3743032"/>
            <a:ext cx="1618615" cy="515620"/>
          </a:xfrm>
          <a:custGeom>
            <a:avLst/>
            <a:gdLst/>
            <a:ahLst/>
            <a:cxnLst/>
            <a:rect l="l" t="t" r="r" b="b"/>
            <a:pathLst>
              <a:path w="1618615" h="515620">
                <a:moveTo>
                  <a:pt x="1357706" y="0"/>
                </a:moveTo>
                <a:lnTo>
                  <a:pt x="260299" y="0"/>
                </a:lnTo>
                <a:lnTo>
                  <a:pt x="213512" y="4152"/>
                </a:lnTo>
                <a:lnTo>
                  <a:pt x="169475" y="16124"/>
                </a:lnTo>
                <a:lnTo>
                  <a:pt x="128924" y="35188"/>
                </a:lnTo>
                <a:lnTo>
                  <a:pt x="92595" y="60616"/>
                </a:lnTo>
                <a:lnTo>
                  <a:pt x="61221" y="91679"/>
                </a:lnTo>
                <a:lnTo>
                  <a:pt x="35540" y="127650"/>
                </a:lnTo>
                <a:lnTo>
                  <a:pt x="16285" y="167802"/>
                </a:lnTo>
                <a:lnTo>
                  <a:pt x="4194" y="211406"/>
                </a:lnTo>
                <a:lnTo>
                  <a:pt x="0" y="257733"/>
                </a:lnTo>
                <a:lnTo>
                  <a:pt x="4194" y="304061"/>
                </a:lnTo>
                <a:lnTo>
                  <a:pt x="16285" y="347665"/>
                </a:lnTo>
                <a:lnTo>
                  <a:pt x="35540" y="387816"/>
                </a:lnTo>
                <a:lnTo>
                  <a:pt x="61221" y="423788"/>
                </a:lnTo>
                <a:lnTo>
                  <a:pt x="92595" y="454851"/>
                </a:lnTo>
                <a:lnTo>
                  <a:pt x="128924" y="480279"/>
                </a:lnTo>
                <a:lnTo>
                  <a:pt x="169475" y="499343"/>
                </a:lnTo>
                <a:lnTo>
                  <a:pt x="213512" y="511315"/>
                </a:lnTo>
                <a:lnTo>
                  <a:pt x="260299" y="515467"/>
                </a:lnTo>
                <a:lnTo>
                  <a:pt x="1357706" y="515467"/>
                </a:lnTo>
                <a:lnTo>
                  <a:pt x="1404496" y="511315"/>
                </a:lnTo>
                <a:lnTo>
                  <a:pt x="1448534" y="499343"/>
                </a:lnTo>
                <a:lnTo>
                  <a:pt x="1489086" y="480279"/>
                </a:lnTo>
                <a:lnTo>
                  <a:pt x="1525415" y="454851"/>
                </a:lnTo>
                <a:lnTo>
                  <a:pt x="1556787" y="423788"/>
                </a:lnTo>
                <a:lnTo>
                  <a:pt x="1582467" y="387816"/>
                </a:lnTo>
                <a:lnTo>
                  <a:pt x="1601720" y="347665"/>
                </a:lnTo>
                <a:lnTo>
                  <a:pt x="1613811" y="304061"/>
                </a:lnTo>
                <a:lnTo>
                  <a:pt x="1618005" y="257733"/>
                </a:lnTo>
                <a:lnTo>
                  <a:pt x="1613811" y="211406"/>
                </a:lnTo>
                <a:lnTo>
                  <a:pt x="1601720" y="167802"/>
                </a:lnTo>
                <a:lnTo>
                  <a:pt x="1582467" y="127650"/>
                </a:lnTo>
                <a:lnTo>
                  <a:pt x="1556787" y="91679"/>
                </a:lnTo>
                <a:lnTo>
                  <a:pt x="1525415" y="60616"/>
                </a:lnTo>
                <a:lnTo>
                  <a:pt x="1489086" y="35188"/>
                </a:lnTo>
                <a:lnTo>
                  <a:pt x="1448534" y="16124"/>
                </a:lnTo>
                <a:lnTo>
                  <a:pt x="1404496" y="4152"/>
                </a:lnTo>
                <a:lnTo>
                  <a:pt x="1357706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912392" y="3865371"/>
            <a:ext cx="9937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Distributor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83747" y="4043298"/>
            <a:ext cx="1668780" cy="339090"/>
          </a:xfrm>
          <a:prstGeom prst="rect">
            <a:avLst/>
          </a:prstGeom>
          <a:solidFill>
            <a:srgbClr val="F4FDE0"/>
          </a:solidFill>
        </p:spPr>
        <p:txBody>
          <a:bodyPr vert="horz" wrap="square" lIns="0" tIns="482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latin typeface="Century Gothic"/>
                <a:cs typeface="Century Gothic"/>
              </a:rPr>
              <a:t>Outbound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Trucks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83747" y="1824608"/>
            <a:ext cx="1656080" cy="339090"/>
          </a:xfrm>
          <a:custGeom>
            <a:avLst/>
            <a:gdLst/>
            <a:ahLst/>
            <a:cxnLst/>
            <a:rect l="l" t="t" r="r" b="b"/>
            <a:pathLst>
              <a:path w="1656079" h="339089">
                <a:moveTo>
                  <a:pt x="0" y="0"/>
                </a:moveTo>
                <a:lnTo>
                  <a:pt x="1655991" y="0"/>
                </a:lnTo>
                <a:lnTo>
                  <a:pt x="1655991" y="338556"/>
                </a:lnTo>
                <a:lnTo>
                  <a:pt x="0" y="338556"/>
                </a:lnTo>
                <a:lnTo>
                  <a:pt x="0" y="0"/>
                </a:lnTo>
                <a:close/>
              </a:path>
            </a:pathLst>
          </a:custGeom>
          <a:solidFill>
            <a:srgbClr val="F4F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783747" y="1859787"/>
            <a:ext cx="16560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entury Gothic"/>
                <a:cs typeface="Century Gothic"/>
              </a:rPr>
              <a:t>Inbound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Trucks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47760" y="5692140"/>
            <a:ext cx="1335405" cy="443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89230" marR="5080" indent="-177165">
              <a:lnSpc>
                <a:spcPts val="1610"/>
              </a:lnSpc>
              <a:spcBef>
                <a:spcPts val="210"/>
              </a:spcBef>
            </a:pPr>
            <a:r>
              <a:rPr sz="1400" spc="-5" dirty="0">
                <a:latin typeface="Century Gothic"/>
                <a:cs typeface="Century Gothic"/>
              </a:rPr>
              <a:t>Waiting time</a:t>
            </a:r>
            <a:r>
              <a:rPr sz="1400" spc="-80" dirty="0">
                <a:latin typeface="Century Gothic"/>
                <a:cs typeface="Century Gothic"/>
              </a:rPr>
              <a:t> </a:t>
            </a:r>
            <a:r>
              <a:rPr sz="1400" spc="5" dirty="0">
                <a:latin typeface="Century Gothic"/>
                <a:cs typeface="Century Gothic"/>
              </a:rPr>
              <a:t>at  </a:t>
            </a:r>
            <a:r>
              <a:rPr sz="1400" spc="-5" dirty="0">
                <a:latin typeface="Century Gothic"/>
                <a:cs typeface="Century Gothic"/>
              </a:rPr>
              <a:t>warehouse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777197" y="4398543"/>
            <a:ext cx="760095" cy="1343025"/>
          </a:xfrm>
          <a:custGeom>
            <a:avLst/>
            <a:gdLst/>
            <a:ahLst/>
            <a:cxnLst/>
            <a:rect l="l" t="t" r="r" b="b"/>
            <a:pathLst>
              <a:path w="760095" h="1343025">
                <a:moveTo>
                  <a:pt x="34925" y="1266898"/>
                </a:moveTo>
                <a:lnTo>
                  <a:pt x="23274" y="1269251"/>
                </a:lnTo>
                <a:lnTo>
                  <a:pt x="11163" y="1277416"/>
                </a:lnTo>
                <a:lnTo>
                  <a:pt x="2995" y="1289526"/>
                </a:lnTo>
                <a:lnTo>
                  <a:pt x="0" y="1304357"/>
                </a:lnTo>
                <a:lnTo>
                  <a:pt x="2995" y="1319187"/>
                </a:lnTo>
                <a:lnTo>
                  <a:pt x="11163" y="1331297"/>
                </a:lnTo>
                <a:lnTo>
                  <a:pt x="23274" y="1339463"/>
                </a:lnTo>
                <a:lnTo>
                  <a:pt x="38100" y="1342457"/>
                </a:lnTo>
                <a:lnTo>
                  <a:pt x="52931" y="1339463"/>
                </a:lnTo>
                <a:lnTo>
                  <a:pt x="65041" y="1331297"/>
                </a:lnTo>
                <a:lnTo>
                  <a:pt x="73206" y="1319187"/>
                </a:lnTo>
                <a:lnTo>
                  <a:pt x="75559" y="1307532"/>
                </a:lnTo>
                <a:lnTo>
                  <a:pt x="36347" y="1307532"/>
                </a:lnTo>
                <a:lnTo>
                  <a:pt x="34925" y="1306111"/>
                </a:lnTo>
                <a:lnTo>
                  <a:pt x="34925" y="1266898"/>
                </a:lnTo>
                <a:close/>
              </a:path>
              <a:path w="760095" h="1343025">
                <a:moveTo>
                  <a:pt x="38100" y="1266257"/>
                </a:moveTo>
                <a:lnTo>
                  <a:pt x="34926" y="1266898"/>
                </a:lnTo>
                <a:lnTo>
                  <a:pt x="34925" y="1306111"/>
                </a:lnTo>
                <a:lnTo>
                  <a:pt x="36347" y="1307532"/>
                </a:lnTo>
                <a:lnTo>
                  <a:pt x="39852" y="1307532"/>
                </a:lnTo>
                <a:lnTo>
                  <a:pt x="41275" y="1306111"/>
                </a:lnTo>
                <a:lnTo>
                  <a:pt x="41275" y="1266898"/>
                </a:lnTo>
                <a:lnTo>
                  <a:pt x="38100" y="1266257"/>
                </a:lnTo>
                <a:close/>
              </a:path>
              <a:path w="760095" h="1343025">
                <a:moveTo>
                  <a:pt x="41275" y="1266898"/>
                </a:moveTo>
                <a:lnTo>
                  <a:pt x="41275" y="1306111"/>
                </a:lnTo>
                <a:lnTo>
                  <a:pt x="39852" y="1307532"/>
                </a:lnTo>
                <a:lnTo>
                  <a:pt x="75559" y="1307532"/>
                </a:lnTo>
                <a:lnTo>
                  <a:pt x="76200" y="1304357"/>
                </a:lnTo>
                <a:lnTo>
                  <a:pt x="73206" y="1289526"/>
                </a:lnTo>
                <a:lnTo>
                  <a:pt x="65041" y="1277416"/>
                </a:lnTo>
                <a:lnTo>
                  <a:pt x="52931" y="1269251"/>
                </a:lnTo>
                <a:lnTo>
                  <a:pt x="41275" y="1266898"/>
                </a:lnTo>
                <a:close/>
              </a:path>
              <a:path w="760095" h="1343025">
                <a:moveTo>
                  <a:pt x="718337" y="648995"/>
                </a:moveTo>
                <a:lnTo>
                  <a:pt x="36347" y="648995"/>
                </a:lnTo>
                <a:lnTo>
                  <a:pt x="34925" y="650417"/>
                </a:lnTo>
                <a:lnTo>
                  <a:pt x="34925" y="1266898"/>
                </a:lnTo>
                <a:lnTo>
                  <a:pt x="38100" y="1266257"/>
                </a:lnTo>
                <a:lnTo>
                  <a:pt x="41275" y="1266257"/>
                </a:lnTo>
                <a:lnTo>
                  <a:pt x="41275" y="655345"/>
                </a:lnTo>
                <a:lnTo>
                  <a:pt x="38100" y="655345"/>
                </a:lnTo>
                <a:lnTo>
                  <a:pt x="41275" y="652170"/>
                </a:lnTo>
                <a:lnTo>
                  <a:pt x="718337" y="652170"/>
                </a:lnTo>
                <a:lnTo>
                  <a:pt x="718337" y="648995"/>
                </a:lnTo>
                <a:close/>
              </a:path>
              <a:path w="760095" h="1343025">
                <a:moveTo>
                  <a:pt x="41275" y="1266257"/>
                </a:moveTo>
                <a:lnTo>
                  <a:pt x="38100" y="1266257"/>
                </a:lnTo>
                <a:lnTo>
                  <a:pt x="41275" y="1266898"/>
                </a:lnTo>
                <a:lnTo>
                  <a:pt x="41275" y="1266257"/>
                </a:lnTo>
                <a:close/>
              </a:path>
              <a:path w="760095" h="1343025">
                <a:moveTo>
                  <a:pt x="41275" y="652170"/>
                </a:moveTo>
                <a:lnTo>
                  <a:pt x="38100" y="655345"/>
                </a:lnTo>
                <a:lnTo>
                  <a:pt x="41275" y="655345"/>
                </a:lnTo>
                <a:lnTo>
                  <a:pt x="41275" y="652170"/>
                </a:lnTo>
                <a:close/>
              </a:path>
              <a:path w="760095" h="1343025">
                <a:moveTo>
                  <a:pt x="724687" y="648995"/>
                </a:moveTo>
                <a:lnTo>
                  <a:pt x="721512" y="648995"/>
                </a:lnTo>
                <a:lnTo>
                  <a:pt x="718337" y="652170"/>
                </a:lnTo>
                <a:lnTo>
                  <a:pt x="41275" y="652170"/>
                </a:lnTo>
                <a:lnTo>
                  <a:pt x="41275" y="655345"/>
                </a:lnTo>
                <a:lnTo>
                  <a:pt x="723265" y="655345"/>
                </a:lnTo>
                <a:lnTo>
                  <a:pt x="724687" y="653923"/>
                </a:lnTo>
                <a:lnTo>
                  <a:pt x="724687" y="648995"/>
                </a:lnTo>
                <a:close/>
              </a:path>
              <a:path w="760095" h="1343025">
                <a:moveTo>
                  <a:pt x="723265" y="60312"/>
                </a:moveTo>
                <a:lnTo>
                  <a:pt x="719759" y="60312"/>
                </a:lnTo>
                <a:lnTo>
                  <a:pt x="718337" y="61734"/>
                </a:lnTo>
                <a:lnTo>
                  <a:pt x="718337" y="652170"/>
                </a:lnTo>
                <a:lnTo>
                  <a:pt x="721512" y="648995"/>
                </a:lnTo>
                <a:lnTo>
                  <a:pt x="724687" y="648995"/>
                </a:lnTo>
                <a:lnTo>
                  <a:pt x="724687" y="61734"/>
                </a:lnTo>
                <a:lnTo>
                  <a:pt x="723265" y="60312"/>
                </a:lnTo>
                <a:close/>
              </a:path>
              <a:path w="760095" h="1343025">
                <a:moveTo>
                  <a:pt x="721512" y="0"/>
                </a:moveTo>
                <a:lnTo>
                  <a:pt x="683412" y="76187"/>
                </a:lnTo>
                <a:lnTo>
                  <a:pt x="718337" y="76187"/>
                </a:lnTo>
                <a:lnTo>
                  <a:pt x="718337" y="61734"/>
                </a:lnTo>
                <a:lnTo>
                  <a:pt x="719759" y="60312"/>
                </a:lnTo>
                <a:lnTo>
                  <a:pt x="751673" y="60312"/>
                </a:lnTo>
                <a:lnTo>
                  <a:pt x="721512" y="0"/>
                </a:lnTo>
                <a:close/>
              </a:path>
              <a:path w="760095" h="1343025">
                <a:moveTo>
                  <a:pt x="751673" y="60312"/>
                </a:moveTo>
                <a:lnTo>
                  <a:pt x="723265" y="60312"/>
                </a:lnTo>
                <a:lnTo>
                  <a:pt x="724687" y="61734"/>
                </a:lnTo>
                <a:lnTo>
                  <a:pt x="724687" y="76187"/>
                </a:lnTo>
                <a:lnTo>
                  <a:pt x="759612" y="76187"/>
                </a:lnTo>
                <a:lnTo>
                  <a:pt x="751673" y="60312"/>
                </a:lnTo>
                <a:close/>
              </a:path>
            </a:pathLst>
          </a:custGeom>
          <a:solidFill>
            <a:srgbClr val="556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225698" y="2827020"/>
            <a:ext cx="1970405" cy="443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201930">
              <a:lnSpc>
                <a:spcPts val="1610"/>
              </a:lnSpc>
              <a:spcBef>
                <a:spcPts val="210"/>
              </a:spcBef>
            </a:pPr>
            <a:r>
              <a:rPr sz="1400" spc="-5" dirty="0">
                <a:latin typeface="Century Gothic"/>
                <a:cs typeface="Century Gothic"/>
              </a:rPr>
              <a:t>Unloading time </a:t>
            </a:r>
            <a:r>
              <a:rPr sz="1400" dirty="0">
                <a:latin typeface="Century Gothic"/>
                <a:cs typeface="Century Gothic"/>
              </a:rPr>
              <a:t>at  </a:t>
            </a:r>
            <a:r>
              <a:rPr sz="1400" spc="-5" dirty="0">
                <a:latin typeface="Century Gothic"/>
                <a:cs typeface="Century Gothic"/>
              </a:rPr>
              <a:t>Distributor or</a:t>
            </a:r>
            <a:r>
              <a:rPr sz="1400" spc="-6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Customer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135211" y="3237395"/>
            <a:ext cx="634365" cy="676275"/>
          </a:xfrm>
          <a:custGeom>
            <a:avLst/>
            <a:gdLst/>
            <a:ahLst/>
            <a:cxnLst/>
            <a:rect l="l" t="t" r="r" b="b"/>
            <a:pathLst>
              <a:path w="634365" h="676275">
                <a:moveTo>
                  <a:pt x="34925" y="600487"/>
                </a:moveTo>
                <a:lnTo>
                  <a:pt x="23268" y="602840"/>
                </a:lnTo>
                <a:lnTo>
                  <a:pt x="11158" y="611004"/>
                </a:lnTo>
                <a:lnTo>
                  <a:pt x="2993" y="623115"/>
                </a:lnTo>
                <a:lnTo>
                  <a:pt x="0" y="637946"/>
                </a:lnTo>
                <a:lnTo>
                  <a:pt x="2993" y="652777"/>
                </a:lnTo>
                <a:lnTo>
                  <a:pt x="11158" y="664887"/>
                </a:lnTo>
                <a:lnTo>
                  <a:pt x="23268" y="673052"/>
                </a:lnTo>
                <a:lnTo>
                  <a:pt x="38100" y="676046"/>
                </a:lnTo>
                <a:lnTo>
                  <a:pt x="52931" y="673052"/>
                </a:lnTo>
                <a:lnTo>
                  <a:pt x="65041" y="664887"/>
                </a:lnTo>
                <a:lnTo>
                  <a:pt x="73206" y="652777"/>
                </a:lnTo>
                <a:lnTo>
                  <a:pt x="75559" y="641121"/>
                </a:lnTo>
                <a:lnTo>
                  <a:pt x="36347" y="641121"/>
                </a:lnTo>
                <a:lnTo>
                  <a:pt x="34925" y="639698"/>
                </a:lnTo>
                <a:lnTo>
                  <a:pt x="34925" y="600487"/>
                </a:lnTo>
                <a:close/>
              </a:path>
              <a:path w="634365" h="676275">
                <a:moveTo>
                  <a:pt x="38100" y="599846"/>
                </a:moveTo>
                <a:lnTo>
                  <a:pt x="34925" y="600487"/>
                </a:lnTo>
                <a:lnTo>
                  <a:pt x="34925" y="639698"/>
                </a:lnTo>
                <a:lnTo>
                  <a:pt x="36347" y="641121"/>
                </a:lnTo>
                <a:lnTo>
                  <a:pt x="39852" y="641121"/>
                </a:lnTo>
                <a:lnTo>
                  <a:pt x="41275" y="639698"/>
                </a:lnTo>
                <a:lnTo>
                  <a:pt x="41275" y="600487"/>
                </a:lnTo>
                <a:lnTo>
                  <a:pt x="38100" y="599846"/>
                </a:lnTo>
                <a:close/>
              </a:path>
              <a:path w="634365" h="676275">
                <a:moveTo>
                  <a:pt x="41275" y="600487"/>
                </a:moveTo>
                <a:lnTo>
                  <a:pt x="41275" y="639698"/>
                </a:lnTo>
                <a:lnTo>
                  <a:pt x="39852" y="641121"/>
                </a:lnTo>
                <a:lnTo>
                  <a:pt x="75559" y="641121"/>
                </a:lnTo>
                <a:lnTo>
                  <a:pt x="76200" y="637946"/>
                </a:lnTo>
                <a:lnTo>
                  <a:pt x="73206" y="623115"/>
                </a:lnTo>
                <a:lnTo>
                  <a:pt x="65041" y="611004"/>
                </a:lnTo>
                <a:lnTo>
                  <a:pt x="52931" y="602840"/>
                </a:lnTo>
                <a:lnTo>
                  <a:pt x="41275" y="600487"/>
                </a:lnTo>
                <a:close/>
              </a:path>
              <a:path w="634365" h="676275">
                <a:moveTo>
                  <a:pt x="592467" y="315798"/>
                </a:moveTo>
                <a:lnTo>
                  <a:pt x="36347" y="315798"/>
                </a:lnTo>
                <a:lnTo>
                  <a:pt x="34925" y="317220"/>
                </a:lnTo>
                <a:lnTo>
                  <a:pt x="34925" y="600487"/>
                </a:lnTo>
                <a:lnTo>
                  <a:pt x="38100" y="599846"/>
                </a:lnTo>
                <a:lnTo>
                  <a:pt x="41275" y="599846"/>
                </a:lnTo>
                <a:lnTo>
                  <a:pt x="41275" y="322148"/>
                </a:lnTo>
                <a:lnTo>
                  <a:pt x="38100" y="322148"/>
                </a:lnTo>
                <a:lnTo>
                  <a:pt x="41275" y="318973"/>
                </a:lnTo>
                <a:lnTo>
                  <a:pt x="592467" y="318973"/>
                </a:lnTo>
                <a:lnTo>
                  <a:pt x="592467" y="315798"/>
                </a:lnTo>
                <a:close/>
              </a:path>
              <a:path w="634365" h="676275">
                <a:moveTo>
                  <a:pt x="41275" y="599846"/>
                </a:moveTo>
                <a:lnTo>
                  <a:pt x="38100" y="599846"/>
                </a:lnTo>
                <a:lnTo>
                  <a:pt x="41275" y="600487"/>
                </a:lnTo>
                <a:lnTo>
                  <a:pt x="41275" y="599846"/>
                </a:lnTo>
                <a:close/>
              </a:path>
              <a:path w="634365" h="676275">
                <a:moveTo>
                  <a:pt x="41275" y="318973"/>
                </a:moveTo>
                <a:lnTo>
                  <a:pt x="38100" y="322148"/>
                </a:lnTo>
                <a:lnTo>
                  <a:pt x="41275" y="322148"/>
                </a:lnTo>
                <a:lnTo>
                  <a:pt x="41275" y="318973"/>
                </a:lnTo>
                <a:close/>
              </a:path>
              <a:path w="634365" h="676275">
                <a:moveTo>
                  <a:pt x="598817" y="315798"/>
                </a:moveTo>
                <a:lnTo>
                  <a:pt x="595642" y="315798"/>
                </a:lnTo>
                <a:lnTo>
                  <a:pt x="592467" y="318973"/>
                </a:lnTo>
                <a:lnTo>
                  <a:pt x="41275" y="318973"/>
                </a:lnTo>
                <a:lnTo>
                  <a:pt x="41275" y="322148"/>
                </a:lnTo>
                <a:lnTo>
                  <a:pt x="597395" y="322148"/>
                </a:lnTo>
                <a:lnTo>
                  <a:pt x="598817" y="320725"/>
                </a:lnTo>
                <a:lnTo>
                  <a:pt x="598817" y="315798"/>
                </a:lnTo>
                <a:close/>
              </a:path>
              <a:path w="634365" h="676275">
                <a:moveTo>
                  <a:pt x="597395" y="60325"/>
                </a:moveTo>
                <a:lnTo>
                  <a:pt x="593890" y="60325"/>
                </a:lnTo>
                <a:lnTo>
                  <a:pt x="592467" y="61747"/>
                </a:lnTo>
                <a:lnTo>
                  <a:pt x="592467" y="318973"/>
                </a:lnTo>
                <a:lnTo>
                  <a:pt x="595642" y="315798"/>
                </a:lnTo>
                <a:lnTo>
                  <a:pt x="598817" y="315798"/>
                </a:lnTo>
                <a:lnTo>
                  <a:pt x="598817" y="61747"/>
                </a:lnTo>
                <a:lnTo>
                  <a:pt x="597395" y="60325"/>
                </a:lnTo>
                <a:close/>
              </a:path>
              <a:path w="634365" h="676275">
                <a:moveTo>
                  <a:pt x="595642" y="0"/>
                </a:moveTo>
                <a:lnTo>
                  <a:pt x="557542" y="76200"/>
                </a:lnTo>
                <a:lnTo>
                  <a:pt x="592467" y="76200"/>
                </a:lnTo>
                <a:lnTo>
                  <a:pt x="592467" y="61747"/>
                </a:lnTo>
                <a:lnTo>
                  <a:pt x="593890" y="60325"/>
                </a:lnTo>
                <a:lnTo>
                  <a:pt x="625805" y="60325"/>
                </a:lnTo>
                <a:lnTo>
                  <a:pt x="595642" y="0"/>
                </a:lnTo>
                <a:close/>
              </a:path>
              <a:path w="634365" h="676275">
                <a:moveTo>
                  <a:pt x="625805" y="60325"/>
                </a:moveTo>
                <a:lnTo>
                  <a:pt x="597395" y="60325"/>
                </a:lnTo>
                <a:lnTo>
                  <a:pt x="598817" y="61747"/>
                </a:lnTo>
                <a:lnTo>
                  <a:pt x="598817" y="76200"/>
                </a:lnTo>
                <a:lnTo>
                  <a:pt x="633742" y="76200"/>
                </a:lnTo>
                <a:lnTo>
                  <a:pt x="625805" y="60325"/>
                </a:lnTo>
                <a:close/>
              </a:path>
            </a:pathLst>
          </a:custGeom>
          <a:solidFill>
            <a:srgbClr val="556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224904" y="5578347"/>
            <a:ext cx="42545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dirty="0">
                <a:latin typeface="Century Gothic"/>
                <a:cs typeface="Century Gothic"/>
              </a:rPr>
              <a:t>-</a:t>
            </a:r>
            <a:endParaRPr sz="4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06629" y="5794755"/>
            <a:ext cx="42545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dirty="0">
                <a:latin typeface="Century Gothic"/>
                <a:cs typeface="Century Gothic"/>
              </a:rPr>
              <a:t>-</a:t>
            </a:r>
            <a:endParaRPr sz="40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88379" y="6227571"/>
            <a:ext cx="42545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dirty="0">
                <a:latin typeface="Century Gothic"/>
                <a:cs typeface="Century Gothic"/>
              </a:rPr>
              <a:t>-</a:t>
            </a:r>
            <a:endParaRPr sz="4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74129" y="5247132"/>
            <a:ext cx="255841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95">
              <a:lnSpc>
                <a:spcPts val="1645"/>
              </a:lnSpc>
              <a:spcBef>
                <a:spcPts val="100"/>
              </a:spcBef>
            </a:pPr>
            <a:r>
              <a:rPr sz="1400" spc="-5" dirty="0">
                <a:latin typeface="Century Gothic"/>
                <a:cs typeface="Century Gothic"/>
              </a:rPr>
              <a:t>Unnecessary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stoppages</a:t>
            </a:r>
            <a:endParaRPr sz="1400">
              <a:latin typeface="Century Gothic"/>
              <a:cs typeface="Century Gothic"/>
            </a:endParaRPr>
          </a:p>
          <a:p>
            <a:pPr marL="257175" indent="-107950">
              <a:lnSpc>
                <a:spcPts val="1645"/>
              </a:lnSpc>
              <a:buChar char="-"/>
              <a:tabLst>
                <a:tab pos="257175" algn="l"/>
              </a:tabLst>
            </a:pPr>
            <a:r>
              <a:rPr sz="1400" spc="-5" dirty="0">
                <a:latin typeface="Century Gothic"/>
                <a:cs typeface="Century Gothic"/>
              </a:rPr>
              <a:t>Inefficient route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planning</a:t>
            </a:r>
            <a:endParaRPr sz="1400">
              <a:latin typeface="Century Gothic"/>
              <a:cs typeface="Century Gothic"/>
            </a:endParaRPr>
          </a:p>
          <a:p>
            <a:pPr marL="338455" lvl="1" indent="-107950">
              <a:lnSpc>
                <a:spcPct val="100000"/>
              </a:lnSpc>
              <a:spcBef>
                <a:spcPts val="20"/>
              </a:spcBef>
              <a:buChar char="-"/>
              <a:tabLst>
                <a:tab pos="339090" algn="l"/>
              </a:tabLst>
            </a:pPr>
            <a:r>
              <a:rPr sz="1400" dirty="0">
                <a:latin typeface="Century Gothic"/>
                <a:cs typeface="Century Gothic"/>
              </a:rPr>
              <a:t>No </a:t>
            </a:r>
            <a:r>
              <a:rPr sz="1400" spc="-10" dirty="0">
                <a:latin typeface="Century Gothic"/>
                <a:cs typeface="Century Gothic"/>
              </a:rPr>
              <a:t>visibility </a:t>
            </a:r>
            <a:r>
              <a:rPr sz="1400" spc="-5" dirty="0">
                <a:latin typeface="Century Gothic"/>
                <a:cs typeface="Century Gothic"/>
              </a:rPr>
              <a:t>of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Shipment</a:t>
            </a:r>
            <a:endParaRPr sz="1400">
              <a:latin typeface="Century Gothic"/>
              <a:cs typeface="Century Gothic"/>
            </a:endParaRPr>
          </a:p>
          <a:p>
            <a:pPr marL="551180" lvl="1" indent="-285750">
              <a:lnSpc>
                <a:spcPct val="100000"/>
              </a:lnSpc>
              <a:spcBef>
                <a:spcPts val="25"/>
              </a:spcBef>
              <a:buSzPct val="28571"/>
              <a:buChar char="-"/>
              <a:tabLst>
                <a:tab pos="551180" algn="l"/>
                <a:tab pos="551815" algn="l"/>
              </a:tabLst>
            </a:pPr>
            <a:r>
              <a:rPr sz="1400" dirty="0">
                <a:latin typeface="Century Gothic"/>
                <a:cs typeface="Century Gothic"/>
              </a:rPr>
              <a:t>- No </a:t>
            </a:r>
            <a:r>
              <a:rPr sz="1400" spc="-5" dirty="0">
                <a:latin typeface="Century Gothic"/>
                <a:cs typeface="Century Gothic"/>
              </a:rPr>
              <a:t>sense of</a:t>
            </a:r>
            <a:r>
              <a:rPr sz="1400" spc="-10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ETA</a:t>
            </a:r>
            <a:endParaRPr sz="14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latin typeface="Century Gothic"/>
                <a:cs typeface="Century Gothic"/>
              </a:rPr>
              <a:t>- </a:t>
            </a:r>
            <a:r>
              <a:rPr sz="1400" spc="-5" dirty="0">
                <a:latin typeface="Century Gothic"/>
                <a:cs typeface="Century Gothic"/>
              </a:rPr>
              <a:t>Lack of temperature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control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230249" y="4550270"/>
            <a:ext cx="330200" cy="695960"/>
          </a:xfrm>
          <a:custGeom>
            <a:avLst/>
            <a:gdLst/>
            <a:ahLst/>
            <a:cxnLst/>
            <a:rect l="l" t="t" r="r" b="b"/>
            <a:pathLst>
              <a:path w="330200" h="695960">
                <a:moveTo>
                  <a:pt x="288467" y="620096"/>
                </a:moveTo>
                <a:lnTo>
                  <a:pt x="276811" y="622449"/>
                </a:lnTo>
                <a:lnTo>
                  <a:pt x="264701" y="630613"/>
                </a:lnTo>
                <a:lnTo>
                  <a:pt x="256536" y="642724"/>
                </a:lnTo>
                <a:lnTo>
                  <a:pt x="253542" y="657555"/>
                </a:lnTo>
                <a:lnTo>
                  <a:pt x="256536" y="672386"/>
                </a:lnTo>
                <a:lnTo>
                  <a:pt x="264701" y="684496"/>
                </a:lnTo>
                <a:lnTo>
                  <a:pt x="276811" y="692661"/>
                </a:lnTo>
                <a:lnTo>
                  <a:pt x="291642" y="695655"/>
                </a:lnTo>
                <a:lnTo>
                  <a:pt x="306468" y="692661"/>
                </a:lnTo>
                <a:lnTo>
                  <a:pt x="318579" y="684496"/>
                </a:lnTo>
                <a:lnTo>
                  <a:pt x="326747" y="672386"/>
                </a:lnTo>
                <a:lnTo>
                  <a:pt x="329101" y="660730"/>
                </a:lnTo>
                <a:lnTo>
                  <a:pt x="289890" y="660730"/>
                </a:lnTo>
                <a:lnTo>
                  <a:pt x="288467" y="659307"/>
                </a:lnTo>
                <a:lnTo>
                  <a:pt x="288467" y="620096"/>
                </a:lnTo>
                <a:close/>
              </a:path>
              <a:path w="330200" h="695960">
                <a:moveTo>
                  <a:pt x="291642" y="619455"/>
                </a:moveTo>
                <a:lnTo>
                  <a:pt x="288467" y="620096"/>
                </a:lnTo>
                <a:lnTo>
                  <a:pt x="288467" y="659307"/>
                </a:lnTo>
                <a:lnTo>
                  <a:pt x="289890" y="660730"/>
                </a:lnTo>
                <a:lnTo>
                  <a:pt x="293395" y="660730"/>
                </a:lnTo>
                <a:lnTo>
                  <a:pt x="294817" y="659307"/>
                </a:lnTo>
                <a:lnTo>
                  <a:pt x="294816" y="620096"/>
                </a:lnTo>
                <a:lnTo>
                  <a:pt x="291642" y="619455"/>
                </a:lnTo>
                <a:close/>
              </a:path>
              <a:path w="330200" h="695960">
                <a:moveTo>
                  <a:pt x="294817" y="620096"/>
                </a:moveTo>
                <a:lnTo>
                  <a:pt x="294817" y="659307"/>
                </a:lnTo>
                <a:lnTo>
                  <a:pt x="293395" y="660730"/>
                </a:lnTo>
                <a:lnTo>
                  <a:pt x="329101" y="660730"/>
                </a:lnTo>
                <a:lnTo>
                  <a:pt x="329742" y="657555"/>
                </a:lnTo>
                <a:lnTo>
                  <a:pt x="326747" y="642724"/>
                </a:lnTo>
                <a:lnTo>
                  <a:pt x="318579" y="630613"/>
                </a:lnTo>
                <a:lnTo>
                  <a:pt x="306468" y="622449"/>
                </a:lnTo>
                <a:lnTo>
                  <a:pt x="294817" y="620096"/>
                </a:lnTo>
                <a:close/>
              </a:path>
              <a:path w="330200" h="695960">
                <a:moveTo>
                  <a:pt x="294817" y="619455"/>
                </a:moveTo>
                <a:lnTo>
                  <a:pt x="291642" y="619455"/>
                </a:lnTo>
                <a:lnTo>
                  <a:pt x="294817" y="620096"/>
                </a:lnTo>
                <a:lnTo>
                  <a:pt x="294817" y="619455"/>
                </a:lnTo>
                <a:close/>
              </a:path>
              <a:path w="330200" h="695960">
                <a:moveTo>
                  <a:pt x="288467" y="328777"/>
                </a:moveTo>
                <a:lnTo>
                  <a:pt x="288467" y="620096"/>
                </a:lnTo>
                <a:lnTo>
                  <a:pt x="291642" y="619455"/>
                </a:lnTo>
                <a:lnTo>
                  <a:pt x="294817" y="619455"/>
                </a:lnTo>
                <a:lnTo>
                  <a:pt x="294817" y="331952"/>
                </a:lnTo>
                <a:lnTo>
                  <a:pt x="291642" y="331952"/>
                </a:lnTo>
                <a:lnTo>
                  <a:pt x="288467" y="328777"/>
                </a:lnTo>
                <a:close/>
              </a:path>
              <a:path w="330200" h="695960">
                <a:moveTo>
                  <a:pt x="39852" y="60325"/>
                </a:moveTo>
                <a:lnTo>
                  <a:pt x="36347" y="60325"/>
                </a:lnTo>
                <a:lnTo>
                  <a:pt x="34925" y="61734"/>
                </a:lnTo>
                <a:lnTo>
                  <a:pt x="34925" y="330530"/>
                </a:lnTo>
                <a:lnTo>
                  <a:pt x="36347" y="331952"/>
                </a:lnTo>
                <a:lnTo>
                  <a:pt x="288467" y="331952"/>
                </a:lnTo>
                <a:lnTo>
                  <a:pt x="288467" y="328777"/>
                </a:lnTo>
                <a:lnTo>
                  <a:pt x="41275" y="328777"/>
                </a:lnTo>
                <a:lnTo>
                  <a:pt x="38100" y="325602"/>
                </a:lnTo>
                <a:lnTo>
                  <a:pt x="41275" y="325602"/>
                </a:lnTo>
                <a:lnTo>
                  <a:pt x="41275" y="61734"/>
                </a:lnTo>
                <a:lnTo>
                  <a:pt x="39852" y="60325"/>
                </a:lnTo>
                <a:close/>
              </a:path>
              <a:path w="330200" h="695960">
                <a:moveTo>
                  <a:pt x="293395" y="325602"/>
                </a:moveTo>
                <a:lnTo>
                  <a:pt x="41275" y="325602"/>
                </a:lnTo>
                <a:lnTo>
                  <a:pt x="41275" y="328777"/>
                </a:lnTo>
                <a:lnTo>
                  <a:pt x="288467" y="328777"/>
                </a:lnTo>
                <a:lnTo>
                  <a:pt x="291642" y="331952"/>
                </a:lnTo>
                <a:lnTo>
                  <a:pt x="294817" y="331952"/>
                </a:lnTo>
                <a:lnTo>
                  <a:pt x="294817" y="327025"/>
                </a:lnTo>
                <a:lnTo>
                  <a:pt x="293395" y="325602"/>
                </a:lnTo>
                <a:close/>
              </a:path>
              <a:path w="330200" h="695960">
                <a:moveTo>
                  <a:pt x="41275" y="325602"/>
                </a:moveTo>
                <a:lnTo>
                  <a:pt x="38100" y="325602"/>
                </a:lnTo>
                <a:lnTo>
                  <a:pt x="41275" y="328777"/>
                </a:lnTo>
                <a:lnTo>
                  <a:pt x="41275" y="325602"/>
                </a:lnTo>
                <a:close/>
              </a:path>
              <a:path w="330200" h="695960">
                <a:moveTo>
                  <a:pt x="38100" y="0"/>
                </a:moveTo>
                <a:lnTo>
                  <a:pt x="0" y="76200"/>
                </a:lnTo>
                <a:lnTo>
                  <a:pt x="34925" y="76200"/>
                </a:lnTo>
                <a:lnTo>
                  <a:pt x="34925" y="61734"/>
                </a:lnTo>
                <a:lnTo>
                  <a:pt x="36347" y="60325"/>
                </a:lnTo>
                <a:lnTo>
                  <a:pt x="68262" y="60325"/>
                </a:lnTo>
                <a:lnTo>
                  <a:pt x="38100" y="0"/>
                </a:lnTo>
                <a:close/>
              </a:path>
              <a:path w="330200" h="695960">
                <a:moveTo>
                  <a:pt x="68262" y="60325"/>
                </a:moveTo>
                <a:lnTo>
                  <a:pt x="39852" y="60325"/>
                </a:lnTo>
                <a:lnTo>
                  <a:pt x="41275" y="61734"/>
                </a:lnTo>
                <a:lnTo>
                  <a:pt x="41275" y="76200"/>
                </a:lnTo>
                <a:lnTo>
                  <a:pt x="76200" y="76200"/>
                </a:lnTo>
                <a:lnTo>
                  <a:pt x="68262" y="60325"/>
                </a:lnTo>
                <a:close/>
              </a:path>
            </a:pathLst>
          </a:custGeom>
          <a:solidFill>
            <a:srgbClr val="556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720772" y="1025652"/>
            <a:ext cx="1842770" cy="443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63525" marR="5080" indent="-250825">
              <a:lnSpc>
                <a:spcPts val="1610"/>
              </a:lnSpc>
              <a:spcBef>
                <a:spcPts val="210"/>
              </a:spcBef>
            </a:pPr>
            <a:r>
              <a:rPr sz="1400" spc="-5" dirty="0">
                <a:latin typeface="Century Gothic"/>
                <a:cs typeface="Century Gothic"/>
              </a:rPr>
              <a:t>Vendor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Performance  </a:t>
            </a:r>
            <a:r>
              <a:rPr sz="1400" dirty="0">
                <a:latin typeface="Century Gothic"/>
                <a:cs typeface="Century Gothic"/>
              </a:rPr>
              <a:t>and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Monitoring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282723" y="1496949"/>
            <a:ext cx="1398270" cy="1231900"/>
          </a:xfrm>
          <a:custGeom>
            <a:avLst/>
            <a:gdLst/>
            <a:ahLst/>
            <a:cxnLst/>
            <a:rect l="l" t="t" r="r" b="b"/>
            <a:pathLst>
              <a:path w="1398270" h="1231900">
                <a:moveTo>
                  <a:pt x="38100" y="1155420"/>
                </a:moveTo>
                <a:lnTo>
                  <a:pt x="23268" y="1158414"/>
                </a:lnTo>
                <a:lnTo>
                  <a:pt x="11158" y="1166579"/>
                </a:lnTo>
                <a:lnTo>
                  <a:pt x="2993" y="1178689"/>
                </a:lnTo>
                <a:lnTo>
                  <a:pt x="0" y="1193520"/>
                </a:lnTo>
                <a:lnTo>
                  <a:pt x="2993" y="1208351"/>
                </a:lnTo>
                <a:lnTo>
                  <a:pt x="11158" y="1220462"/>
                </a:lnTo>
                <a:lnTo>
                  <a:pt x="23268" y="1228626"/>
                </a:lnTo>
                <a:lnTo>
                  <a:pt x="38100" y="1231620"/>
                </a:lnTo>
                <a:lnTo>
                  <a:pt x="52931" y="1228626"/>
                </a:lnTo>
                <a:lnTo>
                  <a:pt x="65041" y="1220462"/>
                </a:lnTo>
                <a:lnTo>
                  <a:pt x="73206" y="1208351"/>
                </a:lnTo>
                <a:lnTo>
                  <a:pt x="75559" y="1196695"/>
                </a:lnTo>
                <a:lnTo>
                  <a:pt x="36347" y="1196695"/>
                </a:lnTo>
                <a:lnTo>
                  <a:pt x="34925" y="1195273"/>
                </a:lnTo>
                <a:lnTo>
                  <a:pt x="34925" y="1191767"/>
                </a:lnTo>
                <a:lnTo>
                  <a:pt x="36347" y="1190345"/>
                </a:lnTo>
                <a:lnTo>
                  <a:pt x="75559" y="1190345"/>
                </a:lnTo>
                <a:lnTo>
                  <a:pt x="73206" y="1178689"/>
                </a:lnTo>
                <a:lnTo>
                  <a:pt x="65041" y="1166579"/>
                </a:lnTo>
                <a:lnTo>
                  <a:pt x="52931" y="1158414"/>
                </a:lnTo>
                <a:lnTo>
                  <a:pt x="38100" y="1155420"/>
                </a:lnTo>
                <a:close/>
              </a:path>
              <a:path w="1398270" h="1231900">
                <a:moveTo>
                  <a:pt x="75559" y="1190345"/>
                </a:moveTo>
                <a:lnTo>
                  <a:pt x="36347" y="1190345"/>
                </a:lnTo>
                <a:lnTo>
                  <a:pt x="34925" y="1191767"/>
                </a:lnTo>
                <a:lnTo>
                  <a:pt x="34925" y="1195273"/>
                </a:lnTo>
                <a:lnTo>
                  <a:pt x="36347" y="1196695"/>
                </a:lnTo>
                <a:lnTo>
                  <a:pt x="75559" y="1196695"/>
                </a:lnTo>
                <a:lnTo>
                  <a:pt x="76200" y="1193520"/>
                </a:lnTo>
                <a:lnTo>
                  <a:pt x="75559" y="1190345"/>
                </a:lnTo>
                <a:close/>
              </a:path>
              <a:path w="1398270" h="1231900">
                <a:moveTo>
                  <a:pt x="1356423" y="1190345"/>
                </a:moveTo>
                <a:lnTo>
                  <a:pt x="75559" y="1190345"/>
                </a:lnTo>
                <a:lnTo>
                  <a:pt x="76200" y="1193520"/>
                </a:lnTo>
                <a:lnTo>
                  <a:pt x="75559" y="1196695"/>
                </a:lnTo>
                <a:lnTo>
                  <a:pt x="1361351" y="1196695"/>
                </a:lnTo>
                <a:lnTo>
                  <a:pt x="1362773" y="1195273"/>
                </a:lnTo>
                <a:lnTo>
                  <a:pt x="1362773" y="1193520"/>
                </a:lnTo>
                <a:lnTo>
                  <a:pt x="1356423" y="1193520"/>
                </a:lnTo>
                <a:lnTo>
                  <a:pt x="1356423" y="1190345"/>
                </a:lnTo>
                <a:close/>
              </a:path>
              <a:path w="1398270" h="1231900">
                <a:moveTo>
                  <a:pt x="1361351" y="60325"/>
                </a:moveTo>
                <a:lnTo>
                  <a:pt x="1357845" y="60325"/>
                </a:lnTo>
                <a:lnTo>
                  <a:pt x="1356423" y="61747"/>
                </a:lnTo>
                <a:lnTo>
                  <a:pt x="1356423" y="1193520"/>
                </a:lnTo>
                <a:lnTo>
                  <a:pt x="1359598" y="1190345"/>
                </a:lnTo>
                <a:lnTo>
                  <a:pt x="1362773" y="1190345"/>
                </a:lnTo>
                <a:lnTo>
                  <a:pt x="1362773" y="61747"/>
                </a:lnTo>
                <a:lnTo>
                  <a:pt x="1361351" y="60325"/>
                </a:lnTo>
                <a:close/>
              </a:path>
              <a:path w="1398270" h="1231900">
                <a:moveTo>
                  <a:pt x="1362773" y="1190345"/>
                </a:moveTo>
                <a:lnTo>
                  <a:pt x="1359598" y="1190345"/>
                </a:lnTo>
                <a:lnTo>
                  <a:pt x="1356423" y="1193520"/>
                </a:lnTo>
                <a:lnTo>
                  <a:pt x="1362773" y="1193520"/>
                </a:lnTo>
                <a:lnTo>
                  <a:pt x="1362773" y="1190345"/>
                </a:lnTo>
                <a:close/>
              </a:path>
              <a:path w="1398270" h="1231900">
                <a:moveTo>
                  <a:pt x="1359598" y="0"/>
                </a:moveTo>
                <a:lnTo>
                  <a:pt x="1321498" y="76200"/>
                </a:lnTo>
                <a:lnTo>
                  <a:pt x="1356423" y="76200"/>
                </a:lnTo>
                <a:lnTo>
                  <a:pt x="1356423" y="61747"/>
                </a:lnTo>
                <a:lnTo>
                  <a:pt x="1357845" y="60325"/>
                </a:lnTo>
                <a:lnTo>
                  <a:pt x="1389761" y="60325"/>
                </a:lnTo>
                <a:lnTo>
                  <a:pt x="1359598" y="0"/>
                </a:lnTo>
                <a:close/>
              </a:path>
              <a:path w="1398270" h="1231900">
                <a:moveTo>
                  <a:pt x="1389761" y="60325"/>
                </a:moveTo>
                <a:lnTo>
                  <a:pt x="1361351" y="60325"/>
                </a:lnTo>
                <a:lnTo>
                  <a:pt x="1362773" y="61747"/>
                </a:lnTo>
                <a:lnTo>
                  <a:pt x="1362773" y="76200"/>
                </a:lnTo>
                <a:lnTo>
                  <a:pt x="1397698" y="76200"/>
                </a:lnTo>
                <a:lnTo>
                  <a:pt x="1389761" y="60325"/>
                </a:lnTo>
                <a:close/>
              </a:path>
            </a:pathLst>
          </a:custGeom>
          <a:solidFill>
            <a:srgbClr val="556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22765" y="4706861"/>
            <a:ext cx="915035" cy="965835"/>
          </a:xfrm>
          <a:custGeom>
            <a:avLst/>
            <a:gdLst/>
            <a:ahLst/>
            <a:cxnLst/>
            <a:rect l="l" t="t" r="r" b="b"/>
            <a:pathLst>
              <a:path w="915034" h="965835">
                <a:moveTo>
                  <a:pt x="901811" y="917577"/>
                </a:moveTo>
                <a:lnTo>
                  <a:pt x="828801" y="960168"/>
                </a:lnTo>
                <a:lnTo>
                  <a:pt x="828281" y="962112"/>
                </a:lnTo>
                <a:lnTo>
                  <a:pt x="830059" y="965141"/>
                </a:lnTo>
                <a:lnTo>
                  <a:pt x="832002" y="965653"/>
                </a:lnTo>
                <a:lnTo>
                  <a:pt x="908970" y="920752"/>
                </a:lnTo>
                <a:lnTo>
                  <a:pt x="908113" y="920752"/>
                </a:lnTo>
                <a:lnTo>
                  <a:pt x="908113" y="920319"/>
                </a:lnTo>
                <a:lnTo>
                  <a:pt x="906513" y="920319"/>
                </a:lnTo>
                <a:lnTo>
                  <a:pt x="901811" y="917577"/>
                </a:lnTo>
                <a:close/>
              </a:path>
              <a:path w="915034" h="965835">
                <a:moveTo>
                  <a:pt x="467677" y="3174"/>
                </a:moveTo>
                <a:lnTo>
                  <a:pt x="467677" y="920752"/>
                </a:lnTo>
                <a:lnTo>
                  <a:pt x="896368" y="920752"/>
                </a:lnTo>
                <a:lnTo>
                  <a:pt x="901810" y="917577"/>
                </a:lnTo>
                <a:lnTo>
                  <a:pt x="474027" y="917577"/>
                </a:lnTo>
                <a:lnTo>
                  <a:pt x="470852" y="914402"/>
                </a:lnTo>
                <a:lnTo>
                  <a:pt x="474027" y="914402"/>
                </a:lnTo>
                <a:lnTo>
                  <a:pt x="474027" y="6349"/>
                </a:lnTo>
                <a:lnTo>
                  <a:pt x="470852" y="6349"/>
                </a:lnTo>
                <a:lnTo>
                  <a:pt x="467677" y="3174"/>
                </a:lnTo>
                <a:close/>
              </a:path>
              <a:path w="915034" h="965835">
                <a:moveTo>
                  <a:pt x="908970" y="914402"/>
                </a:moveTo>
                <a:lnTo>
                  <a:pt x="908113" y="914402"/>
                </a:lnTo>
                <a:lnTo>
                  <a:pt x="908113" y="920752"/>
                </a:lnTo>
                <a:lnTo>
                  <a:pt x="908970" y="920752"/>
                </a:lnTo>
                <a:lnTo>
                  <a:pt x="914412" y="917577"/>
                </a:lnTo>
                <a:lnTo>
                  <a:pt x="908970" y="914402"/>
                </a:lnTo>
                <a:close/>
              </a:path>
              <a:path w="915034" h="965835">
                <a:moveTo>
                  <a:pt x="906513" y="914834"/>
                </a:moveTo>
                <a:lnTo>
                  <a:pt x="901811" y="917577"/>
                </a:lnTo>
                <a:lnTo>
                  <a:pt x="906513" y="920319"/>
                </a:lnTo>
                <a:lnTo>
                  <a:pt x="906513" y="914834"/>
                </a:lnTo>
                <a:close/>
              </a:path>
              <a:path w="915034" h="965835">
                <a:moveTo>
                  <a:pt x="908113" y="914834"/>
                </a:moveTo>
                <a:lnTo>
                  <a:pt x="906513" y="914834"/>
                </a:lnTo>
                <a:lnTo>
                  <a:pt x="906513" y="920319"/>
                </a:lnTo>
                <a:lnTo>
                  <a:pt x="908113" y="920319"/>
                </a:lnTo>
                <a:lnTo>
                  <a:pt x="908113" y="914834"/>
                </a:lnTo>
                <a:close/>
              </a:path>
              <a:path w="915034" h="965835">
                <a:moveTo>
                  <a:pt x="474027" y="914402"/>
                </a:moveTo>
                <a:lnTo>
                  <a:pt x="470852" y="914402"/>
                </a:lnTo>
                <a:lnTo>
                  <a:pt x="474027" y="917577"/>
                </a:lnTo>
                <a:lnTo>
                  <a:pt x="474027" y="914402"/>
                </a:lnTo>
                <a:close/>
              </a:path>
              <a:path w="915034" h="965835">
                <a:moveTo>
                  <a:pt x="896369" y="914402"/>
                </a:moveTo>
                <a:lnTo>
                  <a:pt x="474027" y="914402"/>
                </a:lnTo>
                <a:lnTo>
                  <a:pt x="474027" y="917577"/>
                </a:lnTo>
                <a:lnTo>
                  <a:pt x="901811" y="917577"/>
                </a:lnTo>
                <a:lnTo>
                  <a:pt x="896369" y="914402"/>
                </a:lnTo>
                <a:close/>
              </a:path>
              <a:path w="915034" h="965835">
                <a:moveTo>
                  <a:pt x="832002" y="869505"/>
                </a:moveTo>
                <a:lnTo>
                  <a:pt x="830059" y="870013"/>
                </a:lnTo>
                <a:lnTo>
                  <a:pt x="828281" y="873036"/>
                </a:lnTo>
                <a:lnTo>
                  <a:pt x="828801" y="874991"/>
                </a:lnTo>
                <a:lnTo>
                  <a:pt x="901811" y="917577"/>
                </a:lnTo>
                <a:lnTo>
                  <a:pt x="906513" y="914834"/>
                </a:lnTo>
                <a:lnTo>
                  <a:pt x="908113" y="914834"/>
                </a:lnTo>
                <a:lnTo>
                  <a:pt x="908113" y="914402"/>
                </a:lnTo>
                <a:lnTo>
                  <a:pt x="908970" y="914402"/>
                </a:lnTo>
                <a:lnTo>
                  <a:pt x="832002" y="869505"/>
                </a:lnTo>
                <a:close/>
              </a:path>
              <a:path w="915034" h="965835">
                <a:moveTo>
                  <a:pt x="474027" y="0"/>
                </a:moveTo>
                <a:lnTo>
                  <a:pt x="0" y="0"/>
                </a:lnTo>
                <a:lnTo>
                  <a:pt x="0" y="6349"/>
                </a:lnTo>
                <a:lnTo>
                  <a:pt x="467677" y="6349"/>
                </a:lnTo>
                <a:lnTo>
                  <a:pt x="467677" y="3174"/>
                </a:lnTo>
                <a:lnTo>
                  <a:pt x="474027" y="3174"/>
                </a:lnTo>
                <a:lnTo>
                  <a:pt x="474027" y="0"/>
                </a:lnTo>
                <a:close/>
              </a:path>
              <a:path w="915034" h="965835">
                <a:moveTo>
                  <a:pt x="474027" y="3174"/>
                </a:moveTo>
                <a:lnTo>
                  <a:pt x="467677" y="3174"/>
                </a:lnTo>
                <a:lnTo>
                  <a:pt x="470852" y="6349"/>
                </a:lnTo>
                <a:lnTo>
                  <a:pt x="474027" y="6349"/>
                </a:lnTo>
                <a:lnTo>
                  <a:pt x="474027" y="3174"/>
                </a:lnTo>
                <a:close/>
              </a:path>
            </a:pathLst>
          </a:custGeom>
          <a:solidFill>
            <a:srgbClr val="556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922471" y="5268467"/>
            <a:ext cx="1520190" cy="6597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98600"/>
              </a:lnSpc>
              <a:spcBef>
                <a:spcPts val="120"/>
              </a:spcBef>
            </a:pPr>
            <a:r>
              <a:rPr sz="1400" spc="-5" dirty="0">
                <a:latin typeface="Century Gothic"/>
                <a:cs typeface="Century Gothic"/>
              </a:rPr>
              <a:t>Estimated time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of  delivery </a:t>
            </a:r>
            <a:r>
              <a:rPr sz="1400" dirty="0">
                <a:latin typeface="Century Gothic"/>
                <a:cs typeface="Century Gothic"/>
              </a:rPr>
              <a:t>at  </a:t>
            </a:r>
            <a:r>
              <a:rPr sz="1400" spc="-5" dirty="0">
                <a:latin typeface="Century Gothic"/>
                <a:cs typeface="Century Gothic"/>
              </a:rPr>
              <a:t>D</a:t>
            </a:r>
            <a:r>
              <a:rPr sz="1400" dirty="0">
                <a:latin typeface="Century Gothic"/>
                <a:cs typeface="Century Gothic"/>
              </a:rPr>
              <a:t>e</a:t>
            </a:r>
            <a:r>
              <a:rPr sz="1400" spc="5" dirty="0">
                <a:latin typeface="Century Gothic"/>
                <a:cs typeface="Century Gothic"/>
              </a:rPr>
              <a:t>a</a:t>
            </a:r>
            <a:r>
              <a:rPr sz="1400" spc="-10" dirty="0">
                <a:latin typeface="Century Gothic"/>
                <a:cs typeface="Century Gothic"/>
              </a:rPr>
              <a:t>l</a:t>
            </a:r>
            <a:r>
              <a:rPr sz="1400" dirty="0">
                <a:latin typeface="Century Gothic"/>
                <a:cs typeface="Century Gothic"/>
              </a:rPr>
              <a:t>er/</a:t>
            </a:r>
            <a:r>
              <a:rPr sz="1400" spc="-5" dirty="0">
                <a:latin typeface="Century Gothic"/>
                <a:cs typeface="Century Gothic"/>
              </a:rPr>
              <a:t>Cu</a:t>
            </a:r>
            <a:r>
              <a:rPr sz="1400" spc="-10" dirty="0">
                <a:latin typeface="Century Gothic"/>
                <a:cs typeface="Century Gothic"/>
              </a:rPr>
              <a:t>s</a:t>
            </a:r>
            <a:r>
              <a:rPr sz="1400" dirty="0">
                <a:latin typeface="Century Gothic"/>
                <a:cs typeface="Century Gothic"/>
              </a:rPr>
              <a:t>t</a:t>
            </a:r>
            <a:r>
              <a:rPr sz="1400" spc="-5" dirty="0">
                <a:latin typeface="Century Gothic"/>
                <a:cs typeface="Century Gothic"/>
              </a:rPr>
              <a:t>om</a:t>
            </a:r>
            <a:r>
              <a:rPr sz="1400" dirty="0">
                <a:latin typeface="Century Gothic"/>
                <a:cs typeface="Century Gothic"/>
              </a:rPr>
              <a:t>er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163311" y="4358640"/>
            <a:ext cx="1082039" cy="676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29784" y="1213103"/>
            <a:ext cx="1082039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86839" y="2234183"/>
            <a:ext cx="2828544" cy="1685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13432" y="3560064"/>
            <a:ext cx="548640" cy="167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73095" y="3429000"/>
            <a:ext cx="435863" cy="134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96439" y="3264408"/>
            <a:ext cx="435863" cy="134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6F589BD-F5B4-4794-8D45-8F7EFA52E750}"/>
              </a:ext>
            </a:extLst>
          </p:cNvPr>
          <p:cNvSpPr/>
          <p:nvPr/>
        </p:nvSpPr>
        <p:spPr>
          <a:xfrm>
            <a:off x="10591800" y="6172200"/>
            <a:ext cx="1447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B73637-FC82-456E-A158-27875983AF53}"/>
              </a:ext>
            </a:extLst>
          </p:cNvPr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7B6C57D-BB0C-4331-990B-BC5AB0CC1E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737110"/>
            <a:ext cx="967740" cy="96774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3AE8297-E055-4936-AD8F-5F9187237061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279" y="840460"/>
            <a:ext cx="11549380" cy="0"/>
          </a:xfrm>
          <a:custGeom>
            <a:avLst/>
            <a:gdLst/>
            <a:ahLst/>
            <a:cxnLst/>
            <a:rect l="l" t="t" r="r" b="b"/>
            <a:pathLst>
              <a:path w="11549380">
                <a:moveTo>
                  <a:pt x="0" y="0"/>
                </a:moveTo>
                <a:lnTo>
                  <a:pt x="11549306" y="1"/>
                </a:lnTo>
              </a:path>
            </a:pathLst>
          </a:custGeom>
          <a:ln w="6350">
            <a:solidFill>
              <a:srgbClr val="1F6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4560" y="1347216"/>
            <a:ext cx="2526791" cy="4334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30623" y="1347216"/>
            <a:ext cx="2529839" cy="4334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015" y="1347216"/>
            <a:ext cx="2529840" cy="4334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05928" y="1356360"/>
            <a:ext cx="460248" cy="2926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95350" y="1729740"/>
            <a:ext cx="2302510" cy="173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0" marR="5080" indent="-1003935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434343"/>
                </a:solidFill>
                <a:latin typeface="Calibri"/>
                <a:cs typeface="Calibri"/>
              </a:rPr>
              <a:t>Vehicle Tracking </a:t>
            </a:r>
            <a:r>
              <a:rPr sz="1400" b="1" spc="-5" dirty="0">
                <a:solidFill>
                  <a:srgbClr val="434343"/>
                </a:solidFill>
                <a:latin typeface="Calibri"/>
                <a:cs typeface="Calibri"/>
              </a:rPr>
              <a:t>and Predictive  </a:t>
            </a:r>
            <a:r>
              <a:rPr sz="1400" b="1" spc="-40" dirty="0">
                <a:solidFill>
                  <a:srgbClr val="434343"/>
                </a:solidFill>
                <a:latin typeface="Calibri"/>
                <a:cs typeface="Calibri"/>
              </a:rPr>
              <a:t>ETA</a:t>
            </a:r>
            <a:endParaRPr sz="1400">
              <a:latin typeface="Calibri"/>
              <a:cs typeface="Calibri"/>
            </a:endParaRPr>
          </a:p>
          <a:p>
            <a:pPr marL="222885" indent="-171450">
              <a:lnSpc>
                <a:spcPct val="100000"/>
              </a:lnSpc>
              <a:spcBef>
                <a:spcPts val="1420"/>
              </a:spcBef>
              <a:buFont typeface="Arial"/>
              <a:buChar char="•"/>
              <a:tabLst>
                <a:tab pos="223520" algn="l"/>
              </a:tabLst>
            </a:pPr>
            <a:r>
              <a:rPr sz="1200" spc="-25" dirty="0">
                <a:solidFill>
                  <a:srgbClr val="434343"/>
                </a:solidFill>
                <a:latin typeface="Calibri"/>
                <a:cs typeface="Calibri"/>
              </a:rPr>
              <a:t>Track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Runtime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and KMs</a:t>
            </a:r>
            <a:r>
              <a:rPr sz="1200" spc="2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travelled</a:t>
            </a:r>
            <a:endParaRPr sz="1200">
              <a:latin typeface="Calibri"/>
              <a:cs typeface="Calibri"/>
            </a:endParaRPr>
          </a:p>
          <a:p>
            <a:pPr marL="631825" lvl="1" indent="-171450">
              <a:lnSpc>
                <a:spcPts val="1415"/>
              </a:lnSpc>
              <a:spcBef>
                <a:spcPts val="75"/>
              </a:spcBef>
              <a:buFont typeface="Arial"/>
              <a:buChar char="•"/>
              <a:tabLst>
                <a:tab pos="632460" algn="l"/>
              </a:tabLst>
            </a:pP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Stoppage/Idle</a:t>
            </a:r>
            <a:r>
              <a:rPr sz="1200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Time</a:t>
            </a:r>
            <a:endParaRPr sz="1200">
              <a:latin typeface="Calibri"/>
              <a:cs typeface="Calibri"/>
            </a:endParaRPr>
          </a:p>
          <a:p>
            <a:pPr marL="711200" lvl="2" indent="-171450">
              <a:lnSpc>
                <a:spcPts val="1390"/>
              </a:lnSpc>
              <a:buFont typeface="Arial"/>
              <a:buChar char="•"/>
              <a:tabLst>
                <a:tab pos="711835" algn="l"/>
              </a:tabLst>
            </a:pP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Route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 Deviations</a:t>
            </a:r>
            <a:endParaRPr sz="1200">
              <a:latin typeface="Calibri"/>
              <a:cs typeface="Calibri"/>
            </a:endParaRPr>
          </a:p>
          <a:p>
            <a:pPr marL="508000" indent="-171450">
              <a:lnSpc>
                <a:spcPts val="1415"/>
              </a:lnSpc>
              <a:buFont typeface="Arial"/>
              <a:buChar char="•"/>
              <a:tabLst>
                <a:tab pos="508634" algn="l"/>
              </a:tabLst>
            </a:pP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Predict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delays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and send</a:t>
            </a:r>
            <a:endParaRPr sz="1200">
              <a:latin typeface="Calibri"/>
              <a:cs typeface="Calibri"/>
            </a:endParaRPr>
          </a:p>
          <a:p>
            <a:pPr marL="844550" marR="98425" indent="-567055">
              <a:lnSpc>
                <a:spcPts val="1390"/>
              </a:lnSpc>
              <a:spcBef>
                <a:spcPts val="160"/>
              </a:spcBef>
            </a:pP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automated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alerts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to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concerned 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stakeholders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33359" y="3529584"/>
            <a:ext cx="405383" cy="4023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73570" y="4091940"/>
            <a:ext cx="2345055" cy="1163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62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434343"/>
                </a:solidFill>
                <a:latin typeface="Calibri"/>
                <a:cs typeface="Calibri"/>
              </a:rPr>
              <a:t>Geo-Fencing</a:t>
            </a:r>
            <a:endParaRPr sz="1400">
              <a:latin typeface="Calibri"/>
              <a:cs typeface="Calibri"/>
            </a:endParaRPr>
          </a:p>
          <a:p>
            <a:pPr marL="278765" indent="-171450">
              <a:lnSpc>
                <a:spcPct val="100000"/>
              </a:lnSpc>
              <a:spcBef>
                <a:spcPts val="1425"/>
              </a:spcBef>
              <a:buFont typeface="Arial"/>
              <a:buChar char="•"/>
              <a:tabLst>
                <a:tab pos="279400" algn="l"/>
              </a:tabLst>
            </a:pPr>
            <a:r>
              <a:rPr sz="1200" spc="-25" dirty="0">
                <a:solidFill>
                  <a:srgbClr val="434343"/>
                </a:solidFill>
                <a:latin typeface="Calibri"/>
                <a:cs typeface="Calibri"/>
              </a:rPr>
              <a:t>Track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Entry/Exit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at </a:t>
            </a:r>
            <a:r>
              <a:rPr sz="1200" dirty="0">
                <a:solidFill>
                  <a:srgbClr val="434343"/>
                </a:solidFill>
                <a:latin typeface="Calibri"/>
                <a:cs typeface="Calibri"/>
              </a:rPr>
              <a:t>a</a:t>
            </a:r>
            <a:r>
              <a:rPr sz="1200" spc="2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geo-fenced</a:t>
            </a:r>
            <a:endParaRPr sz="1200">
              <a:latin typeface="Calibri"/>
              <a:cs typeface="Calibri"/>
            </a:endParaRPr>
          </a:p>
          <a:p>
            <a:pPr marL="172085" algn="ctr">
              <a:lnSpc>
                <a:spcPts val="1415"/>
              </a:lnSpc>
              <a:spcBef>
                <a:spcPts val="70"/>
              </a:spcBef>
            </a:pP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location</a:t>
            </a:r>
            <a:endParaRPr sz="1200">
              <a:latin typeface="Calibri"/>
              <a:cs typeface="Calibri"/>
            </a:endParaRPr>
          </a:p>
          <a:p>
            <a:pPr marL="184150" indent="-171450">
              <a:lnSpc>
                <a:spcPts val="1415"/>
              </a:lnSpc>
              <a:buFont typeface="Arial"/>
              <a:buChar char="•"/>
              <a:tabLst>
                <a:tab pos="184150" algn="l"/>
              </a:tabLst>
            </a:pPr>
            <a:r>
              <a:rPr sz="1200" spc="-25" dirty="0">
                <a:solidFill>
                  <a:srgbClr val="434343"/>
                </a:solidFill>
                <a:latin typeface="Calibri"/>
                <a:cs typeface="Calibri"/>
              </a:rPr>
              <a:t>Track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turn-around-time from any</a:t>
            </a:r>
            <a:r>
              <a:rPr sz="1200" spc="40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34343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 marL="172720" algn="ctr">
              <a:lnSpc>
                <a:spcPct val="100000"/>
              </a:lnSpc>
              <a:spcBef>
                <a:spcPts val="70"/>
              </a:spcBef>
            </a:pP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to </a:t>
            </a:r>
            <a:r>
              <a:rPr sz="1200" dirty="0">
                <a:solidFill>
                  <a:srgbClr val="434343"/>
                </a:solidFill>
                <a:latin typeface="Calibri"/>
                <a:cs typeface="Calibri"/>
              </a:rPr>
              <a:t>B</a:t>
            </a:r>
            <a:r>
              <a:rPr sz="1200" spc="10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location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87662" y="1729740"/>
            <a:ext cx="2252345" cy="1513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229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34343"/>
                </a:solidFill>
                <a:latin typeface="Calibri"/>
                <a:cs typeface="Calibri"/>
              </a:rPr>
              <a:t>Fleet</a:t>
            </a:r>
            <a:r>
              <a:rPr sz="1400" b="1" spc="-10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34343"/>
                </a:solidFill>
                <a:latin typeface="Calibri"/>
                <a:cs typeface="Calibri"/>
              </a:rPr>
              <a:t>Utilization</a:t>
            </a:r>
            <a:endParaRPr sz="1400">
              <a:latin typeface="Calibri"/>
              <a:cs typeface="Calibri"/>
            </a:endParaRPr>
          </a:p>
          <a:p>
            <a:pPr marL="758825" indent="-171450">
              <a:lnSpc>
                <a:spcPct val="100000"/>
              </a:lnSpc>
              <a:spcBef>
                <a:spcPts val="1400"/>
              </a:spcBef>
              <a:buFont typeface="Arial"/>
              <a:buChar char="•"/>
              <a:tabLst>
                <a:tab pos="759460" algn="l"/>
              </a:tabLst>
            </a:pPr>
            <a:r>
              <a:rPr sz="1200" spc="-25" dirty="0">
                <a:solidFill>
                  <a:srgbClr val="434343"/>
                </a:solidFill>
                <a:latin typeface="Calibri"/>
                <a:cs typeface="Calibri"/>
              </a:rPr>
              <a:t>Track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Idle</a:t>
            </a:r>
            <a:r>
              <a:rPr sz="1200" spc="2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time</a:t>
            </a:r>
            <a:endParaRPr sz="1200">
              <a:latin typeface="Calibri"/>
              <a:cs typeface="Calibri"/>
            </a:endParaRPr>
          </a:p>
          <a:p>
            <a:pPr marL="296545" indent="-171450">
              <a:lnSpc>
                <a:spcPts val="1415"/>
              </a:lnSpc>
              <a:spcBef>
                <a:spcPts val="70"/>
              </a:spcBef>
              <a:buFont typeface="Arial"/>
              <a:buChar char="•"/>
              <a:tabLst>
                <a:tab pos="297180" algn="l"/>
              </a:tabLst>
            </a:pPr>
            <a:r>
              <a:rPr sz="1200" spc="-25" dirty="0">
                <a:solidFill>
                  <a:srgbClr val="434343"/>
                </a:solidFill>
                <a:latin typeface="Calibri"/>
                <a:cs typeface="Calibri"/>
              </a:rPr>
              <a:t>Track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fleet capacity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utilization</a:t>
            </a:r>
            <a:endParaRPr sz="1200">
              <a:latin typeface="Calibri"/>
              <a:cs typeface="Calibri"/>
            </a:endParaRPr>
          </a:p>
          <a:p>
            <a:pPr marL="313055" indent="-171450">
              <a:lnSpc>
                <a:spcPts val="1415"/>
              </a:lnSpc>
              <a:buFont typeface="Arial"/>
              <a:buChar char="•"/>
              <a:tabLst>
                <a:tab pos="313690" algn="l"/>
              </a:tabLst>
            </a:pP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View trip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routes to identify </a:t>
            </a:r>
            <a:r>
              <a:rPr sz="1200" dirty="0">
                <a:solidFill>
                  <a:srgbClr val="434343"/>
                </a:solidFill>
                <a:latin typeface="Calibri"/>
                <a:cs typeface="Calibri"/>
              </a:rPr>
              <a:t>&amp;</a:t>
            </a:r>
            <a:endParaRPr sz="1200">
              <a:latin typeface="Calibri"/>
              <a:cs typeface="Calibri"/>
            </a:endParaRPr>
          </a:p>
          <a:p>
            <a:pPr marL="738505">
              <a:lnSpc>
                <a:spcPts val="1415"/>
              </a:lnSpc>
              <a:spcBef>
                <a:spcPts val="70"/>
              </a:spcBef>
            </a:pPr>
            <a:r>
              <a:rPr sz="1200" spc="-15" dirty="0">
                <a:solidFill>
                  <a:srgbClr val="434343"/>
                </a:solidFill>
                <a:latin typeface="Calibri"/>
                <a:cs typeface="Calibri"/>
              </a:rPr>
              <a:t>prevent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 misuse</a:t>
            </a:r>
            <a:endParaRPr sz="1200">
              <a:latin typeface="Calibri"/>
              <a:cs typeface="Calibri"/>
            </a:endParaRPr>
          </a:p>
          <a:p>
            <a:pPr marL="184150" indent="-171450">
              <a:lnSpc>
                <a:spcPts val="1390"/>
              </a:lnSpc>
              <a:buFont typeface="Arial"/>
              <a:buChar char="•"/>
              <a:tabLst>
                <a:tab pos="184150" algn="l"/>
              </a:tabLst>
            </a:pP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Identify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bottlenecks in the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 supply</a:t>
            </a:r>
            <a:endParaRPr sz="1200">
              <a:latin typeface="Calibri"/>
              <a:cs typeface="Calibri"/>
            </a:endParaRPr>
          </a:p>
          <a:p>
            <a:pPr marL="791845">
              <a:lnSpc>
                <a:spcPts val="1415"/>
              </a:lnSpc>
            </a:pP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chain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process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13100" y="4091940"/>
            <a:ext cx="2200910" cy="1163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164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34343"/>
                </a:solidFill>
                <a:latin typeface="Calibri"/>
                <a:cs typeface="Calibri"/>
              </a:rPr>
              <a:t>Shipment</a:t>
            </a:r>
            <a:r>
              <a:rPr sz="1400" b="1" spc="-15" dirty="0">
                <a:solidFill>
                  <a:srgbClr val="434343"/>
                </a:solidFill>
                <a:latin typeface="Calibri"/>
                <a:cs typeface="Calibri"/>
              </a:rPr>
              <a:t> Tracking</a:t>
            </a:r>
            <a:endParaRPr sz="1400">
              <a:latin typeface="Calibri"/>
              <a:cs typeface="Calibri"/>
            </a:endParaRPr>
          </a:p>
          <a:p>
            <a:pPr marL="353695" indent="-171450">
              <a:lnSpc>
                <a:spcPct val="100000"/>
              </a:lnSpc>
              <a:spcBef>
                <a:spcPts val="1425"/>
              </a:spcBef>
              <a:buFont typeface="Arial"/>
              <a:buChar char="•"/>
              <a:tabLst>
                <a:tab pos="354330" algn="l"/>
              </a:tabLst>
            </a:pPr>
            <a:r>
              <a:rPr sz="1200" spc="-20" dirty="0">
                <a:solidFill>
                  <a:srgbClr val="434343"/>
                </a:solidFill>
                <a:latin typeface="Calibri"/>
                <a:cs typeface="Calibri"/>
              </a:rPr>
              <a:t>Way-point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based</a:t>
            </a:r>
            <a:r>
              <a:rPr sz="1200" spc="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Shipment</a:t>
            </a:r>
            <a:endParaRPr sz="1200">
              <a:latin typeface="Calibri"/>
              <a:cs typeface="Calibri"/>
            </a:endParaRPr>
          </a:p>
          <a:p>
            <a:pPr marL="171450" algn="ctr">
              <a:lnSpc>
                <a:spcPts val="1415"/>
              </a:lnSpc>
              <a:spcBef>
                <a:spcPts val="70"/>
              </a:spcBef>
            </a:pPr>
            <a:r>
              <a:rPr sz="1200" spc="-15" dirty="0">
                <a:solidFill>
                  <a:srgbClr val="434343"/>
                </a:solidFill>
                <a:latin typeface="Calibri"/>
                <a:cs typeface="Calibri"/>
              </a:rPr>
              <a:t>Tracking</a:t>
            </a:r>
            <a:endParaRPr sz="1200">
              <a:latin typeface="Calibri"/>
              <a:cs typeface="Calibri"/>
            </a:endParaRPr>
          </a:p>
          <a:p>
            <a:pPr marL="184150" indent="-171450">
              <a:lnSpc>
                <a:spcPts val="1415"/>
              </a:lnSpc>
              <a:buFont typeface="Arial"/>
              <a:buChar char="•"/>
              <a:tabLst>
                <a:tab pos="184150" algn="l"/>
              </a:tabLst>
            </a:pP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Automated tracking </a:t>
            </a:r>
            <a:r>
              <a:rPr sz="1200" dirty="0">
                <a:solidFill>
                  <a:srgbClr val="434343"/>
                </a:solidFill>
                <a:latin typeface="Calibri"/>
                <a:cs typeface="Calibri"/>
              </a:rPr>
              <a:t>of</a:t>
            </a:r>
            <a:r>
              <a:rPr sz="1200" spc="-1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shipment</a:t>
            </a:r>
            <a:endParaRPr sz="1200">
              <a:latin typeface="Calibri"/>
              <a:cs typeface="Calibri"/>
            </a:endParaRPr>
          </a:p>
          <a:p>
            <a:pPr marL="170180" algn="ctr">
              <a:lnSpc>
                <a:spcPct val="100000"/>
              </a:lnSpc>
              <a:spcBef>
                <a:spcPts val="70"/>
              </a:spcBef>
            </a:pP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delivery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to distributors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564368" y="1356360"/>
            <a:ext cx="298703" cy="298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12552" y="3590544"/>
            <a:ext cx="402335" cy="3413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71509" y="145981"/>
            <a:ext cx="5392420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407285" algn="l"/>
              </a:tabLst>
            </a:pPr>
            <a:r>
              <a:rPr spc="50" dirty="0"/>
              <a:t>Our</a:t>
            </a:r>
            <a:r>
              <a:rPr spc="15" dirty="0"/>
              <a:t> </a:t>
            </a:r>
            <a:r>
              <a:rPr spc="40" dirty="0"/>
              <a:t>Solutions	</a:t>
            </a:r>
            <a:r>
              <a:rPr spc="45" dirty="0"/>
              <a:t>| </a:t>
            </a:r>
            <a:r>
              <a:rPr sz="2350" spc="-10" dirty="0">
                <a:solidFill>
                  <a:schemeClr val="tx2"/>
                </a:solidFill>
              </a:rPr>
              <a:t>Tracking </a:t>
            </a:r>
            <a:r>
              <a:rPr sz="2350" spc="20" dirty="0">
                <a:solidFill>
                  <a:schemeClr val="tx2"/>
                </a:solidFill>
              </a:rPr>
              <a:t>and</a:t>
            </a:r>
            <a:r>
              <a:rPr sz="2350" spc="15" dirty="0">
                <a:solidFill>
                  <a:schemeClr val="tx2"/>
                </a:solidFill>
              </a:rPr>
              <a:t> Analytics</a:t>
            </a:r>
            <a:endParaRPr sz="2350" dirty="0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235E38-33E6-4ED1-BC31-F0B431AA3973}"/>
              </a:ext>
            </a:extLst>
          </p:cNvPr>
          <p:cNvSpPr/>
          <p:nvPr/>
        </p:nvSpPr>
        <p:spPr>
          <a:xfrm>
            <a:off x="10591800" y="6172200"/>
            <a:ext cx="1447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2F4A3C-042D-4C88-8E22-C818B6D1FF1D}"/>
              </a:ext>
            </a:extLst>
          </p:cNvPr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80F1B28-948A-41DC-8DA0-0E151306F6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737110"/>
            <a:ext cx="967740" cy="9677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2623BD-FD57-4502-ABC3-21116931EE84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279" y="840460"/>
            <a:ext cx="11549380" cy="0"/>
          </a:xfrm>
          <a:custGeom>
            <a:avLst/>
            <a:gdLst/>
            <a:ahLst/>
            <a:cxnLst/>
            <a:rect l="l" t="t" r="r" b="b"/>
            <a:pathLst>
              <a:path w="11549380">
                <a:moveTo>
                  <a:pt x="0" y="0"/>
                </a:moveTo>
                <a:lnTo>
                  <a:pt x="11549306" y="1"/>
                </a:lnTo>
              </a:path>
            </a:pathLst>
          </a:custGeom>
          <a:ln w="6350">
            <a:solidFill>
              <a:srgbClr val="1F6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509" y="145981"/>
            <a:ext cx="6423025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407285" algn="l"/>
              </a:tabLst>
            </a:pPr>
            <a:r>
              <a:rPr spc="50" dirty="0"/>
              <a:t>Our</a:t>
            </a:r>
            <a:r>
              <a:rPr spc="15" dirty="0"/>
              <a:t> </a:t>
            </a:r>
            <a:r>
              <a:rPr spc="40" dirty="0"/>
              <a:t>Solutions	</a:t>
            </a:r>
            <a:r>
              <a:rPr spc="45" dirty="0"/>
              <a:t>| </a:t>
            </a:r>
            <a:r>
              <a:rPr sz="2350" spc="-10" dirty="0">
                <a:solidFill>
                  <a:schemeClr val="tx2"/>
                </a:solidFill>
              </a:rPr>
              <a:t>Temperature </a:t>
            </a:r>
            <a:r>
              <a:rPr sz="2350" spc="10" dirty="0">
                <a:solidFill>
                  <a:schemeClr val="tx2"/>
                </a:solidFill>
              </a:rPr>
              <a:t>Sensors </a:t>
            </a:r>
            <a:r>
              <a:rPr sz="2350" spc="15" dirty="0">
                <a:solidFill>
                  <a:schemeClr val="tx2"/>
                </a:solidFill>
              </a:rPr>
              <a:t>-</a:t>
            </a:r>
            <a:r>
              <a:rPr sz="2350" spc="20" dirty="0">
                <a:solidFill>
                  <a:schemeClr val="tx2"/>
                </a:solidFill>
              </a:rPr>
              <a:t> Normal</a:t>
            </a:r>
            <a:endParaRPr sz="2350" dirty="0">
              <a:solidFill>
                <a:schemeClr val="tx2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4047" y="1911095"/>
            <a:ext cx="6062472" cy="3392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9048" y="3194304"/>
            <a:ext cx="3819144" cy="1027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8295" y="2441448"/>
            <a:ext cx="435863" cy="664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9569" y="4482058"/>
            <a:ext cx="434975" cy="225425"/>
          </a:xfrm>
          <a:custGeom>
            <a:avLst/>
            <a:gdLst/>
            <a:ahLst/>
            <a:cxnLst/>
            <a:rect l="l" t="t" r="r" b="b"/>
            <a:pathLst>
              <a:path w="434975" h="225425">
                <a:moveTo>
                  <a:pt x="397239" y="0"/>
                </a:moveTo>
                <a:lnTo>
                  <a:pt x="37476" y="0"/>
                </a:lnTo>
                <a:lnTo>
                  <a:pt x="22889" y="2944"/>
                </a:lnTo>
                <a:lnTo>
                  <a:pt x="10976" y="10975"/>
                </a:lnTo>
                <a:lnTo>
                  <a:pt x="2945" y="22888"/>
                </a:lnTo>
                <a:lnTo>
                  <a:pt x="0" y="37477"/>
                </a:lnTo>
                <a:lnTo>
                  <a:pt x="0" y="187375"/>
                </a:lnTo>
                <a:lnTo>
                  <a:pt x="2945" y="201959"/>
                </a:lnTo>
                <a:lnTo>
                  <a:pt x="10976" y="213872"/>
                </a:lnTo>
                <a:lnTo>
                  <a:pt x="22889" y="221906"/>
                </a:lnTo>
                <a:lnTo>
                  <a:pt x="37476" y="224853"/>
                </a:lnTo>
                <a:lnTo>
                  <a:pt x="397239" y="224853"/>
                </a:lnTo>
                <a:lnTo>
                  <a:pt x="411826" y="221906"/>
                </a:lnTo>
                <a:lnTo>
                  <a:pt x="423739" y="213872"/>
                </a:lnTo>
                <a:lnTo>
                  <a:pt x="431770" y="201959"/>
                </a:lnTo>
                <a:lnTo>
                  <a:pt x="434715" y="187375"/>
                </a:lnTo>
                <a:lnTo>
                  <a:pt x="434715" y="37477"/>
                </a:lnTo>
                <a:lnTo>
                  <a:pt x="431770" y="22888"/>
                </a:lnTo>
                <a:lnTo>
                  <a:pt x="423739" y="10975"/>
                </a:lnTo>
                <a:lnTo>
                  <a:pt x="411826" y="2944"/>
                </a:lnTo>
                <a:lnTo>
                  <a:pt x="397239" y="0"/>
                </a:lnTo>
                <a:close/>
              </a:path>
            </a:pathLst>
          </a:custGeom>
          <a:solidFill>
            <a:srgbClr val="0070C0">
              <a:alpha val="9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9569" y="4482058"/>
            <a:ext cx="434975" cy="225425"/>
          </a:xfrm>
          <a:custGeom>
            <a:avLst/>
            <a:gdLst/>
            <a:ahLst/>
            <a:cxnLst/>
            <a:rect l="l" t="t" r="r" b="b"/>
            <a:pathLst>
              <a:path w="434975" h="225425">
                <a:moveTo>
                  <a:pt x="0" y="37476"/>
                </a:moveTo>
                <a:lnTo>
                  <a:pt x="2945" y="22888"/>
                </a:lnTo>
                <a:lnTo>
                  <a:pt x="10976" y="10976"/>
                </a:lnTo>
                <a:lnTo>
                  <a:pt x="22888" y="2945"/>
                </a:lnTo>
                <a:lnTo>
                  <a:pt x="37476" y="0"/>
                </a:lnTo>
                <a:lnTo>
                  <a:pt x="397239" y="0"/>
                </a:lnTo>
                <a:lnTo>
                  <a:pt x="411826" y="2945"/>
                </a:lnTo>
                <a:lnTo>
                  <a:pt x="423738" y="10976"/>
                </a:lnTo>
                <a:lnTo>
                  <a:pt x="431770" y="22888"/>
                </a:lnTo>
                <a:lnTo>
                  <a:pt x="434715" y="37476"/>
                </a:lnTo>
                <a:lnTo>
                  <a:pt x="434715" y="187377"/>
                </a:lnTo>
                <a:lnTo>
                  <a:pt x="431770" y="201964"/>
                </a:lnTo>
                <a:lnTo>
                  <a:pt x="423738" y="213876"/>
                </a:lnTo>
                <a:lnTo>
                  <a:pt x="411826" y="221908"/>
                </a:lnTo>
                <a:lnTo>
                  <a:pt x="397239" y="224853"/>
                </a:lnTo>
                <a:lnTo>
                  <a:pt x="37476" y="224853"/>
                </a:lnTo>
                <a:lnTo>
                  <a:pt x="22888" y="221908"/>
                </a:lnTo>
                <a:lnTo>
                  <a:pt x="10976" y="213876"/>
                </a:lnTo>
                <a:lnTo>
                  <a:pt x="2945" y="201964"/>
                </a:lnTo>
                <a:lnTo>
                  <a:pt x="0" y="187377"/>
                </a:lnTo>
                <a:lnTo>
                  <a:pt x="0" y="37476"/>
                </a:lnTo>
                <a:close/>
              </a:path>
            </a:pathLst>
          </a:custGeom>
          <a:ln w="12700">
            <a:solidFill>
              <a:srgbClr val="3C4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8310" y="4472940"/>
            <a:ext cx="3124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GPS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4444" y="2563312"/>
            <a:ext cx="707390" cy="1889125"/>
          </a:xfrm>
          <a:custGeom>
            <a:avLst/>
            <a:gdLst/>
            <a:ahLst/>
            <a:cxnLst/>
            <a:rect l="l" t="t" r="r" b="b"/>
            <a:pathLst>
              <a:path w="707390" h="1889125">
                <a:moveTo>
                  <a:pt x="0" y="1888761"/>
                </a:moveTo>
                <a:lnTo>
                  <a:pt x="707248" y="0"/>
                </a:lnTo>
              </a:path>
            </a:pathLst>
          </a:custGeom>
          <a:ln w="635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4303" y="2927538"/>
            <a:ext cx="1346835" cy="1539875"/>
          </a:xfrm>
          <a:custGeom>
            <a:avLst/>
            <a:gdLst/>
            <a:ahLst/>
            <a:cxnLst/>
            <a:rect l="l" t="t" r="r" b="b"/>
            <a:pathLst>
              <a:path w="1346835" h="1539875">
                <a:moveTo>
                  <a:pt x="0" y="1539520"/>
                </a:moveTo>
                <a:lnTo>
                  <a:pt x="1346340" y="0"/>
                </a:lnTo>
              </a:path>
            </a:pathLst>
          </a:custGeom>
          <a:ln w="635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14758" y="2437053"/>
            <a:ext cx="117631" cy="2525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9276" y="2563309"/>
            <a:ext cx="4812030" cy="1948814"/>
          </a:xfrm>
          <a:custGeom>
            <a:avLst/>
            <a:gdLst/>
            <a:ahLst/>
            <a:cxnLst/>
            <a:rect l="l" t="t" r="r" b="b"/>
            <a:pathLst>
              <a:path w="4812030" h="1948814">
                <a:moveTo>
                  <a:pt x="0" y="1948721"/>
                </a:moveTo>
                <a:lnTo>
                  <a:pt x="4811832" y="0"/>
                </a:lnTo>
              </a:path>
            </a:pathLst>
          </a:custGeom>
          <a:ln w="635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928057" y="2366772"/>
            <a:ext cx="930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B0F0"/>
                </a:solidFill>
                <a:latin typeface="Calibri"/>
                <a:cs typeface="Calibri"/>
              </a:rPr>
              <a:t>Door</a:t>
            </a:r>
            <a:r>
              <a:rPr sz="1400" b="1" spc="-6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B0F0"/>
                </a:solidFill>
                <a:latin typeface="Calibri"/>
                <a:cs typeface="Calibri"/>
              </a:rPr>
              <a:t>Sensor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8190" y="2403348"/>
            <a:ext cx="5651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B0F0"/>
                </a:solidFill>
                <a:latin typeface="Calibri"/>
                <a:cs typeface="Calibri"/>
              </a:rPr>
              <a:t>F</a:t>
            </a:r>
            <a:r>
              <a:rPr sz="1400" b="1" spc="-15" dirty="0">
                <a:solidFill>
                  <a:srgbClr val="00B0F0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00B0F0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00B0F0"/>
                </a:solidFill>
                <a:latin typeface="Calibri"/>
                <a:cs typeface="Calibri"/>
              </a:rPr>
              <a:t>ez</a:t>
            </a:r>
            <a:r>
              <a:rPr sz="1400" b="1" spc="-5" dirty="0">
                <a:solidFill>
                  <a:srgbClr val="00B0F0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00B0F0"/>
                </a:solidFill>
                <a:latin typeface="Calibri"/>
                <a:cs typeface="Calibri"/>
              </a:rPr>
              <a:t>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21939" y="2567940"/>
            <a:ext cx="10115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0" dirty="0">
                <a:solidFill>
                  <a:srgbClr val="00B0F0"/>
                </a:solidFill>
                <a:latin typeface="Calibri"/>
                <a:cs typeface="Calibri"/>
              </a:rPr>
              <a:t>Temp.</a:t>
            </a:r>
            <a:r>
              <a:rPr sz="1400" b="1" spc="-6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B0F0"/>
                </a:solidFill>
                <a:latin typeface="Calibri"/>
                <a:cs typeface="Calibri"/>
              </a:rPr>
              <a:t>Sensor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91616" y="1263396"/>
            <a:ext cx="2108200" cy="1160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69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434343"/>
                </a:solidFill>
                <a:latin typeface="Calibri"/>
                <a:cs typeface="Calibri"/>
              </a:rPr>
              <a:t>Temperature</a:t>
            </a:r>
            <a:r>
              <a:rPr sz="1400" b="1" spc="-1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34343"/>
                </a:solidFill>
                <a:latin typeface="Calibri"/>
                <a:cs typeface="Calibri"/>
              </a:rPr>
              <a:t>Sensor</a:t>
            </a:r>
            <a:endParaRPr sz="1400">
              <a:latin typeface="Calibri"/>
              <a:cs typeface="Calibri"/>
            </a:endParaRPr>
          </a:p>
          <a:p>
            <a:pPr marL="184150" marR="5080" indent="-184150">
              <a:lnSpc>
                <a:spcPct val="103299"/>
              </a:lnSpc>
              <a:spcBef>
                <a:spcPts val="1375"/>
              </a:spcBef>
              <a:buFont typeface="Arial"/>
              <a:buChar char="•"/>
              <a:tabLst>
                <a:tab pos="184150" algn="l"/>
              </a:tabLst>
            </a:pP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High Quality </a:t>
            </a:r>
            <a:r>
              <a:rPr sz="1200" spc="-25" dirty="0">
                <a:solidFill>
                  <a:srgbClr val="434343"/>
                </a:solidFill>
                <a:latin typeface="Calibri"/>
                <a:cs typeface="Calibri"/>
              </a:rPr>
              <a:t>Temp. </a:t>
            </a:r>
            <a:r>
              <a:rPr sz="1200" spc="-15" dirty="0">
                <a:solidFill>
                  <a:srgbClr val="434343"/>
                </a:solidFill>
                <a:latin typeface="Calibri"/>
                <a:cs typeface="Calibri"/>
              </a:rPr>
              <a:t>IOT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devices  with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Real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Time </a:t>
            </a:r>
            <a:r>
              <a:rPr sz="1200" spc="-25" dirty="0">
                <a:solidFill>
                  <a:srgbClr val="434343"/>
                </a:solidFill>
                <a:latin typeface="Calibri"/>
                <a:cs typeface="Calibri"/>
              </a:rPr>
              <a:t>Temp.</a:t>
            </a:r>
            <a:r>
              <a:rPr sz="1200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Logs</a:t>
            </a:r>
            <a:endParaRPr sz="1200">
              <a:latin typeface="Calibri"/>
              <a:cs typeface="Calibri"/>
            </a:endParaRPr>
          </a:p>
          <a:p>
            <a:pPr marL="374650" lvl="1" indent="-171450">
              <a:lnSpc>
                <a:spcPts val="1415"/>
              </a:lnSpc>
              <a:buFont typeface="Arial"/>
              <a:buChar char="•"/>
              <a:tabLst>
                <a:tab pos="375285" algn="l"/>
              </a:tabLst>
            </a:pPr>
            <a:r>
              <a:rPr sz="1200" spc="-25" dirty="0">
                <a:solidFill>
                  <a:srgbClr val="434343"/>
                </a:solidFill>
                <a:latin typeface="Calibri"/>
                <a:cs typeface="Calibri"/>
              </a:rPr>
              <a:t>Temp.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Exception</a:t>
            </a:r>
            <a:r>
              <a:rPr sz="1200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Reports</a:t>
            </a:r>
            <a:endParaRPr sz="1200">
              <a:latin typeface="Calibri"/>
              <a:cs typeface="Calibri"/>
            </a:endParaRPr>
          </a:p>
          <a:p>
            <a:pPr marL="384175" lvl="1" indent="-171450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384810" algn="l"/>
              </a:tabLst>
            </a:pP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Downable </a:t>
            </a:r>
            <a:r>
              <a:rPr sz="1200" spc="-25" dirty="0">
                <a:solidFill>
                  <a:srgbClr val="434343"/>
                </a:solidFill>
                <a:latin typeface="Calibri"/>
                <a:cs typeface="Calibri"/>
              </a:rPr>
              <a:t>Temp.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Graphs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96856" y="3320796"/>
            <a:ext cx="2079625" cy="791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737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34343"/>
                </a:solidFill>
                <a:latin typeface="Calibri"/>
                <a:cs typeface="Calibri"/>
              </a:rPr>
              <a:t>Door</a:t>
            </a:r>
            <a:r>
              <a:rPr sz="1400" b="1" spc="-10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34343"/>
                </a:solidFill>
                <a:latin typeface="Calibri"/>
                <a:cs typeface="Calibri"/>
              </a:rPr>
              <a:t>Sensor</a:t>
            </a:r>
            <a:endParaRPr sz="14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400"/>
              </a:spcBef>
              <a:buFont typeface="Arial"/>
              <a:buChar char="•"/>
              <a:tabLst>
                <a:tab pos="184150" algn="l"/>
              </a:tabLst>
            </a:pP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Real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Time Door </a:t>
            </a:r>
            <a:r>
              <a:rPr sz="1200" dirty="0">
                <a:solidFill>
                  <a:srgbClr val="434343"/>
                </a:solidFill>
                <a:latin typeface="Calibri"/>
                <a:cs typeface="Calibri"/>
              </a:rPr>
              <a:t>ON/OFF</a:t>
            </a:r>
            <a:r>
              <a:rPr sz="1200" spc="-1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Alerts</a:t>
            </a:r>
            <a:endParaRPr sz="1200">
              <a:latin typeface="Calibri"/>
              <a:cs typeface="Calibri"/>
            </a:endParaRPr>
          </a:p>
          <a:p>
            <a:pPr marL="365760" lvl="1" indent="-171450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366395" algn="l"/>
              </a:tabLst>
            </a:pPr>
            <a:r>
              <a:rPr sz="1200" dirty="0">
                <a:solidFill>
                  <a:srgbClr val="434343"/>
                </a:solidFill>
                <a:latin typeface="Calibri"/>
                <a:cs typeface="Calibri"/>
              </a:rPr>
              <a:t>Door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Sensing </a:t>
            </a:r>
            <a:r>
              <a:rPr sz="1200" dirty="0">
                <a:solidFill>
                  <a:srgbClr val="434343"/>
                </a:solidFill>
                <a:latin typeface="Calibri"/>
                <a:cs typeface="Calibri"/>
              </a:rPr>
              <a:t>Log</a:t>
            </a:r>
            <a:r>
              <a:rPr sz="1200" spc="-2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Report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89622" y="5103876"/>
            <a:ext cx="2218055" cy="791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434343"/>
                </a:solidFill>
                <a:latin typeface="Calibri"/>
                <a:cs typeface="Calibri"/>
              </a:rPr>
              <a:t>Freezer </a:t>
            </a:r>
            <a:r>
              <a:rPr sz="1400" b="1" spc="-5" dirty="0">
                <a:solidFill>
                  <a:srgbClr val="434343"/>
                </a:solidFill>
                <a:latin typeface="Calibri"/>
                <a:cs typeface="Calibri"/>
              </a:rPr>
              <a:t>Run</a:t>
            </a:r>
            <a:r>
              <a:rPr sz="1400" b="1" spc="-20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34343"/>
                </a:solidFill>
                <a:latin typeface="Calibri"/>
                <a:cs typeface="Calibri"/>
              </a:rPr>
              <a:t>Time</a:t>
            </a:r>
            <a:endParaRPr sz="1400">
              <a:latin typeface="Calibri"/>
              <a:cs typeface="Calibri"/>
            </a:endParaRPr>
          </a:p>
          <a:p>
            <a:pPr marL="184150" marR="5080" indent="-184150">
              <a:lnSpc>
                <a:spcPct val="103299"/>
              </a:lnSpc>
              <a:spcBef>
                <a:spcPts val="1375"/>
              </a:spcBef>
              <a:buFont typeface="Arial"/>
              <a:buChar char="•"/>
              <a:tabLst>
                <a:tab pos="184150" algn="l"/>
              </a:tabLst>
            </a:pP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Freezer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Run Time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Report helping 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you in your monthly</a:t>
            </a:r>
            <a:r>
              <a:rPr sz="1200" spc="-4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payouts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387840" y="1094150"/>
            <a:ext cx="2231136" cy="17648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37247" y="3102864"/>
            <a:ext cx="2417063" cy="14996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485376" y="4757928"/>
            <a:ext cx="2353055" cy="13868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975708-072D-4F28-AE31-5788FE0B90BE}"/>
              </a:ext>
            </a:extLst>
          </p:cNvPr>
          <p:cNvSpPr/>
          <p:nvPr/>
        </p:nvSpPr>
        <p:spPr>
          <a:xfrm>
            <a:off x="10591800" y="6172200"/>
            <a:ext cx="1447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FEFE5-0D50-4BB4-A522-D9BC29D132FC}"/>
              </a:ext>
            </a:extLst>
          </p:cNvPr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6ABFE9D-FE65-46C5-A3E7-8C0AFFCAE8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737110"/>
            <a:ext cx="967740" cy="9677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42CA2DB-B2B2-47F6-9A06-FDF2313A4C07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279" y="840460"/>
            <a:ext cx="11549380" cy="0"/>
          </a:xfrm>
          <a:custGeom>
            <a:avLst/>
            <a:gdLst/>
            <a:ahLst/>
            <a:cxnLst/>
            <a:rect l="l" t="t" r="r" b="b"/>
            <a:pathLst>
              <a:path w="11549380">
                <a:moveTo>
                  <a:pt x="0" y="0"/>
                </a:moveTo>
                <a:lnTo>
                  <a:pt x="11549306" y="1"/>
                </a:lnTo>
              </a:path>
            </a:pathLst>
          </a:custGeom>
          <a:ln w="6350">
            <a:solidFill>
              <a:srgbClr val="1F6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509" y="145981"/>
            <a:ext cx="7995284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407285" algn="l"/>
              </a:tabLst>
            </a:pPr>
            <a:r>
              <a:rPr spc="50" dirty="0"/>
              <a:t>Our</a:t>
            </a:r>
            <a:r>
              <a:rPr spc="15" dirty="0"/>
              <a:t> </a:t>
            </a:r>
            <a:r>
              <a:rPr spc="40" dirty="0"/>
              <a:t>Solutions	</a:t>
            </a:r>
            <a:r>
              <a:rPr spc="45" dirty="0"/>
              <a:t>| </a:t>
            </a:r>
            <a:r>
              <a:rPr sz="2350" spc="15" dirty="0">
                <a:solidFill>
                  <a:schemeClr val="tx2"/>
                </a:solidFill>
              </a:rPr>
              <a:t>Advanced </a:t>
            </a:r>
            <a:r>
              <a:rPr sz="2350" spc="-10" dirty="0">
                <a:solidFill>
                  <a:schemeClr val="tx2"/>
                </a:solidFill>
              </a:rPr>
              <a:t>Temperature </a:t>
            </a:r>
            <a:r>
              <a:rPr sz="2350" spc="10" dirty="0">
                <a:solidFill>
                  <a:schemeClr val="tx2"/>
                </a:solidFill>
              </a:rPr>
              <a:t>Sensors </a:t>
            </a:r>
            <a:r>
              <a:rPr sz="2350" spc="15" dirty="0">
                <a:solidFill>
                  <a:schemeClr val="tx2"/>
                </a:solidFill>
              </a:rPr>
              <a:t>-</a:t>
            </a:r>
            <a:r>
              <a:rPr sz="2350" spc="90" dirty="0">
                <a:solidFill>
                  <a:schemeClr val="tx2"/>
                </a:solidFill>
              </a:rPr>
              <a:t> </a:t>
            </a:r>
            <a:r>
              <a:rPr sz="2350" spc="10" dirty="0">
                <a:solidFill>
                  <a:schemeClr val="tx2"/>
                </a:solidFill>
              </a:rPr>
              <a:t>Bluetooth</a:t>
            </a:r>
            <a:endParaRPr sz="2350" dirty="0">
              <a:solidFill>
                <a:schemeClr val="tx2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439" y="1901951"/>
            <a:ext cx="5922264" cy="3212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3081" y="4457700"/>
            <a:ext cx="3124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GPS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2847" y="2177796"/>
            <a:ext cx="5651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1400" b="1" spc="-1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0070C0"/>
                </a:solidFill>
                <a:latin typeface="Calibri"/>
                <a:cs typeface="Calibri"/>
              </a:rPr>
              <a:t>ez</a:t>
            </a:r>
            <a:r>
              <a:rPr sz="1400" b="1" spc="-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51517" y="1833372"/>
            <a:ext cx="10807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0" dirty="0">
                <a:solidFill>
                  <a:srgbClr val="0070C0"/>
                </a:solidFill>
                <a:latin typeface="Calibri"/>
                <a:cs typeface="Calibri"/>
              </a:rPr>
              <a:t>Temp</a:t>
            </a:r>
            <a:r>
              <a:rPr sz="1400" b="1" spc="-30" dirty="0">
                <a:latin typeface="Calibri"/>
                <a:cs typeface="Calibri"/>
              </a:rPr>
              <a:t>.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70C0"/>
                </a:solidFill>
                <a:latin typeface="Calibri"/>
                <a:cs typeface="Calibri"/>
              </a:rPr>
              <a:t>Sensors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30196" y="1729740"/>
            <a:ext cx="2349500" cy="1513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34343"/>
                </a:solidFill>
                <a:latin typeface="Calibri"/>
                <a:cs typeface="Calibri"/>
              </a:rPr>
              <a:t>Bluetooth </a:t>
            </a:r>
            <a:r>
              <a:rPr sz="1400" b="1" spc="-25" dirty="0">
                <a:solidFill>
                  <a:srgbClr val="434343"/>
                </a:solidFill>
                <a:latin typeface="Calibri"/>
                <a:cs typeface="Calibri"/>
              </a:rPr>
              <a:t>Temperature</a:t>
            </a:r>
            <a:r>
              <a:rPr sz="1400" b="1" spc="-3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434343"/>
                </a:solidFill>
                <a:latin typeface="Calibri"/>
                <a:cs typeface="Calibri"/>
              </a:rPr>
              <a:t>Sensors</a:t>
            </a:r>
            <a:endParaRPr sz="1400">
              <a:latin typeface="Calibri"/>
              <a:cs typeface="Calibri"/>
            </a:endParaRPr>
          </a:p>
          <a:p>
            <a:pPr marL="238760" marR="57785" indent="-238760">
              <a:lnSpc>
                <a:spcPct val="105000"/>
              </a:lnSpc>
              <a:spcBef>
                <a:spcPts val="1325"/>
              </a:spcBef>
              <a:buFont typeface="Arial"/>
              <a:buChar char="•"/>
              <a:tabLst>
                <a:tab pos="238760" algn="l"/>
              </a:tabLst>
            </a:pP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Real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Time temp logs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for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multiple  chambers in </a:t>
            </a:r>
            <a:r>
              <a:rPr sz="1200" dirty="0">
                <a:solidFill>
                  <a:srgbClr val="434343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vehicle</a:t>
            </a:r>
            <a:endParaRPr sz="1200">
              <a:latin typeface="Calibri"/>
              <a:cs typeface="Calibri"/>
            </a:endParaRPr>
          </a:p>
          <a:p>
            <a:pPr marL="793750">
              <a:lnSpc>
                <a:spcPts val="1390"/>
              </a:lnSpc>
            </a:pP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simultaneously</a:t>
            </a:r>
            <a:endParaRPr sz="1200">
              <a:latin typeface="Calibri"/>
              <a:cs typeface="Calibri"/>
            </a:endParaRPr>
          </a:p>
          <a:p>
            <a:pPr marL="213995" marR="34925" lvl="1" indent="-93345">
              <a:lnSpc>
                <a:spcPts val="1390"/>
              </a:lnSpc>
              <a:spcBef>
                <a:spcPts val="160"/>
              </a:spcBef>
              <a:buClr>
                <a:srgbClr val="434343"/>
              </a:buClr>
              <a:buFont typeface="Arial"/>
              <a:buChar char="•"/>
              <a:tabLst>
                <a:tab pos="292735" algn="l"/>
              </a:tabLst>
            </a:pPr>
            <a:r>
              <a:rPr dirty="0"/>
              <a:t>	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Magnetic Sensors </a:t>
            </a:r>
            <a:r>
              <a:rPr sz="1200" dirty="0">
                <a:solidFill>
                  <a:srgbClr val="434343"/>
                </a:solidFill>
                <a:latin typeface="Calibri"/>
                <a:cs typeface="Calibri"/>
              </a:rPr>
              <a:t>which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can be  easily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fixed to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the inner rim </a:t>
            </a:r>
            <a:r>
              <a:rPr sz="1200" dirty="0">
                <a:solidFill>
                  <a:srgbClr val="434343"/>
                </a:solidFill>
                <a:latin typeface="Calibri"/>
                <a:cs typeface="Calibri"/>
              </a:rPr>
              <a:t>of</a:t>
            </a:r>
            <a:r>
              <a:rPr sz="1200" spc="-2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the</a:t>
            </a:r>
            <a:endParaRPr sz="1200">
              <a:latin typeface="Calibri"/>
              <a:cs typeface="Calibri"/>
            </a:endParaRPr>
          </a:p>
          <a:p>
            <a:pPr marL="172720" algn="ctr">
              <a:lnSpc>
                <a:spcPts val="1355"/>
              </a:lnSpc>
            </a:pP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container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without drilling.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42631" y="3523488"/>
            <a:ext cx="4096512" cy="2340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559" y="1112519"/>
            <a:ext cx="1959864" cy="1856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9566" y="2953067"/>
            <a:ext cx="0" cy="1184275"/>
          </a:xfrm>
          <a:custGeom>
            <a:avLst/>
            <a:gdLst/>
            <a:ahLst/>
            <a:cxnLst/>
            <a:rect l="l" t="t" r="r" b="b"/>
            <a:pathLst>
              <a:path h="1184275">
                <a:moveTo>
                  <a:pt x="0" y="0"/>
                </a:moveTo>
                <a:lnTo>
                  <a:pt x="1" y="1184220"/>
                </a:lnTo>
              </a:path>
            </a:pathLst>
          </a:custGeom>
          <a:ln w="254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9566" y="4122292"/>
            <a:ext cx="509905" cy="0"/>
          </a:xfrm>
          <a:custGeom>
            <a:avLst/>
            <a:gdLst/>
            <a:ahLst/>
            <a:cxnLst/>
            <a:rect l="l" t="t" r="r" b="b"/>
            <a:pathLst>
              <a:path w="509905">
                <a:moveTo>
                  <a:pt x="0" y="0"/>
                </a:moveTo>
                <a:lnTo>
                  <a:pt x="509666" y="1"/>
                </a:lnTo>
              </a:path>
            </a:pathLst>
          </a:custGeom>
          <a:ln w="254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4578" y="1499108"/>
            <a:ext cx="1604010" cy="448309"/>
          </a:xfrm>
          <a:custGeom>
            <a:avLst/>
            <a:gdLst/>
            <a:ahLst/>
            <a:cxnLst/>
            <a:rect l="l" t="t" r="r" b="b"/>
            <a:pathLst>
              <a:path w="1604010" h="448310">
                <a:moveTo>
                  <a:pt x="1529280" y="0"/>
                </a:moveTo>
                <a:lnTo>
                  <a:pt x="74663" y="0"/>
                </a:lnTo>
                <a:lnTo>
                  <a:pt x="45600" y="5867"/>
                </a:lnTo>
                <a:lnTo>
                  <a:pt x="21868" y="21867"/>
                </a:lnTo>
                <a:lnTo>
                  <a:pt x="5867" y="45600"/>
                </a:lnTo>
                <a:lnTo>
                  <a:pt x="0" y="74663"/>
                </a:lnTo>
                <a:lnTo>
                  <a:pt x="0" y="373316"/>
                </a:lnTo>
                <a:lnTo>
                  <a:pt x="5867" y="402379"/>
                </a:lnTo>
                <a:lnTo>
                  <a:pt x="21868" y="426111"/>
                </a:lnTo>
                <a:lnTo>
                  <a:pt x="45600" y="442112"/>
                </a:lnTo>
                <a:lnTo>
                  <a:pt x="74663" y="447979"/>
                </a:lnTo>
                <a:lnTo>
                  <a:pt x="1529280" y="447979"/>
                </a:lnTo>
                <a:lnTo>
                  <a:pt x="1558343" y="442112"/>
                </a:lnTo>
                <a:lnTo>
                  <a:pt x="1582076" y="426111"/>
                </a:lnTo>
                <a:lnTo>
                  <a:pt x="1598076" y="402379"/>
                </a:lnTo>
                <a:lnTo>
                  <a:pt x="1603943" y="373316"/>
                </a:lnTo>
                <a:lnTo>
                  <a:pt x="1603943" y="74663"/>
                </a:lnTo>
                <a:lnTo>
                  <a:pt x="1598076" y="45600"/>
                </a:lnTo>
                <a:lnTo>
                  <a:pt x="1582076" y="21867"/>
                </a:lnTo>
                <a:lnTo>
                  <a:pt x="1558343" y="5867"/>
                </a:lnTo>
                <a:lnTo>
                  <a:pt x="1529280" y="0"/>
                </a:lnTo>
                <a:close/>
              </a:path>
            </a:pathLst>
          </a:custGeom>
          <a:solidFill>
            <a:srgbClr val="DBE0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4578" y="1499108"/>
            <a:ext cx="1604010" cy="448309"/>
          </a:xfrm>
          <a:custGeom>
            <a:avLst/>
            <a:gdLst/>
            <a:ahLst/>
            <a:cxnLst/>
            <a:rect l="l" t="t" r="r" b="b"/>
            <a:pathLst>
              <a:path w="1604010" h="448310">
                <a:moveTo>
                  <a:pt x="0" y="74663"/>
                </a:moveTo>
                <a:lnTo>
                  <a:pt x="5867" y="45600"/>
                </a:lnTo>
                <a:lnTo>
                  <a:pt x="21868" y="21868"/>
                </a:lnTo>
                <a:lnTo>
                  <a:pt x="45600" y="5867"/>
                </a:lnTo>
                <a:lnTo>
                  <a:pt x="74663" y="0"/>
                </a:lnTo>
                <a:lnTo>
                  <a:pt x="1529280" y="0"/>
                </a:lnTo>
                <a:lnTo>
                  <a:pt x="1558346" y="5867"/>
                </a:lnTo>
                <a:lnTo>
                  <a:pt x="1582080" y="21868"/>
                </a:lnTo>
                <a:lnTo>
                  <a:pt x="1598083" y="45600"/>
                </a:lnTo>
                <a:lnTo>
                  <a:pt x="1603950" y="74663"/>
                </a:lnTo>
                <a:lnTo>
                  <a:pt x="1603950" y="373309"/>
                </a:lnTo>
                <a:lnTo>
                  <a:pt x="1598083" y="402371"/>
                </a:lnTo>
                <a:lnTo>
                  <a:pt x="1582080" y="426103"/>
                </a:lnTo>
                <a:lnTo>
                  <a:pt x="1558346" y="442104"/>
                </a:lnTo>
                <a:lnTo>
                  <a:pt x="1529280" y="447972"/>
                </a:lnTo>
                <a:lnTo>
                  <a:pt x="74663" y="447972"/>
                </a:lnTo>
                <a:lnTo>
                  <a:pt x="45600" y="442104"/>
                </a:lnTo>
                <a:lnTo>
                  <a:pt x="21868" y="426103"/>
                </a:lnTo>
                <a:lnTo>
                  <a:pt x="5867" y="402371"/>
                </a:lnTo>
                <a:lnTo>
                  <a:pt x="0" y="373309"/>
                </a:lnTo>
                <a:lnTo>
                  <a:pt x="0" y="74663"/>
                </a:lnTo>
                <a:close/>
              </a:path>
            </a:pathLst>
          </a:custGeom>
          <a:ln w="1270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4577" y="998562"/>
            <a:ext cx="1604010" cy="448309"/>
          </a:xfrm>
          <a:custGeom>
            <a:avLst/>
            <a:gdLst/>
            <a:ahLst/>
            <a:cxnLst/>
            <a:rect l="l" t="t" r="r" b="b"/>
            <a:pathLst>
              <a:path w="1604010" h="448309">
                <a:moveTo>
                  <a:pt x="1529281" y="0"/>
                </a:moveTo>
                <a:lnTo>
                  <a:pt x="74663" y="0"/>
                </a:lnTo>
                <a:lnTo>
                  <a:pt x="45600" y="5867"/>
                </a:lnTo>
                <a:lnTo>
                  <a:pt x="21868" y="21867"/>
                </a:lnTo>
                <a:lnTo>
                  <a:pt x="5867" y="45600"/>
                </a:lnTo>
                <a:lnTo>
                  <a:pt x="0" y="74663"/>
                </a:lnTo>
                <a:lnTo>
                  <a:pt x="0" y="373316"/>
                </a:lnTo>
                <a:lnTo>
                  <a:pt x="5867" y="402379"/>
                </a:lnTo>
                <a:lnTo>
                  <a:pt x="21868" y="426111"/>
                </a:lnTo>
                <a:lnTo>
                  <a:pt x="45600" y="442112"/>
                </a:lnTo>
                <a:lnTo>
                  <a:pt x="74663" y="447979"/>
                </a:lnTo>
                <a:lnTo>
                  <a:pt x="1529281" y="447979"/>
                </a:lnTo>
                <a:lnTo>
                  <a:pt x="1558344" y="442112"/>
                </a:lnTo>
                <a:lnTo>
                  <a:pt x="1582077" y="426111"/>
                </a:lnTo>
                <a:lnTo>
                  <a:pt x="1598078" y="402379"/>
                </a:lnTo>
                <a:lnTo>
                  <a:pt x="1603945" y="373316"/>
                </a:lnTo>
                <a:lnTo>
                  <a:pt x="1603945" y="74663"/>
                </a:lnTo>
                <a:lnTo>
                  <a:pt x="1598078" y="45600"/>
                </a:lnTo>
                <a:lnTo>
                  <a:pt x="1582077" y="21867"/>
                </a:lnTo>
                <a:lnTo>
                  <a:pt x="1558344" y="5867"/>
                </a:lnTo>
                <a:lnTo>
                  <a:pt x="1529281" y="0"/>
                </a:lnTo>
                <a:close/>
              </a:path>
            </a:pathLst>
          </a:custGeom>
          <a:solidFill>
            <a:srgbClr val="DBE0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4577" y="998562"/>
            <a:ext cx="1604010" cy="448309"/>
          </a:xfrm>
          <a:custGeom>
            <a:avLst/>
            <a:gdLst/>
            <a:ahLst/>
            <a:cxnLst/>
            <a:rect l="l" t="t" r="r" b="b"/>
            <a:pathLst>
              <a:path w="1604010" h="448309">
                <a:moveTo>
                  <a:pt x="0" y="74663"/>
                </a:moveTo>
                <a:lnTo>
                  <a:pt x="5867" y="45600"/>
                </a:lnTo>
                <a:lnTo>
                  <a:pt x="21868" y="21868"/>
                </a:lnTo>
                <a:lnTo>
                  <a:pt x="45600" y="5867"/>
                </a:lnTo>
                <a:lnTo>
                  <a:pt x="74663" y="0"/>
                </a:lnTo>
                <a:lnTo>
                  <a:pt x="1529280" y="0"/>
                </a:lnTo>
                <a:lnTo>
                  <a:pt x="1558346" y="5867"/>
                </a:lnTo>
                <a:lnTo>
                  <a:pt x="1582080" y="21868"/>
                </a:lnTo>
                <a:lnTo>
                  <a:pt x="1598083" y="45600"/>
                </a:lnTo>
                <a:lnTo>
                  <a:pt x="1603950" y="74663"/>
                </a:lnTo>
                <a:lnTo>
                  <a:pt x="1603950" y="373309"/>
                </a:lnTo>
                <a:lnTo>
                  <a:pt x="1598083" y="402371"/>
                </a:lnTo>
                <a:lnTo>
                  <a:pt x="1582080" y="426103"/>
                </a:lnTo>
                <a:lnTo>
                  <a:pt x="1558346" y="442104"/>
                </a:lnTo>
                <a:lnTo>
                  <a:pt x="1529280" y="447972"/>
                </a:lnTo>
                <a:lnTo>
                  <a:pt x="74663" y="447972"/>
                </a:lnTo>
                <a:lnTo>
                  <a:pt x="45600" y="442104"/>
                </a:lnTo>
                <a:lnTo>
                  <a:pt x="21868" y="426103"/>
                </a:lnTo>
                <a:lnTo>
                  <a:pt x="5867" y="402371"/>
                </a:lnTo>
                <a:lnTo>
                  <a:pt x="0" y="373309"/>
                </a:lnTo>
                <a:lnTo>
                  <a:pt x="0" y="74663"/>
                </a:lnTo>
                <a:close/>
              </a:path>
            </a:pathLst>
          </a:custGeom>
          <a:ln w="1270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92401" y="1882622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50800" y="0"/>
                </a:lnTo>
                <a:lnTo>
                  <a:pt x="5080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38304" y="1551432"/>
            <a:ext cx="1468120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71450" marR="5080" indent="-158750">
              <a:lnSpc>
                <a:spcPts val="1300"/>
              </a:lnSpc>
              <a:spcBef>
                <a:spcPts val="160"/>
              </a:spcBef>
            </a:pPr>
            <a:r>
              <a:rPr sz="1100" spc="-5" dirty="0">
                <a:latin typeface="Calibri"/>
                <a:cs typeface="Calibri"/>
              </a:rPr>
              <a:t>Cucumber Chamber Alert  Temperature </a:t>
            </a:r>
            <a:r>
              <a:rPr sz="1100" dirty="0">
                <a:latin typeface="Calibri"/>
                <a:cs typeface="Calibri"/>
              </a:rPr>
              <a:t>2</a:t>
            </a:r>
            <a:r>
              <a:rPr sz="1100" b="1" dirty="0">
                <a:latin typeface="Calibri"/>
                <a:cs typeface="Calibri"/>
              </a:rPr>
              <a:t>°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73262" y="1367307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50800" y="0"/>
                </a:lnTo>
                <a:lnTo>
                  <a:pt x="5080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19169" y="1036320"/>
            <a:ext cx="1278890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71450" marR="5080" indent="-158750">
              <a:lnSpc>
                <a:spcPts val="1300"/>
              </a:lnSpc>
              <a:spcBef>
                <a:spcPts val="160"/>
              </a:spcBef>
            </a:pPr>
            <a:r>
              <a:rPr sz="1100" spc="-5" dirty="0">
                <a:latin typeface="Calibri"/>
                <a:cs typeface="Calibri"/>
              </a:rPr>
              <a:t>Brocoli Chamber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Alert  Temperature </a:t>
            </a:r>
            <a:r>
              <a:rPr sz="1100" dirty="0">
                <a:latin typeface="Calibri"/>
                <a:cs typeface="Calibri"/>
              </a:rPr>
              <a:t>1</a:t>
            </a:r>
            <a:r>
              <a:rPr sz="1100" b="1" dirty="0">
                <a:latin typeface="Calibri"/>
                <a:cs typeface="Calibri"/>
              </a:rPr>
              <a:t>°</a:t>
            </a:r>
            <a:r>
              <a:rPr sz="1100" b="1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2066" y="1947087"/>
            <a:ext cx="0" cy="273050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0"/>
                </a:moveTo>
                <a:lnTo>
                  <a:pt x="1" y="272713"/>
                </a:lnTo>
              </a:path>
            </a:pathLst>
          </a:custGeom>
          <a:ln w="254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204F4E-D279-423A-B42F-BF9EEF55C74B}"/>
              </a:ext>
            </a:extLst>
          </p:cNvPr>
          <p:cNvSpPr/>
          <p:nvPr/>
        </p:nvSpPr>
        <p:spPr>
          <a:xfrm>
            <a:off x="10591800" y="6172200"/>
            <a:ext cx="1447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8AFC86-A61B-4420-999D-039632C3ED91}"/>
              </a:ext>
            </a:extLst>
          </p:cNvPr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372FB18-8064-47FC-86C0-F318F1ECA8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737110"/>
            <a:ext cx="967740" cy="9677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396B0EE-8F93-47B6-A281-61881D81819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279" y="840460"/>
            <a:ext cx="11549380" cy="0"/>
          </a:xfrm>
          <a:custGeom>
            <a:avLst/>
            <a:gdLst/>
            <a:ahLst/>
            <a:cxnLst/>
            <a:rect l="l" t="t" r="r" b="b"/>
            <a:pathLst>
              <a:path w="11549380">
                <a:moveTo>
                  <a:pt x="0" y="0"/>
                </a:moveTo>
                <a:lnTo>
                  <a:pt x="11549306" y="1"/>
                </a:lnTo>
              </a:path>
            </a:pathLst>
          </a:custGeom>
          <a:ln w="6350">
            <a:solidFill>
              <a:srgbClr val="1F6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95160" y="1729740"/>
            <a:ext cx="2301240" cy="133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34343"/>
                </a:solidFill>
                <a:latin typeface="Calibri"/>
                <a:cs typeface="Calibri"/>
              </a:rPr>
              <a:t>Reporting</a:t>
            </a:r>
            <a:endParaRPr sz="14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400"/>
              </a:spcBef>
              <a:buFont typeface="Arial"/>
              <a:buChar char="•"/>
              <a:tabLst>
                <a:tab pos="184150" algn="l"/>
              </a:tabLst>
            </a:pP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In-plant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and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Out-plant </a:t>
            </a:r>
            <a:r>
              <a:rPr sz="1200" spc="-65" dirty="0">
                <a:solidFill>
                  <a:srgbClr val="434343"/>
                </a:solidFill>
                <a:latin typeface="Calibri"/>
                <a:cs typeface="Calibri"/>
              </a:rPr>
              <a:t>TAT</a:t>
            </a:r>
            <a:r>
              <a:rPr sz="1200" spc="-20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reports</a:t>
            </a:r>
            <a:endParaRPr sz="1200">
              <a:latin typeface="Calibri"/>
              <a:cs typeface="Calibri"/>
            </a:endParaRPr>
          </a:p>
          <a:p>
            <a:pPr marL="368935" lvl="1" indent="-171450">
              <a:lnSpc>
                <a:spcPts val="1415"/>
              </a:lnSpc>
              <a:spcBef>
                <a:spcPts val="70"/>
              </a:spcBef>
              <a:buFont typeface="Arial"/>
              <a:buChar char="•"/>
              <a:tabLst>
                <a:tab pos="369570" algn="l"/>
              </a:tabLst>
            </a:pP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Loading and Unloading</a:t>
            </a:r>
            <a:r>
              <a:rPr sz="1200" spc="-40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time</a:t>
            </a:r>
            <a:endParaRPr sz="1200">
              <a:latin typeface="Calibri"/>
              <a:cs typeface="Calibri"/>
            </a:endParaRPr>
          </a:p>
          <a:p>
            <a:pPr marL="170815" algn="ctr">
              <a:lnSpc>
                <a:spcPts val="1415"/>
              </a:lnSpc>
            </a:pP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reports</a:t>
            </a:r>
            <a:endParaRPr sz="1200">
              <a:latin typeface="Calibri"/>
              <a:cs typeface="Calibri"/>
            </a:endParaRPr>
          </a:p>
          <a:p>
            <a:pPr marL="353695" marR="104139" indent="-241935">
              <a:lnSpc>
                <a:spcPts val="1390"/>
              </a:lnSpc>
              <a:spcBef>
                <a:spcPts val="160"/>
              </a:spcBef>
              <a:buFont typeface="Arial"/>
              <a:buChar char="•"/>
              <a:tabLst>
                <a:tab pos="283210" algn="l"/>
              </a:tabLst>
            </a:pPr>
            <a:r>
              <a:rPr sz="1200" spc="-15" dirty="0">
                <a:solidFill>
                  <a:srgbClr val="434343"/>
                </a:solidFill>
                <a:latin typeface="Calibri"/>
                <a:cs typeface="Calibri"/>
              </a:rPr>
              <a:t>Waiting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time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at </a:t>
            </a:r>
            <a:r>
              <a:rPr sz="1200" spc="-15" dirty="0">
                <a:solidFill>
                  <a:srgbClr val="434343"/>
                </a:solidFill>
                <a:latin typeface="Calibri"/>
                <a:cs typeface="Calibri"/>
              </a:rPr>
              <a:t>different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zones 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and vehicle idle time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 reports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3161" y="4091940"/>
            <a:ext cx="2287270" cy="151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434343"/>
                </a:solidFill>
                <a:latin typeface="Calibri"/>
                <a:cs typeface="Calibri"/>
              </a:rPr>
              <a:t>Alerts via SMS </a:t>
            </a:r>
            <a:r>
              <a:rPr sz="1400" b="1" spc="-5" dirty="0">
                <a:solidFill>
                  <a:srgbClr val="434343"/>
                </a:solidFill>
                <a:latin typeface="Calibri"/>
                <a:cs typeface="Calibri"/>
              </a:rPr>
              <a:t>and</a:t>
            </a:r>
            <a:r>
              <a:rPr sz="1400" b="1" spc="-50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34343"/>
                </a:solidFill>
                <a:latin typeface="Calibri"/>
                <a:cs typeface="Calibri"/>
              </a:rPr>
              <a:t>Email</a:t>
            </a:r>
            <a:endParaRPr sz="1400">
              <a:latin typeface="Calibri"/>
              <a:cs typeface="Calibri"/>
            </a:endParaRPr>
          </a:p>
          <a:p>
            <a:pPr marL="184150" marR="5080" indent="-184150">
              <a:lnSpc>
                <a:spcPct val="105000"/>
              </a:lnSpc>
              <a:spcBef>
                <a:spcPts val="1350"/>
              </a:spcBef>
              <a:buFont typeface="Arial"/>
              <a:buChar char="•"/>
              <a:tabLst>
                <a:tab pos="184150" algn="l"/>
              </a:tabLst>
            </a:pP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Entry and </a:t>
            </a:r>
            <a:r>
              <a:rPr sz="1200" dirty="0">
                <a:solidFill>
                  <a:srgbClr val="434343"/>
                </a:solidFill>
                <a:latin typeface="Calibri"/>
                <a:cs typeface="Calibri"/>
              </a:rPr>
              <a:t>Exit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alerts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to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concerned 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stakeholders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when vehicle</a:t>
            </a:r>
            <a:r>
              <a:rPr sz="1200" spc="-15" dirty="0">
                <a:solidFill>
                  <a:srgbClr val="434343"/>
                </a:solidFill>
                <a:latin typeface="Calibri"/>
                <a:cs typeface="Calibri"/>
              </a:rPr>
              <a:t> enters</a:t>
            </a:r>
            <a:endParaRPr sz="1200">
              <a:latin typeface="Calibri"/>
              <a:cs typeface="Calibri"/>
            </a:endParaRPr>
          </a:p>
          <a:p>
            <a:pPr marL="381000">
              <a:lnSpc>
                <a:spcPts val="1390"/>
              </a:lnSpc>
            </a:pPr>
            <a:r>
              <a:rPr sz="1200" dirty="0">
                <a:solidFill>
                  <a:srgbClr val="434343"/>
                </a:solidFill>
                <a:latin typeface="Calibri"/>
                <a:cs typeface="Calibri"/>
              </a:rPr>
              <a:t>or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leaves </a:t>
            </a:r>
            <a:r>
              <a:rPr sz="1200" dirty="0">
                <a:solidFill>
                  <a:srgbClr val="434343"/>
                </a:solidFill>
                <a:latin typeface="Calibri"/>
                <a:cs typeface="Calibri"/>
              </a:rPr>
              <a:t>a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geo-fenced</a:t>
            </a:r>
            <a:r>
              <a:rPr sz="1200" spc="-1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area</a:t>
            </a:r>
            <a:endParaRPr sz="1200">
              <a:latin typeface="Calibri"/>
              <a:cs typeface="Calibri"/>
            </a:endParaRPr>
          </a:p>
          <a:p>
            <a:pPr marL="315595">
              <a:lnSpc>
                <a:spcPts val="1415"/>
              </a:lnSpc>
              <a:spcBef>
                <a:spcPts val="70"/>
              </a:spcBef>
            </a:pP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(Warehouse, </a:t>
            </a:r>
            <a:r>
              <a:rPr sz="1200" spc="-20" dirty="0">
                <a:solidFill>
                  <a:srgbClr val="434343"/>
                </a:solidFill>
                <a:latin typeface="Calibri"/>
                <a:cs typeface="Calibri"/>
              </a:rPr>
              <a:t>Distributor,</a:t>
            </a:r>
            <a:r>
              <a:rPr sz="1200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etc.)</a:t>
            </a:r>
            <a:endParaRPr sz="1200">
              <a:latin typeface="Calibri"/>
              <a:cs typeface="Calibri"/>
            </a:endParaRPr>
          </a:p>
          <a:p>
            <a:pPr marL="367665" marR="190500" lvl="1" indent="-111125">
              <a:lnSpc>
                <a:spcPts val="1390"/>
              </a:lnSpc>
              <a:spcBef>
                <a:spcPts val="65"/>
              </a:spcBef>
              <a:buClr>
                <a:srgbClr val="434343"/>
              </a:buClr>
              <a:buFont typeface="Arial"/>
              <a:buChar char="•"/>
              <a:tabLst>
                <a:tab pos="462915" algn="l"/>
                <a:tab pos="463550" algn="l"/>
              </a:tabLst>
            </a:pPr>
            <a:r>
              <a:rPr dirty="0"/>
              <a:t>	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Alerts </a:t>
            </a:r>
            <a:r>
              <a:rPr sz="1200" dirty="0">
                <a:solidFill>
                  <a:srgbClr val="434343"/>
                </a:solidFill>
                <a:latin typeface="Calibri"/>
                <a:cs typeface="Calibri"/>
              </a:rPr>
              <a:t>on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idling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and </a:t>
            </a:r>
            <a:r>
              <a:rPr sz="1200" spc="-15" dirty="0">
                <a:solidFill>
                  <a:srgbClr val="434343"/>
                </a:solidFill>
                <a:latin typeface="Calibri"/>
                <a:cs typeface="Calibri"/>
              </a:rPr>
              <a:t>route 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deviation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to </a:t>
            </a:r>
            <a:r>
              <a:rPr sz="1200" spc="-15" dirty="0">
                <a:solidFill>
                  <a:srgbClr val="434343"/>
                </a:solidFill>
                <a:latin typeface="Calibri"/>
                <a:cs typeface="Calibri"/>
              </a:rPr>
              <a:t>prevent</a:t>
            </a:r>
            <a:r>
              <a:rPr sz="1200" spc="-2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misuse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08337" y="1729740"/>
            <a:ext cx="2211070" cy="96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08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434343"/>
                </a:solidFill>
                <a:latin typeface="Calibri"/>
                <a:cs typeface="Calibri"/>
              </a:rPr>
              <a:t>Track </a:t>
            </a:r>
            <a:r>
              <a:rPr sz="1400" b="1" spc="-20" dirty="0">
                <a:solidFill>
                  <a:srgbClr val="434343"/>
                </a:solidFill>
                <a:latin typeface="Calibri"/>
                <a:cs typeface="Calibri"/>
              </a:rPr>
              <a:t>Vendor</a:t>
            </a:r>
            <a:r>
              <a:rPr sz="1400" b="1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434343"/>
                </a:solidFill>
                <a:latin typeface="Calibri"/>
                <a:cs typeface="Calibri"/>
              </a:rPr>
              <a:t>Performance</a:t>
            </a:r>
            <a:endParaRPr sz="1400">
              <a:latin typeface="Calibri"/>
              <a:cs typeface="Calibri"/>
            </a:endParaRPr>
          </a:p>
          <a:p>
            <a:pPr marL="184150" marR="5080" indent="-184150">
              <a:lnSpc>
                <a:spcPct val="105000"/>
              </a:lnSpc>
              <a:spcBef>
                <a:spcPts val="1325"/>
              </a:spcBef>
              <a:buFont typeface="Arial"/>
              <a:buChar char="•"/>
              <a:tabLst>
                <a:tab pos="184150" algn="l"/>
              </a:tabLst>
            </a:pPr>
            <a:r>
              <a:rPr sz="1200" spc="-15" dirty="0">
                <a:solidFill>
                  <a:srgbClr val="434343"/>
                </a:solidFill>
                <a:latin typeface="Calibri"/>
                <a:cs typeface="Calibri"/>
              </a:rPr>
              <a:t>Vendor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ratings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based </a:t>
            </a:r>
            <a:r>
              <a:rPr sz="1200" dirty="0">
                <a:solidFill>
                  <a:srgbClr val="434343"/>
                </a:solidFill>
                <a:latin typeface="Calibri"/>
                <a:cs typeface="Calibri"/>
              </a:rPr>
              <a:t>on </a:t>
            </a:r>
            <a:r>
              <a:rPr sz="1200" spc="-65" dirty="0">
                <a:solidFill>
                  <a:srgbClr val="434343"/>
                </a:solidFill>
                <a:latin typeface="Calibri"/>
                <a:cs typeface="Calibri"/>
              </a:rPr>
              <a:t>TAT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and 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utilization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metrics</a:t>
            </a:r>
            <a:endParaRPr sz="1200">
              <a:latin typeface="Calibri"/>
              <a:cs typeface="Calibri"/>
            </a:endParaRPr>
          </a:p>
          <a:p>
            <a:pPr marL="218440" indent="-171450">
              <a:lnSpc>
                <a:spcPts val="1390"/>
              </a:lnSpc>
              <a:buFont typeface="Arial"/>
              <a:buChar char="•"/>
              <a:tabLst>
                <a:tab pos="219075" algn="l"/>
              </a:tabLst>
            </a:pP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Ensure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vendor SLAs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are</a:t>
            </a:r>
            <a:r>
              <a:rPr sz="1200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fulfilled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48050" y="4091940"/>
            <a:ext cx="2132330" cy="97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934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34343"/>
                </a:solidFill>
                <a:latin typeface="Calibri"/>
                <a:cs typeface="Calibri"/>
              </a:rPr>
              <a:t>ERP</a:t>
            </a:r>
            <a:r>
              <a:rPr sz="1400" b="1" spc="-10" dirty="0">
                <a:solidFill>
                  <a:srgbClr val="434343"/>
                </a:solidFill>
                <a:latin typeface="Calibri"/>
                <a:cs typeface="Calibri"/>
              </a:rPr>
              <a:t> Integration</a:t>
            </a:r>
            <a:endParaRPr sz="14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425"/>
              </a:spcBef>
              <a:buFont typeface="Arial"/>
              <a:buChar char="•"/>
              <a:tabLst>
                <a:tab pos="184150" algn="l"/>
              </a:tabLst>
            </a:pP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Link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movement </a:t>
            </a:r>
            <a:r>
              <a:rPr sz="1200" spc="-15" dirty="0">
                <a:solidFill>
                  <a:srgbClr val="434343"/>
                </a:solidFill>
                <a:latin typeface="Calibri"/>
                <a:cs typeface="Calibri"/>
              </a:rPr>
              <a:t>data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to</a:t>
            </a:r>
            <a:r>
              <a:rPr sz="1200" spc="10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existing</a:t>
            </a:r>
            <a:endParaRPr sz="1200">
              <a:latin typeface="Calibri"/>
              <a:cs typeface="Calibri"/>
            </a:endParaRPr>
          </a:p>
          <a:p>
            <a:pPr marL="169545" algn="ctr">
              <a:lnSpc>
                <a:spcPts val="1415"/>
              </a:lnSpc>
              <a:spcBef>
                <a:spcPts val="70"/>
              </a:spcBef>
            </a:pP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ERP</a:t>
            </a:r>
            <a:endParaRPr sz="1200">
              <a:latin typeface="Calibri"/>
              <a:cs typeface="Calibri"/>
            </a:endParaRPr>
          </a:p>
          <a:p>
            <a:pPr marL="274320" lvl="1" indent="-171450">
              <a:lnSpc>
                <a:spcPts val="1415"/>
              </a:lnSpc>
              <a:buFont typeface="Arial"/>
              <a:buChar char="•"/>
              <a:tabLst>
                <a:tab pos="274955" algn="l"/>
              </a:tabLst>
            </a:pP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Easier </a:t>
            </a:r>
            <a:r>
              <a:rPr sz="1200" spc="-15" dirty="0">
                <a:solidFill>
                  <a:srgbClr val="434343"/>
                </a:solidFill>
                <a:latin typeface="Calibri"/>
                <a:cs typeface="Calibri"/>
              </a:rPr>
              <a:t>Vendor</a:t>
            </a:r>
            <a:r>
              <a:rPr sz="1200" spc="-20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Reconciliation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52813" y="5046979"/>
            <a:ext cx="2120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</a:tabLst>
            </a:pPr>
            <a:r>
              <a:rPr sz="1200" spc="-10" dirty="0">
                <a:solidFill>
                  <a:srgbClr val="434343"/>
                </a:solidFill>
                <a:latin typeface="Calibri"/>
                <a:cs typeface="Calibri"/>
              </a:rPr>
              <a:t>Automated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Compliance</a:t>
            </a:r>
            <a:r>
              <a:rPr sz="1200" spc="-2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Calibri"/>
                <a:cs typeface="Calibri"/>
              </a:rPr>
              <a:t>Checks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1509" y="145981"/>
            <a:ext cx="6289040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407285" algn="l"/>
              </a:tabLst>
            </a:pPr>
            <a:r>
              <a:rPr spc="50" dirty="0"/>
              <a:t>Our</a:t>
            </a:r>
            <a:r>
              <a:rPr spc="15" dirty="0"/>
              <a:t> </a:t>
            </a:r>
            <a:r>
              <a:rPr spc="40" dirty="0"/>
              <a:t>Solutions	</a:t>
            </a:r>
            <a:r>
              <a:rPr spc="45" dirty="0"/>
              <a:t>| </a:t>
            </a:r>
            <a:r>
              <a:rPr sz="2350" spc="15" dirty="0">
                <a:solidFill>
                  <a:schemeClr val="tx2"/>
                </a:solidFill>
              </a:rPr>
              <a:t>Reporting, Alerts </a:t>
            </a:r>
            <a:r>
              <a:rPr sz="2350" spc="20" dirty="0">
                <a:solidFill>
                  <a:schemeClr val="tx2"/>
                </a:solidFill>
              </a:rPr>
              <a:t>and</a:t>
            </a:r>
            <a:r>
              <a:rPr sz="2350" spc="-20" dirty="0">
                <a:solidFill>
                  <a:schemeClr val="tx2"/>
                </a:solidFill>
              </a:rPr>
              <a:t> </a:t>
            </a:r>
            <a:r>
              <a:rPr sz="2350" spc="10" dirty="0">
                <a:solidFill>
                  <a:schemeClr val="tx2"/>
                </a:solidFill>
              </a:rPr>
              <a:t>Insights</a:t>
            </a:r>
            <a:endParaRPr sz="2350" dirty="0">
              <a:solidFill>
                <a:schemeClr val="tx2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13376" y="3636264"/>
            <a:ext cx="1414272" cy="1167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09680" y="3633508"/>
            <a:ext cx="1435100" cy="1186815"/>
          </a:xfrm>
          <a:custGeom>
            <a:avLst/>
            <a:gdLst/>
            <a:ahLst/>
            <a:cxnLst/>
            <a:rect l="l" t="t" r="r" b="b"/>
            <a:pathLst>
              <a:path w="1435100" h="1186814">
                <a:moveTo>
                  <a:pt x="0" y="0"/>
                </a:moveTo>
                <a:lnTo>
                  <a:pt x="1434703" y="0"/>
                </a:lnTo>
                <a:lnTo>
                  <a:pt x="1434703" y="1186333"/>
                </a:lnTo>
                <a:lnTo>
                  <a:pt x="0" y="118633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90871" y="1484375"/>
            <a:ext cx="1871472" cy="1892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86224" y="1481340"/>
            <a:ext cx="1879600" cy="1899285"/>
          </a:xfrm>
          <a:custGeom>
            <a:avLst/>
            <a:gdLst/>
            <a:ahLst/>
            <a:cxnLst/>
            <a:rect l="l" t="t" r="r" b="b"/>
            <a:pathLst>
              <a:path w="1879600" h="1899285">
                <a:moveTo>
                  <a:pt x="0" y="0"/>
                </a:moveTo>
                <a:lnTo>
                  <a:pt x="1879123" y="0"/>
                </a:lnTo>
                <a:lnTo>
                  <a:pt x="1879123" y="1899023"/>
                </a:lnTo>
                <a:lnTo>
                  <a:pt x="0" y="189902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39456" y="3584447"/>
            <a:ext cx="414527" cy="353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51592" y="1271016"/>
            <a:ext cx="524255" cy="393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6407" y="1338072"/>
            <a:ext cx="405383" cy="344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5928" y="1978151"/>
            <a:ext cx="4873752" cy="39044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8055" y="2133600"/>
            <a:ext cx="3828288" cy="24566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430256" y="3505200"/>
            <a:ext cx="579120" cy="4754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23D5CB-098B-4AC2-82B4-1AB41356EB2B}"/>
              </a:ext>
            </a:extLst>
          </p:cNvPr>
          <p:cNvSpPr/>
          <p:nvPr/>
        </p:nvSpPr>
        <p:spPr>
          <a:xfrm>
            <a:off x="10591800" y="6172200"/>
            <a:ext cx="1447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0B9A84-84AC-46A0-90B1-30EE84472D6F}"/>
              </a:ext>
            </a:extLst>
          </p:cNvPr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EB81E60-4FE6-4BE5-A624-C00F338E85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737110"/>
            <a:ext cx="967740" cy="9677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C720023-9957-44B3-9380-2600FBE509CE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279" y="840460"/>
            <a:ext cx="11549380" cy="0"/>
          </a:xfrm>
          <a:custGeom>
            <a:avLst/>
            <a:gdLst/>
            <a:ahLst/>
            <a:cxnLst/>
            <a:rect l="l" t="t" r="r" b="b"/>
            <a:pathLst>
              <a:path w="11549380">
                <a:moveTo>
                  <a:pt x="0" y="0"/>
                </a:moveTo>
                <a:lnTo>
                  <a:pt x="11549306" y="1"/>
                </a:lnTo>
              </a:path>
            </a:pathLst>
          </a:custGeom>
          <a:ln w="6350">
            <a:solidFill>
              <a:srgbClr val="1F6E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509" y="145981"/>
            <a:ext cx="4752975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662555" algn="l"/>
              </a:tabLst>
            </a:pPr>
            <a:r>
              <a:rPr spc="40" dirty="0"/>
              <a:t>Success</a:t>
            </a:r>
            <a:r>
              <a:rPr spc="35" dirty="0"/>
              <a:t> Stories	</a:t>
            </a:r>
            <a:r>
              <a:rPr spc="45" dirty="0"/>
              <a:t>| </a:t>
            </a:r>
            <a:r>
              <a:rPr sz="2350" dirty="0">
                <a:solidFill>
                  <a:schemeClr val="tx2"/>
                </a:solidFill>
              </a:rPr>
              <a:t>Key</a:t>
            </a:r>
            <a:r>
              <a:rPr sz="2350" spc="-90" dirty="0">
                <a:solidFill>
                  <a:schemeClr val="tx2"/>
                </a:solidFill>
              </a:rPr>
              <a:t> </a:t>
            </a:r>
            <a:r>
              <a:rPr sz="2350" spc="10" dirty="0">
                <a:solidFill>
                  <a:schemeClr val="tx2"/>
                </a:solidFill>
              </a:rPr>
              <a:t>Customers</a:t>
            </a:r>
            <a:endParaRPr sz="2350" dirty="0">
              <a:solidFill>
                <a:schemeClr val="tx2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0652" y="2037359"/>
            <a:ext cx="10530840" cy="781685"/>
          </a:xfrm>
          <a:custGeom>
            <a:avLst/>
            <a:gdLst/>
            <a:ahLst/>
            <a:cxnLst/>
            <a:rect l="l" t="t" r="r" b="b"/>
            <a:pathLst>
              <a:path w="10530840" h="781685">
                <a:moveTo>
                  <a:pt x="0" y="0"/>
                </a:moveTo>
                <a:lnTo>
                  <a:pt x="10530505" y="0"/>
                </a:lnTo>
                <a:lnTo>
                  <a:pt x="10530505" y="781200"/>
                </a:lnTo>
                <a:lnTo>
                  <a:pt x="0" y="7812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5562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7177" y="1579803"/>
            <a:ext cx="7371308" cy="915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57768" y="1762251"/>
            <a:ext cx="6649720" cy="4978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60"/>
              </a:spcBef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Grofers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improved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its 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TAT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20%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by making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data driven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decisions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on the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basis 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analytics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available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LocoNav’s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platform.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0652" y="3443516"/>
            <a:ext cx="10530840" cy="781685"/>
          </a:xfrm>
          <a:custGeom>
            <a:avLst/>
            <a:gdLst/>
            <a:ahLst/>
            <a:cxnLst/>
            <a:rect l="l" t="t" r="r" b="b"/>
            <a:pathLst>
              <a:path w="10530840" h="781685">
                <a:moveTo>
                  <a:pt x="0" y="0"/>
                </a:moveTo>
                <a:lnTo>
                  <a:pt x="10530505" y="0"/>
                </a:lnTo>
                <a:lnTo>
                  <a:pt x="10530505" y="781200"/>
                </a:lnTo>
                <a:lnTo>
                  <a:pt x="0" y="7812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5562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7177" y="2985960"/>
            <a:ext cx="7371308" cy="915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57768" y="3057651"/>
            <a:ext cx="6650355" cy="7143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ct val="91200"/>
              </a:lnSpc>
              <a:spcBef>
                <a:spcPts val="26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Loconav ensured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that cases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tobacco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pilferage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theft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reduced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40%.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Based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that initial success, they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ensured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that our solution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was mandated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for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any transporter operating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them.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20652" y="4761674"/>
            <a:ext cx="10530840" cy="781685"/>
          </a:xfrm>
          <a:custGeom>
            <a:avLst/>
            <a:gdLst/>
            <a:ahLst/>
            <a:cxnLst/>
            <a:rect l="l" t="t" r="r" b="b"/>
            <a:pathLst>
              <a:path w="10530840" h="781685">
                <a:moveTo>
                  <a:pt x="0" y="0"/>
                </a:moveTo>
                <a:lnTo>
                  <a:pt x="10530505" y="0"/>
                </a:lnTo>
                <a:lnTo>
                  <a:pt x="10530505" y="781200"/>
                </a:lnTo>
                <a:lnTo>
                  <a:pt x="0" y="78120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5562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7177" y="4392117"/>
            <a:ext cx="7371308" cy="827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53463" y="4420107"/>
            <a:ext cx="6593840" cy="7143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ct val="91300"/>
              </a:lnSpc>
              <a:spcBef>
                <a:spcPts val="265"/>
              </a:spcBef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LocoNav’s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platform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helped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Mio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Amore monitor their daily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movements, increase 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efficiency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 their truck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movement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~10%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,decrease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misuse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vehicles, 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have greater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transparency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costs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identify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pilferages.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417253" y="1723872"/>
            <a:ext cx="992060" cy="8790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17253" y="4392121"/>
            <a:ext cx="992060" cy="741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415271" y="3032760"/>
            <a:ext cx="996696" cy="8839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9BB116-CE81-413C-B969-0E137503B258}"/>
              </a:ext>
            </a:extLst>
          </p:cNvPr>
          <p:cNvSpPr/>
          <p:nvPr/>
        </p:nvSpPr>
        <p:spPr>
          <a:xfrm>
            <a:off x="10591800" y="6172200"/>
            <a:ext cx="1447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7CC87B-1F54-4ABC-8751-FD377AA23796}"/>
              </a:ext>
            </a:extLst>
          </p:cNvPr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9A01D24-8DF7-44B1-A476-25E62B0D0B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737110"/>
            <a:ext cx="967740" cy="9677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D2C694-CD0C-4A81-B7CA-759DF45524D8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CCB429-82B0-4F5B-9FFC-C19A43C321AE}"/>
              </a:ext>
            </a:extLst>
          </p:cNvPr>
          <p:cNvSpPr/>
          <p:nvPr/>
        </p:nvSpPr>
        <p:spPr>
          <a:xfrm>
            <a:off x="10591800" y="6172200"/>
            <a:ext cx="1447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54585A-7570-4716-86F8-D82C331CABCA}"/>
              </a:ext>
            </a:extLst>
          </p:cNvPr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A2A44B-C0A0-4D4F-AB30-2E8E3CF1F7D8}"/>
              </a:ext>
            </a:extLst>
          </p:cNvPr>
          <p:cNvSpPr/>
          <p:nvPr/>
        </p:nvSpPr>
        <p:spPr>
          <a:xfrm>
            <a:off x="4191000" y="2971800"/>
            <a:ext cx="3886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9E6D3-FE7C-4674-BE40-B89F74F19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31692"/>
            <a:ext cx="2186940" cy="21869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7A1020-9D7E-4C8E-A334-A1137D199EFB}"/>
              </a:ext>
            </a:extLst>
          </p:cNvPr>
          <p:cNvSpPr txBox="1"/>
          <p:nvPr/>
        </p:nvSpPr>
        <p:spPr>
          <a:xfrm>
            <a:off x="4343400" y="4194616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Email:    mo@tauholdingssa.co.za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5EB865-1532-4DCC-8D8C-87FB513F2356}"/>
              </a:ext>
            </a:extLst>
          </p:cNvPr>
          <p:cNvSpPr txBox="1"/>
          <p:nvPr/>
        </p:nvSpPr>
        <p:spPr>
          <a:xfrm>
            <a:off x="4343400" y="4542411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Web:     www.tauholdingssa.co.za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217C3-F963-4F05-BFA8-5096A3924338}"/>
              </a:ext>
            </a:extLst>
          </p:cNvPr>
          <p:cNvSpPr txBox="1"/>
          <p:nvPr/>
        </p:nvSpPr>
        <p:spPr>
          <a:xfrm>
            <a:off x="4724400" y="4972362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Phone:  087 700 7634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5C0EE9CD-C82C-4DBE-85CC-A3EFCEC58AF3}"/>
              </a:ext>
            </a:extLst>
          </p:cNvPr>
          <p:cNvSpPr txBox="1">
            <a:spLocks/>
          </p:cNvSpPr>
          <p:nvPr/>
        </p:nvSpPr>
        <p:spPr>
          <a:xfrm>
            <a:off x="4724400" y="3303306"/>
            <a:ext cx="219519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4000" kern="0" spc="-170">
                <a:solidFill>
                  <a:sysClr val="windowText" lastClr="000000"/>
                </a:solidFill>
              </a:rPr>
              <a:t>Thank</a:t>
            </a:r>
            <a:r>
              <a:rPr lang="en-US" sz="4000" kern="0" spc="-65">
                <a:solidFill>
                  <a:sysClr val="windowText" lastClr="000000"/>
                </a:solidFill>
              </a:rPr>
              <a:t> </a:t>
            </a:r>
            <a:r>
              <a:rPr lang="en-US" sz="4000" kern="0" spc="-270">
                <a:solidFill>
                  <a:sysClr val="windowText" lastClr="000000"/>
                </a:solidFill>
              </a:rPr>
              <a:t>you</a:t>
            </a:r>
            <a:endParaRPr lang="en-US" sz="4000" kern="0" spc="-270" dirty="0">
              <a:solidFill>
                <a:sysClr val="windowText" lastClr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4F8375-D39B-4D6C-A4AC-28AF7598E8B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54" y="1397254"/>
            <a:ext cx="4063492" cy="40634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590</Words>
  <Application>Microsoft Office PowerPoint</Application>
  <PresentationFormat>Widescreen</PresentationFormat>
  <Paragraphs>122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Times New Roman</vt:lpstr>
      <vt:lpstr>Office Theme</vt:lpstr>
      <vt:lpstr>Logistics Tracking and Management for Cold Chain Industry</vt:lpstr>
      <vt:lpstr>About Us | Optimising Logistics Tracking and Management across Industries</vt:lpstr>
      <vt:lpstr>Logistics in the Cold Chain Industry | Gaps and the Need for Tracking</vt:lpstr>
      <vt:lpstr>Our Solutions | Tracking and Analytics</vt:lpstr>
      <vt:lpstr>Our Solutions | Temperature Sensors - Normal</vt:lpstr>
      <vt:lpstr>Our Solutions | Advanced Temperature Sensors - Bluetooth</vt:lpstr>
      <vt:lpstr>Our Solutions | Reporting, Alerts and Insights</vt:lpstr>
      <vt:lpstr>Success Stories | Key Customers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LocoNav - Logistics Management for Cold Chain Industries copy</dc:title>
  <cp:lastModifiedBy>Lenovo</cp:lastModifiedBy>
  <cp:revision>3</cp:revision>
  <dcterms:created xsi:type="dcterms:W3CDTF">2021-10-26T08:33:47Z</dcterms:created>
  <dcterms:modified xsi:type="dcterms:W3CDTF">2021-11-08T05:58:23Z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2020-05-07T00:00:00Z</vt:filetime>
  </property>
  <property fmtid="{D5CDD505-2E9C-101B-9397-08002B2CF9AE}" pid="3" name="Creator">
    <vt:lpwstr>PowerPoint</vt:lpwstr>
  </property>
  <property fmtid="{D5CDD505-2E9C-101B-9397-08002B2CF9AE}" pid="4" name="LastSaved">
    <vt:filetime>2021-10-26T00:00:00Z</vt:filetime>
  </property>
</Properties>
</file>