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43A8B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43A8B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40089" y="2448559"/>
            <a:ext cx="3090545" cy="3555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DAD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63919" y="2408935"/>
            <a:ext cx="3206115" cy="357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DAD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812" y="2"/>
            <a:ext cx="12176187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53767" y="1036319"/>
            <a:ext cx="7318248" cy="5431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43A8B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812" y="2"/>
            <a:ext cx="12176187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843485" y="551256"/>
            <a:ext cx="1395730" cy="668020"/>
          </a:xfrm>
          <a:custGeom>
            <a:avLst/>
            <a:gdLst/>
            <a:ahLst/>
            <a:cxnLst/>
            <a:rect l="l" t="t" r="r" b="b"/>
            <a:pathLst>
              <a:path w="1395729" h="668019">
                <a:moveTo>
                  <a:pt x="0" y="0"/>
                </a:moveTo>
                <a:lnTo>
                  <a:pt x="1395520" y="0"/>
                </a:lnTo>
                <a:lnTo>
                  <a:pt x="1395520" y="667950"/>
                </a:lnTo>
                <a:lnTo>
                  <a:pt x="0" y="66795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942801" y="6354317"/>
            <a:ext cx="2296795" cy="504190"/>
          </a:xfrm>
          <a:custGeom>
            <a:avLst/>
            <a:gdLst/>
            <a:ahLst/>
            <a:cxnLst/>
            <a:rect l="l" t="t" r="r" b="b"/>
            <a:pathLst>
              <a:path w="2296795" h="504190">
                <a:moveTo>
                  <a:pt x="0" y="0"/>
                </a:moveTo>
                <a:lnTo>
                  <a:pt x="2296191" y="0"/>
                </a:lnTo>
                <a:lnTo>
                  <a:pt x="2296191" y="50368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942801" y="6354317"/>
            <a:ext cx="0" cy="504190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50368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812" y="2"/>
            <a:ext cx="12176187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499" y="276351"/>
            <a:ext cx="11445001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43A8B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0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jp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13.png"/><Relationship Id="rId2" Type="http://schemas.openxmlformats.org/officeDocument/2006/relationships/image" Target="../media/image7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jp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6.jpg"/><Relationship Id="rId7" Type="http://schemas.openxmlformats.org/officeDocument/2006/relationships/image" Target="../media/image40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7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92.png"/><Relationship Id="rId4" Type="http://schemas.openxmlformats.org/officeDocument/2006/relationships/image" Target="../media/image8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6.jpg"/><Relationship Id="rId7" Type="http://schemas.openxmlformats.org/officeDocument/2006/relationships/image" Target="../media/image40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7.png"/><Relationship Id="rId7" Type="http://schemas.openxmlformats.org/officeDocument/2006/relationships/image" Target="../media/image100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jp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7" Type="http://schemas.openxmlformats.org/officeDocument/2006/relationships/image" Target="../media/image13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02.png"/><Relationship Id="rId4" Type="http://schemas.openxmlformats.org/officeDocument/2006/relationships/image" Target="../media/image10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jpg"/><Relationship Id="rId7" Type="http://schemas.openxmlformats.org/officeDocument/2006/relationships/image" Target="../media/image108.png"/><Relationship Id="rId12" Type="http://schemas.openxmlformats.org/officeDocument/2006/relationships/image" Target="../media/image113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jpg"/><Relationship Id="rId11" Type="http://schemas.openxmlformats.org/officeDocument/2006/relationships/image" Target="../media/image112.png"/><Relationship Id="rId5" Type="http://schemas.openxmlformats.org/officeDocument/2006/relationships/image" Target="../media/image106.jpg"/><Relationship Id="rId15" Type="http://schemas.openxmlformats.org/officeDocument/2006/relationships/image" Target="../media/image13.png"/><Relationship Id="rId10" Type="http://schemas.openxmlformats.org/officeDocument/2006/relationships/image" Target="../media/image111.jpg"/><Relationship Id="rId4" Type="http://schemas.openxmlformats.org/officeDocument/2006/relationships/image" Target="../media/image105.png"/><Relationship Id="rId9" Type="http://schemas.openxmlformats.org/officeDocument/2006/relationships/image" Target="../media/image110.jp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40.png"/><Relationship Id="rId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0.png"/><Relationship Id="rId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hyperlink" Target="http://www.tauholdingssa.co.za/" TargetMode="External"/><Relationship Id="rId4" Type="http://schemas.openxmlformats.org/officeDocument/2006/relationships/hyperlink" Target="mailto:mo@tauholdingssa.co.z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0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13.png"/><Relationship Id="rId4" Type="http://schemas.openxmlformats.org/officeDocument/2006/relationships/image" Target="../media/image57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831" y="2112264"/>
            <a:ext cx="9345168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823" y="1703832"/>
            <a:ext cx="6236208" cy="1475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4544" y="289559"/>
            <a:ext cx="4416552" cy="978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104" y="1380744"/>
            <a:ext cx="8442960" cy="1188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895" y="1322832"/>
            <a:ext cx="5815584" cy="749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8617" y="1415534"/>
            <a:ext cx="5945505" cy="147510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2400" b="1" spc="-5" dirty="0">
                <a:solidFill>
                  <a:srgbClr val="1F6E69"/>
                </a:solidFill>
                <a:latin typeface="Century Gothic"/>
                <a:cs typeface="Century Gothic"/>
              </a:rPr>
              <a:t>Logistics Tracking and</a:t>
            </a:r>
            <a:r>
              <a:rPr sz="2400" b="1" spc="5" dirty="0">
                <a:solidFill>
                  <a:srgbClr val="1F6E69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1F6E69"/>
                </a:solidFill>
                <a:latin typeface="Century Gothic"/>
                <a:cs typeface="Century Gothic"/>
              </a:rPr>
              <a:t>Management</a:t>
            </a:r>
            <a:endParaRPr sz="2400">
              <a:latin typeface="Century Gothic"/>
              <a:cs typeface="Century Gothic"/>
            </a:endParaRPr>
          </a:p>
          <a:p>
            <a:pPr marL="185420">
              <a:lnSpc>
                <a:spcPct val="100400"/>
              </a:lnSpc>
              <a:spcBef>
                <a:spcPts val="10"/>
              </a:spcBef>
            </a:pPr>
            <a:r>
              <a:rPr sz="2400" spc="-5" dirty="0">
                <a:solidFill>
                  <a:srgbClr val="434343"/>
                </a:solidFill>
                <a:latin typeface="Arial"/>
                <a:cs typeface="Arial"/>
              </a:rPr>
              <a:t>Global Logistics Show </a:t>
            </a:r>
            <a:r>
              <a:rPr sz="2400" spc="-10" dirty="0">
                <a:solidFill>
                  <a:srgbClr val="434343"/>
                </a:solidFill>
                <a:latin typeface="Arial"/>
                <a:cs typeface="Arial"/>
              </a:rPr>
              <a:t>Award </a:t>
            </a:r>
            <a:r>
              <a:rPr sz="2400" spc="-5" dirty="0">
                <a:solidFill>
                  <a:srgbClr val="434343"/>
                </a:solidFill>
                <a:latin typeface="Arial"/>
                <a:cs typeface="Arial"/>
              </a:rPr>
              <a:t>Winner: 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Best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Supply Chain and Freight</a:t>
            </a:r>
            <a:r>
              <a:rPr sz="2400" b="1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Visibility 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Software of the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year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812" y="3"/>
            <a:ext cx="12176187" cy="685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915706" y="3091065"/>
            <a:ext cx="1706245" cy="3441065"/>
          </a:xfrm>
          <a:custGeom>
            <a:avLst/>
            <a:gdLst/>
            <a:ahLst/>
            <a:cxnLst/>
            <a:rect l="l" t="t" r="r" b="b"/>
            <a:pathLst>
              <a:path w="1706245" h="3441065">
                <a:moveTo>
                  <a:pt x="0" y="0"/>
                </a:moveTo>
                <a:lnTo>
                  <a:pt x="1705920" y="0"/>
                </a:lnTo>
                <a:lnTo>
                  <a:pt x="1705920" y="3440941"/>
                </a:lnTo>
                <a:lnTo>
                  <a:pt x="0" y="344094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79841" y="3064536"/>
            <a:ext cx="1622425" cy="332612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R="233045">
              <a:lnSpc>
                <a:spcPts val="1490"/>
              </a:lnSpc>
              <a:spcBef>
                <a:spcPts val="45"/>
              </a:spcBef>
            </a:pPr>
            <a:r>
              <a:rPr sz="1300" spc="35" dirty="0">
                <a:solidFill>
                  <a:srgbClr val="3EA9B3"/>
                </a:solidFill>
                <a:latin typeface="Calibri"/>
                <a:cs typeface="Calibri"/>
              </a:rPr>
              <a:t>Real </a:t>
            </a:r>
            <a:r>
              <a:rPr sz="1300" spc="45" dirty="0">
                <a:solidFill>
                  <a:srgbClr val="3EA9B3"/>
                </a:solidFill>
                <a:latin typeface="Calibri"/>
                <a:cs typeface="Calibri"/>
              </a:rPr>
              <a:t>Time </a:t>
            </a:r>
            <a:r>
              <a:rPr sz="1300" spc="40" dirty="0">
                <a:solidFill>
                  <a:srgbClr val="3EA9B3"/>
                </a:solidFill>
                <a:latin typeface="Calibri"/>
                <a:cs typeface="Calibri"/>
              </a:rPr>
              <a:t>Tracking  </a:t>
            </a:r>
            <a:r>
              <a:rPr sz="1300" dirty="0">
                <a:solidFill>
                  <a:srgbClr val="3EA9B3"/>
                </a:solidFill>
                <a:latin typeface="Calibri"/>
                <a:cs typeface="Calibri"/>
              </a:rPr>
              <a:t>&amp;</a:t>
            </a:r>
            <a:r>
              <a:rPr sz="1300" spc="110" dirty="0">
                <a:solidFill>
                  <a:srgbClr val="3EA9B3"/>
                </a:solidFill>
                <a:latin typeface="Calibri"/>
                <a:cs typeface="Calibri"/>
              </a:rPr>
              <a:t> </a:t>
            </a:r>
            <a:r>
              <a:rPr sz="1300" spc="50" dirty="0">
                <a:solidFill>
                  <a:srgbClr val="3EA9B3"/>
                </a:solidFill>
                <a:latin typeface="Calibri"/>
                <a:cs typeface="Calibri"/>
              </a:rPr>
              <a:t>Analytics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ts val="1490"/>
              </a:lnSpc>
              <a:spcBef>
                <a:spcPts val="1045"/>
              </a:spcBef>
            </a:pPr>
            <a:r>
              <a:rPr sz="1300" spc="50" dirty="0">
                <a:solidFill>
                  <a:srgbClr val="3EA9B3"/>
                </a:solidFill>
                <a:latin typeface="Calibri"/>
                <a:cs typeface="Calibri"/>
              </a:rPr>
              <a:t>Expense </a:t>
            </a:r>
            <a:r>
              <a:rPr sz="1300" spc="45" dirty="0">
                <a:solidFill>
                  <a:srgbClr val="3EA9B3"/>
                </a:solidFill>
                <a:latin typeface="Calibri"/>
                <a:cs typeface="Calibri"/>
              </a:rPr>
              <a:t>Management  </a:t>
            </a:r>
            <a:r>
              <a:rPr sz="1300" spc="35" dirty="0">
                <a:solidFill>
                  <a:srgbClr val="3EA9B3"/>
                </a:solidFill>
                <a:latin typeface="Calibri"/>
                <a:cs typeface="Calibri"/>
              </a:rPr>
              <a:t>System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R="19685">
              <a:lnSpc>
                <a:spcPts val="1510"/>
              </a:lnSpc>
              <a:spcBef>
                <a:spcPts val="1005"/>
              </a:spcBef>
            </a:pPr>
            <a:r>
              <a:rPr sz="1300" spc="45" dirty="0">
                <a:solidFill>
                  <a:srgbClr val="3EA9B3"/>
                </a:solidFill>
                <a:latin typeface="Calibri"/>
                <a:cs typeface="Calibri"/>
              </a:rPr>
              <a:t>Optimized Dashboard  </a:t>
            </a:r>
            <a:r>
              <a:rPr sz="1300" dirty="0">
                <a:solidFill>
                  <a:srgbClr val="3EA9B3"/>
                </a:solidFill>
                <a:latin typeface="Calibri"/>
                <a:cs typeface="Calibri"/>
              </a:rPr>
              <a:t>&amp;</a:t>
            </a:r>
            <a:r>
              <a:rPr sz="1300" spc="110" dirty="0">
                <a:solidFill>
                  <a:srgbClr val="3EA9B3"/>
                </a:solidFill>
                <a:latin typeface="Calibri"/>
                <a:cs typeface="Calibri"/>
              </a:rPr>
              <a:t> </a:t>
            </a:r>
            <a:r>
              <a:rPr sz="1300" spc="50" dirty="0">
                <a:solidFill>
                  <a:srgbClr val="3EA9B3"/>
                </a:solidFill>
                <a:latin typeface="Calibri"/>
                <a:cs typeface="Calibri"/>
              </a:rPr>
              <a:t>Reporting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imes New Roman"/>
              <a:cs typeface="Times New Roman"/>
            </a:endParaRPr>
          </a:p>
          <a:p>
            <a:pPr marR="165735">
              <a:lnSpc>
                <a:spcPct val="103099"/>
              </a:lnSpc>
              <a:spcBef>
                <a:spcPts val="5"/>
              </a:spcBef>
            </a:pPr>
            <a:r>
              <a:rPr sz="1300" spc="45" dirty="0">
                <a:solidFill>
                  <a:srgbClr val="3EA9B3"/>
                </a:solidFill>
                <a:latin typeface="Calibri"/>
                <a:cs typeface="Calibri"/>
              </a:rPr>
              <a:t>24/7 </a:t>
            </a:r>
            <a:r>
              <a:rPr sz="1300" spc="50" dirty="0">
                <a:solidFill>
                  <a:srgbClr val="3EA9B3"/>
                </a:solidFill>
                <a:latin typeface="Calibri"/>
                <a:cs typeface="Calibri"/>
              </a:rPr>
              <a:t>Service </a:t>
            </a:r>
            <a:r>
              <a:rPr sz="1300" spc="40" dirty="0">
                <a:solidFill>
                  <a:srgbClr val="3EA9B3"/>
                </a:solidFill>
                <a:latin typeface="Calibri"/>
                <a:cs typeface="Calibri"/>
              </a:rPr>
              <a:t>Across  </a:t>
            </a:r>
            <a:r>
              <a:rPr sz="1300" spc="45" dirty="0">
                <a:solidFill>
                  <a:srgbClr val="3EA9B3"/>
                </a:solidFill>
                <a:latin typeface="Calibri"/>
                <a:cs typeface="Calibri"/>
              </a:rPr>
              <a:t>300+</a:t>
            </a:r>
            <a:r>
              <a:rPr sz="1300" spc="110" dirty="0">
                <a:solidFill>
                  <a:srgbClr val="3EA9B3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3EA9B3"/>
                </a:solidFill>
                <a:latin typeface="Calibri"/>
                <a:cs typeface="Calibri"/>
              </a:rPr>
              <a:t>Locations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812" y="1320279"/>
            <a:ext cx="6453505" cy="3496310"/>
          </a:xfrm>
          <a:custGeom>
            <a:avLst/>
            <a:gdLst/>
            <a:ahLst/>
            <a:cxnLst/>
            <a:rect l="l" t="t" r="r" b="b"/>
            <a:pathLst>
              <a:path w="6453505" h="3496310">
                <a:moveTo>
                  <a:pt x="0" y="0"/>
                </a:moveTo>
                <a:lnTo>
                  <a:pt x="6453225" y="0"/>
                </a:lnTo>
                <a:lnTo>
                  <a:pt x="6453225" y="3496233"/>
                </a:lnTo>
                <a:lnTo>
                  <a:pt x="0" y="34962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12" y="1320279"/>
            <a:ext cx="6453505" cy="3496310"/>
          </a:xfrm>
          <a:custGeom>
            <a:avLst/>
            <a:gdLst/>
            <a:ahLst/>
            <a:cxnLst/>
            <a:rect l="l" t="t" r="r" b="b"/>
            <a:pathLst>
              <a:path w="6453505" h="3496310">
                <a:moveTo>
                  <a:pt x="0" y="0"/>
                </a:moveTo>
                <a:lnTo>
                  <a:pt x="6453233" y="0"/>
                </a:lnTo>
                <a:lnTo>
                  <a:pt x="6453233" y="3496231"/>
                </a:lnTo>
                <a:lnTo>
                  <a:pt x="0" y="349623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78765" y="374484"/>
            <a:ext cx="3303904" cy="6239510"/>
          </a:xfrm>
          <a:custGeom>
            <a:avLst/>
            <a:gdLst/>
            <a:ahLst/>
            <a:cxnLst/>
            <a:rect l="l" t="t" r="r" b="b"/>
            <a:pathLst>
              <a:path w="3303904" h="6239509">
                <a:moveTo>
                  <a:pt x="0" y="0"/>
                </a:moveTo>
                <a:lnTo>
                  <a:pt x="3303612" y="0"/>
                </a:lnTo>
                <a:lnTo>
                  <a:pt x="3303612" y="6239403"/>
                </a:lnTo>
                <a:lnTo>
                  <a:pt x="0" y="62394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16783" y="374484"/>
            <a:ext cx="3303904" cy="6239510"/>
          </a:xfrm>
          <a:custGeom>
            <a:avLst/>
            <a:gdLst/>
            <a:ahLst/>
            <a:cxnLst/>
            <a:rect l="l" t="t" r="r" b="b"/>
            <a:pathLst>
              <a:path w="3303904" h="6239509">
                <a:moveTo>
                  <a:pt x="0" y="0"/>
                </a:moveTo>
                <a:lnTo>
                  <a:pt x="3303621" y="0"/>
                </a:lnTo>
                <a:lnTo>
                  <a:pt x="3303621" y="6239403"/>
                </a:lnTo>
                <a:lnTo>
                  <a:pt x="0" y="623940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606349"/>
            <a:ext cx="5272952" cy="3235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22123" y="3424934"/>
            <a:ext cx="2164715" cy="20005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solidFill>
                  <a:schemeClr val="tx2"/>
                </a:solidFill>
                <a:latin typeface="Calibri"/>
                <a:cs typeface="Calibri"/>
              </a:rPr>
              <a:t>Proposal</a:t>
            </a:r>
            <a:r>
              <a:rPr sz="2500" spc="-17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chemeClr val="tx2"/>
                </a:solidFill>
                <a:latin typeface="Calibri"/>
                <a:cs typeface="Calibri"/>
              </a:rPr>
              <a:t>for</a:t>
            </a:r>
            <a:endParaRPr sz="25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2700" marR="5080" indent="306070">
              <a:lnSpc>
                <a:spcPts val="3979"/>
              </a:lnSpc>
              <a:spcBef>
                <a:spcPts val="5"/>
              </a:spcBef>
            </a:pPr>
            <a:r>
              <a:rPr sz="3400" b="1" dirty="0">
                <a:solidFill>
                  <a:schemeClr val="tx2"/>
                </a:solidFill>
                <a:latin typeface="Calibri"/>
                <a:cs typeface="Calibri"/>
              </a:rPr>
              <a:t>CEMENT  </a:t>
            </a:r>
            <a:r>
              <a:rPr sz="3400" b="1" spc="5" dirty="0">
                <a:solidFill>
                  <a:schemeClr val="tx2"/>
                </a:solidFill>
                <a:latin typeface="Calibri"/>
                <a:cs typeface="Calibri"/>
              </a:rPr>
              <a:t>I</a:t>
            </a:r>
            <a:r>
              <a:rPr sz="3400" b="1" spc="-5" dirty="0">
                <a:solidFill>
                  <a:schemeClr val="tx2"/>
                </a:solidFill>
                <a:latin typeface="Calibri"/>
                <a:cs typeface="Calibri"/>
              </a:rPr>
              <a:t>N</a:t>
            </a:r>
            <a:r>
              <a:rPr sz="3400" b="1" spc="-10" dirty="0">
                <a:solidFill>
                  <a:schemeClr val="tx2"/>
                </a:solidFill>
                <a:latin typeface="Calibri"/>
                <a:cs typeface="Calibri"/>
              </a:rPr>
              <a:t>D</a:t>
            </a:r>
            <a:r>
              <a:rPr sz="3400" b="1" spc="5" dirty="0">
                <a:solidFill>
                  <a:schemeClr val="tx2"/>
                </a:solidFill>
                <a:latin typeface="Calibri"/>
                <a:cs typeface="Calibri"/>
              </a:rPr>
              <a:t>U</a:t>
            </a:r>
            <a:r>
              <a:rPr sz="3400" b="1" spc="-30" dirty="0">
                <a:solidFill>
                  <a:schemeClr val="tx2"/>
                </a:solidFill>
                <a:latin typeface="Calibri"/>
                <a:cs typeface="Calibri"/>
              </a:rPr>
              <a:t>S</a:t>
            </a:r>
            <a:r>
              <a:rPr sz="3400" b="1" dirty="0">
                <a:solidFill>
                  <a:schemeClr val="tx2"/>
                </a:solidFill>
                <a:latin typeface="Calibri"/>
                <a:cs typeface="Calibri"/>
              </a:rPr>
              <a:t>T</a:t>
            </a:r>
            <a:r>
              <a:rPr sz="3400" b="1" spc="-5" dirty="0">
                <a:solidFill>
                  <a:schemeClr val="tx2"/>
                </a:solidFill>
                <a:latin typeface="Calibri"/>
                <a:cs typeface="Calibri"/>
              </a:rPr>
              <a:t>R</a:t>
            </a:r>
            <a:r>
              <a:rPr sz="3400" b="1" spc="5" dirty="0">
                <a:solidFill>
                  <a:schemeClr val="tx2"/>
                </a:solidFill>
                <a:latin typeface="Calibri"/>
                <a:cs typeface="Calibri"/>
              </a:rPr>
              <a:t>I</a:t>
            </a:r>
            <a:r>
              <a:rPr sz="3400" b="1" spc="-30" dirty="0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r>
              <a:rPr sz="3400" b="1" dirty="0">
                <a:solidFill>
                  <a:schemeClr val="tx2"/>
                </a:solidFill>
                <a:latin typeface="Calibri"/>
                <a:cs typeface="Calibri"/>
              </a:rPr>
              <a:t>S</a:t>
            </a:r>
            <a:endParaRPr sz="3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47615" y="3422903"/>
            <a:ext cx="1557527" cy="1557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8871" y="1849831"/>
            <a:ext cx="4436110" cy="643890"/>
          </a:xfrm>
          <a:custGeom>
            <a:avLst/>
            <a:gdLst/>
            <a:ahLst/>
            <a:cxnLst/>
            <a:rect l="l" t="t" r="r" b="b"/>
            <a:pathLst>
              <a:path w="4436109" h="643889">
                <a:moveTo>
                  <a:pt x="0" y="0"/>
                </a:moveTo>
                <a:lnTo>
                  <a:pt x="4435729" y="0"/>
                </a:lnTo>
                <a:lnTo>
                  <a:pt x="4435729" y="643610"/>
                </a:lnTo>
                <a:lnTo>
                  <a:pt x="0" y="6436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108871" y="1849831"/>
            <a:ext cx="4436110" cy="643890"/>
          </a:xfrm>
          <a:custGeom>
            <a:avLst/>
            <a:gdLst/>
            <a:ahLst/>
            <a:cxnLst/>
            <a:rect l="l" t="t" r="r" b="b"/>
            <a:pathLst>
              <a:path w="4436109" h="643889">
                <a:moveTo>
                  <a:pt x="0" y="0"/>
                </a:moveTo>
                <a:lnTo>
                  <a:pt x="4435732" y="0"/>
                </a:lnTo>
                <a:lnTo>
                  <a:pt x="4435732" y="643609"/>
                </a:lnTo>
                <a:lnTo>
                  <a:pt x="0" y="64360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91496" y="2216211"/>
            <a:ext cx="2310130" cy="59118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81915" marR="5080" indent="-69850" algn="ctr">
              <a:lnSpc>
                <a:spcPts val="2110"/>
              </a:lnSpc>
              <a:spcBef>
                <a:spcPts val="210"/>
              </a:spcBef>
            </a:pPr>
            <a:r>
              <a:rPr sz="1800" b="1" dirty="0">
                <a:solidFill>
                  <a:schemeClr val="tx2"/>
                </a:solidFill>
                <a:latin typeface="Calibri"/>
                <a:cs typeface="Calibri"/>
              </a:rPr>
              <a:t>GPS </a:t>
            </a:r>
            <a:r>
              <a:rPr sz="1800" b="1" spc="-10" dirty="0">
                <a:solidFill>
                  <a:schemeClr val="tx2"/>
                </a:solidFill>
                <a:latin typeface="Calibri"/>
                <a:cs typeface="Calibri"/>
              </a:rPr>
              <a:t>Fleet  </a:t>
            </a:r>
            <a:endParaRPr lang="en-US" sz="1800" b="1" spc="-1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81915" marR="5080" indent="-69850" algn="ctr">
              <a:lnSpc>
                <a:spcPts val="2110"/>
              </a:lnSpc>
              <a:spcBef>
                <a:spcPts val="210"/>
              </a:spcBef>
            </a:pPr>
            <a:r>
              <a:rPr sz="1800" b="1" spc="-10" dirty="0">
                <a:solidFill>
                  <a:schemeClr val="tx2"/>
                </a:solidFill>
                <a:latin typeface="Calibri"/>
                <a:cs typeface="Calibri"/>
              </a:rPr>
              <a:t>Management</a:t>
            </a:r>
            <a:r>
              <a:rPr sz="1800" b="1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alibri"/>
                <a:cs typeface="Calibri"/>
              </a:rPr>
              <a:t>Platform</a:t>
            </a: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812" y="2077707"/>
            <a:ext cx="854023" cy="1873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0B0F21-26AF-4817-A45F-01163ADA75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66" y="-57452"/>
            <a:ext cx="2438400" cy="2438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1F1DD8-D428-4E16-93AB-C16B88C08ABF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7295" y="2212848"/>
            <a:ext cx="7912608" cy="2441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8474" y="2245105"/>
            <a:ext cx="7797165" cy="2324100"/>
          </a:xfrm>
          <a:custGeom>
            <a:avLst/>
            <a:gdLst/>
            <a:ahLst/>
            <a:cxnLst/>
            <a:rect l="l" t="t" r="r" b="b"/>
            <a:pathLst>
              <a:path w="7797165" h="2324100">
                <a:moveTo>
                  <a:pt x="0" y="0"/>
                </a:moveTo>
                <a:lnTo>
                  <a:pt x="7797034" y="0"/>
                </a:lnTo>
                <a:lnTo>
                  <a:pt x="7797034" y="2323761"/>
                </a:lnTo>
                <a:lnTo>
                  <a:pt x="0" y="232376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936" y="233678"/>
            <a:ext cx="411987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2"/>
                </a:solidFill>
                <a:latin typeface="Calibri"/>
                <a:cs typeface="Calibri"/>
              </a:rPr>
              <a:t>Empty Hauls </a:t>
            </a:r>
            <a:r>
              <a:rPr b="1" dirty="0">
                <a:solidFill>
                  <a:schemeClr val="tx2"/>
                </a:solidFill>
                <a:latin typeface="Calibri"/>
                <a:cs typeface="Calibri"/>
              </a:rPr>
              <a:t>- Load</a:t>
            </a:r>
            <a:r>
              <a:rPr b="1" spc="-8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Forecasting</a:t>
            </a:r>
          </a:p>
        </p:txBody>
      </p:sp>
      <p:sp>
        <p:nvSpPr>
          <p:cNvPr id="5" name="object 5"/>
          <p:cNvSpPr/>
          <p:nvPr/>
        </p:nvSpPr>
        <p:spPr>
          <a:xfrm>
            <a:off x="536093" y="814171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592439" y="0"/>
                </a:moveTo>
                <a:lnTo>
                  <a:pt x="0" y="592429"/>
                </a:lnTo>
                <a:lnTo>
                  <a:pt x="592439" y="1184871"/>
                </a:lnTo>
                <a:lnTo>
                  <a:pt x="1184883" y="592429"/>
                </a:lnTo>
                <a:lnTo>
                  <a:pt x="5924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093" y="814171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0" y="592440"/>
                </a:moveTo>
                <a:lnTo>
                  <a:pt x="592440" y="0"/>
                </a:lnTo>
                <a:lnTo>
                  <a:pt x="1184880" y="592440"/>
                </a:lnTo>
                <a:lnTo>
                  <a:pt x="592440" y="1184880"/>
                </a:lnTo>
                <a:lnTo>
                  <a:pt x="0" y="59244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27564" y="994664"/>
            <a:ext cx="7895590" cy="166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LocoNav's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advanced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load </a:t>
            </a:r>
            <a:r>
              <a:rPr sz="1500" spc="-10" dirty="0">
                <a:solidFill>
                  <a:srgbClr val="7F7F7F"/>
                </a:solidFill>
                <a:latin typeface="Calibri"/>
                <a:cs typeface="Calibri"/>
              </a:rPr>
              <a:t>forecasting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and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predictive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analysis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dashboard helps Cement plants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with 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complete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visibility on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shipment Forecasting.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The Logistics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team can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plan,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manage dispatch and  shipment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activities on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basis of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this dashboard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along with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having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granular </a:t>
            </a:r>
            <a:r>
              <a:rPr sz="1500" spc="-10" dirty="0">
                <a:solidFill>
                  <a:srgbClr val="7F7F7F"/>
                </a:solidFill>
                <a:latin typeface="Calibri"/>
                <a:cs typeface="Calibri"/>
              </a:rPr>
              <a:t>data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on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upcoming  truck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arrivals </a:t>
            </a:r>
            <a:r>
              <a:rPr sz="1500" spc="-10" dirty="0">
                <a:solidFill>
                  <a:srgbClr val="7F7F7F"/>
                </a:solidFill>
                <a:latin typeface="Calibri"/>
                <a:cs typeface="Calibri"/>
              </a:rPr>
              <a:t>for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respective plant</a:t>
            </a:r>
            <a:r>
              <a:rPr sz="150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locations.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64769" marR="7775575" indent="-52705">
              <a:lnSpc>
                <a:spcPct val="116700"/>
              </a:lnSpc>
            </a:pP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ti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463040" cy="1776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6232" y="2136648"/>
            <a:ext cx="8317992" cy="2950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18474" y="4871720"/>
            <a:ext cx="76904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platform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also has additional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filters such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as </a:t>
            </a:r>
            <a:r>
              <a:rPr sz="1500" b="1" spc="-5" dirty="0">
                <a:solidFill>
                  <a:srgbClr val="3EA9B3"/>
                </a:solidFill>
                <a:latin typeface="Calibri"/>
                <a:cs typeface="Calibri"/>
              </a:rPr>
              <a:t>State/District, </a:t>
            </a:r>
            <a:r>
              <a:rPr sz="1500" b="1" spc="-10" dirty="0">
                <a:solidFill>
                  <a:srgbClr val="3EA9B3"/>
                </a:solidFill>
                <a:latin typeface="Calibri"/>
                <a:cs typeface="Calibri"/>
              </a:rPr>
              <a:t>Transporter </a:t>
            </a:r>
            <a:r>
              <a:rPr sz="1500" b="1" dirty="0">
                <a:solidFill>
                  <a:srgbClr val="3EA9B3"/>
                </a:solidFill>
                <a:latin typeface="Calibri"/>
                <a:cs typeface="Calibri"/>
              </a:rPr>
              <a:t>and others </a:t>
            </a:r>
            <a:r>
              <a:rPr sz="1500" spc="-10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7F7F7F"/>
                </a:solidFill>
                <a:latin typeface="Calibri"/>
                <a:cs typeface="Calibri"/>
              </a:rPr>
              <a:t>easily 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locate the respective</a:t>
            </a:r>
            <a:r>
              <a:rPr sz="1500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7F7F7F"/>
                </a:solidFill>
                <a:latin typeface="Calibri"/>
                <a:cs typeface="Calibri"/>
              </a:rPr>
              <a:t>truck.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56961D-9339-4F42-9A49-5C83FE5CF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035EF-2E1F-4DFD-908A-81E963378CF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499" y="233678"/>
            <a:ext cx="28873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Reports </a:t>
            </a:r>
            <a:r>
              <a:rPr b="1" spc="-5" dirty="0">
                <a:solidFill>
                  <a:schemeClr val="tx2"/>
                </a:solidFill>
                <a:latin typeface="Calibri"/>
                <a:cs typeface="Calibri"/>
              </a:rPr>
              <a:t>and</a:t>
            </a:r>
            <a:r>
              <a:rPr b="1" spc="-3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chemeClr val="tx2"/>
                </a:solidFill>
                <a:latin typeface="Calibri"/>
                <a:cs typeface="Calibri"/>
              </a:rPr>
              <a:t>Analytics</a:t>
            </a:r>
          </a:p>
        </p:txBody>
      </p:sp>
      <p:sp>
        <p:nvSpPr>
          <p:cNvPr id="3" name="object 3"/>
          <p:cNvSpPr/>
          <p:nvPr/>
        </p:nvSpPr>
        <p:spPr>
          <a:xfrm>
            <a:off x="536093" y="814171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592439" y="0"/>
                </a:moveTo>
                <a:lnTo>
                  <a:pt x="0" y="592429"/>
                </a:lnTo>
                <a:lnTo>
                  <a:pt x="592439" y="1184871"/>
                </a:lnTo>
                <a:lnTo>
                  <a:pt x="1184883" y="592429"/>
                </a:lnTo>
                <a:lnTo>
                  <a:pt x="5924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093" y="814171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0" y="592440"/>
                </a:moveTo>
                <a:lnTo>
                  <a:pt x="592440" y="0"/>
                </a:lnTo>
                <a:lnTo>
                  <a:pt x="1184880" y="592440"/>
                </a:lnTo>
                <a:lnTo>
                  <a:pt x="592440" y="1184880"/>
                </a:lnTo>
                <a:lnTo>
                  <a:pt x="0" y="59244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663" y="0"/>
            <a:ext cx="1716024" cy="209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20533" y="4765818"/>
            <a:ext cx="5905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ec</a:t>
            </a:r>
            <a:r>
              <a:rPr sz="1800" spc="-5" dirty="0">
                <a:latin typeface="Calibri"/>
                <a:cs typeface="Calibri"/>
              </a:rPr>
              <a:t>ti</a:t>
            </a:r>
            <a:r>
              <a:rPr sz="1800" spc="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0041" y="3929621"/>
            <a:ext cx="3551656" cy="2266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9CA8B8-20E4-4781-9587-3E212CAB8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D5A78A-1AD5-486B-A57B-90142C1EC76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12" y="2"/>
            <a:ext cx="12176187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6158" y="3337915"/>
            <a:ext cx="977658" cy="913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26100" y="2990714"/>
            <a:ext cx="520115" cy="6943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62216" y="4319015"/>
            <a:ext cx="2136648" cy="1344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9864" y="5586984"/>
            <a:ext cx="996695" cy="941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6471" y="3642359"/>
            <a:ext cx="710184" cy="1002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7079" y="5160264"/>
            <a:ext cx="1200912" cy="1078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3344" y="5559552"/>
            <a:ext cx="341376" cy="627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01111" y="3377184"/>
            <a:ext cx="5757672" cy="33040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89162" y="3937507"/>
            <a:ext cx="1290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3A8B1"/>
                </a:solidFill>
                <a:latin typeface="Calibri"/>
                <a:cs typeface="Calibri"/>
              </a:rPr>
              <a:t>Capture </a:t>
            </a:r>
            <a:r>
              <a:rPr sz="1200" spc="-5" dirty="0">
                <a:solidFill>
                  <a:srgbClr val="43A8B1"/>
                </a:solidFill>
                <a:latin typeface="Calibri"/>
                <a:cs typeface="Calibri"/>
              </a:rPr>
              <a:t>risky</a:t>
            </a:r>
            <a:r>
              <a:rPr sz="1200" spc="-30" dirty="0">
                <a:solidFill>
                  <a:srgbClr val="43A8B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A8B1"/>
                </a:solidFill>
                <a:latin typeface="Calibri"/>
                <a:cs typeface="Calibri"/>
              </a:rPr>
              <a:t>driving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35075" y="3007867"/>
            <a:ext cx="103060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dirty="0">
                <a:solidFill>
                  <a:srgbClr val="43A8B1"/>
                </a:solidFill>
                <a:latin typeface="Calibri"/>
                <a:cs typeface="Calibri"/>
              </a:rPr>
              <a:t>Get </a:t>
            </a:r>
            <a:r>
              <a:rPr sz="1200" spc="-5" dirty="0">
                <a:solidFill>
                  <a:srgbClr val="43A8B1"/>
                </a:solidFill>
                <a:latin typeface="Calibri"/>
                <a:cs typeface="Calibri"/>
              </a:rPr>
              <a:t>real-time  </a:t>
            </a:r>
            <a:r>
              <a:rPr sz="1200" spc="-10" dirty="0">
                <a:solidFill>
                  <a:srgbClr val="43A8B1"/>
                </a:solidFill>
                <a:latin typeface="Calibri"/>
                <a:cs typeface="Calibri"/>
              </a:rPr>
              <a:t>triggered</a:t>
            </a:r>
            <a:r>
              <a:rPr sz="1200" spc="-55" dirty="0">
                <a:solidFill>
                  <a:srgbClr val="43A8B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A8B1"/>
                </a:solidFill>
                <a:latin typeface="Calibri"/>
                <a:cs typeface="Calibri"/>
              </a:rPr>
              <a:t>events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37781" y="3273827"/>
            <a:ext cx="226695" cy="128905"/>
          </a:xfrm>
          <a:custGeom>
            <a:avLst/>
            <a:gdLst/>
            <a:ahLst/>
            <a:cxnLst/>
            <a:rect l="l" t="t" r="r" b="b"/>
            <a:pathLst>
              <a:path w="226695" h="128904">
                <a:moveTo>
                  <a:pt x="0" y="128439"/>
                </a:moveTo>
                <a:lnTo>
                  <a:pt x="226277" y="0"/>
                </a:lnTo>
              </a:path>
            </a:pathLst>
          </a:custGeom>
          <a:ln w="6350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72896" y="322811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859" y="0"/>
                </a:moveTo>
                <a:lnTo>
                  <a:pt x="13962" y="1796"/>
                </a:lnTo>
                <a:lnTo>
                  <a:pt x="6696" y="6696"/>
                </a:lnTo>
                <a:lnTo>
                  <a:pt x="1796" y="13962"/>
                </a:lnTo>
                <a:lnTo>
                  <a:pt x="0" y="22860"/>
                </a:lnTo>
                <a:lnTo>
                  <a:pt x="1796" y="31757"/>
                </a:lnTo>
                <a:lnTo>
                  <a:pt x="6696" y="39023"/>
                </a:lnTo>
                <a:lnTo>
                  <a:pt x="13962" y="43923"/>
                </a:lnTo>
                <a:lnTo>
                  <a:pt x="22859" y="45719"/>
                </a:lnTo>
                <a:lnTo>
                  <a:pt x="31757" y="43923"/>
                </a:lnTo>
                <a:lnTo>
                  <a:pt x="39023" y="39023"/>
                </a:lnTo>
                <a:lnTo>
                  <a:pt x="43923" y="31757"/>
                </a:lnTo>
                <a:lnTo>
                  <a:pt x="45719" y="22860"/>
                </a:lnTo>
                <a:lnTo>
                  <a:pt x="43923" y="13962"/>
                </a:lnTo>
                <a:lnTo>
                  <a:pt x="39023" y="6696"/>
                </a:lnTo>
                <a:lnTo>
                  <a:pt x="31757" y="1796"/>
                </a:lnTo>
                <a:lnTo>
                  <a:pt x="2285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4606" y="3552939"/>
            <a:ext cx="161988" cy="108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54304" y="3276875"/>
            <a:ext cx="104775" cy="59690"/>
          </a:xfrm>
          <a:custGeom>
            <a:avLst/>
            <a:gdLst/>
            <a:ahLst/>
            <a:cxnLst/>
            <a:rect l="l" t="t" r="r" b="b"/>
            <a:pathLst>
              <a:path w="104775" h="59689">
                <a:moveTo>
                  <a:pt x="0" y="59173"/>
                </a:moveTo>
                <a:lnTo>
                  <a:pt x="104254" y="0"/>
                </a:lnTo>
              </a:path>
            </a:pathLst>
          </a:custGeom>
          <a:ln w="6350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7397" y="3231159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859" y="0"/>
                </a:moveTo>
                <a:lnTo>
                  <a:pt x="13962" y="1796"/>
                </a:lnTo>
                <a:lnTo>
                  <a:pt x="6696" y="6696"/>
                </a:lnTo>
                <a:lnTo>
                  <a:pt x="1796" y="13962"/>
                </a:lnTo>
                <a:lnTo>
                  <a:pt x="0" y="22859"/>
                </a:lnTo>
                <a:lnTo>
                  <a:pt x="1796" y="31757"/>
                </a:lnTo>
                <a:lnTo>
                  <a:pt x="6696" y="39023"/>
                </a:lnTo>
                <a:lnTo>
                  <a:pt x="13962" y="43923"/>
                </a:lnTo>
                <a:lnTo>
                  <a:pt x="22859" y="45719"/>
                </a:lnTo>
                <a:lnTo>
                  <a:pt x="31757" y="43923"/>
                </a:lnTo>
                <a:lnTo>
                  <a:pt x="39023" y="39023"/>
                </a:lnTo>
                <a:lnTo>
                  <a:pt x="43923" y="31757"/>
                </a:lnTo>
                <a:lnTo>
                  <a:pt x="45720" y="22859"/>
                </a:lnTo>
                <a:lnTo>
                  <a:pt x="43923" y="13962"/>
                </a:lnTo>
                <a:lnTo>
                  <a:pt x="39023" y="6696"/>
                </a:lnTo>
                <a:lnTo>
                  <a:pt x="31757" y="1796"/>
                </a:lnTo>
                <a:lnTo>
                  <a:pt x="2285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2869" y="3413472"/>
            <a:ext cx="158115" cy="89535"/>
          </a:xfrm>
          <a:custGeom>
            <a:avLst/>
            <a:gdLst/>
            <a:ahLst/>
            <a:cxnLst/>
            <a:rect l="l" t="t" r="r" b="b"/>
            <a:pathLst>
              <a:path w="158115" h="89535">
                <a:moveTo>
                  <a:pt x="0" y="89416"/>
                </a:moveTo>
                <a:lnTo>
                  <a:pt x="157539" y="0"/>
                </a:lnTo>
              </a:path>
            </a:pathLst>
          </a:custGeom>
          <a:ln w="6350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9252" y="3367747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859" y="0"/>
                </a:moveTo>
                <a:lnTo>
                  <a:pt x="13962" y="1796"/>
                </a:lnTo>
                <a:lnTo>
                  <a:pt x="6696" y="6696"/>
                </a:lnTo>
                <a:lnTo>
                  <a:pt x="1796" y="13962"/>
                </a:lnTo>
                <a:lnTo>
                  <a:pt x="0" y="22859"/>
                </a:lnTo>
                <a:lnTo>
                  <a:pt x="1796" y="31757"/>
                </a:lnTo>
                <a:lnTo>
                  <a:pt x="6696" y="39023"/>
                </a:lnTo>
                <a:lnTo>
                  <a:pt x="13962" y="43923"/>
                </a:lnTo>
                <a:lnTo>
                  <a:pt x="22859" y="45719"/>
                </a:lnTo>
                <a:lnTo>
                  <a:pt x="31757" y="43923"/>
                </a:lnTo>
                <a:lnTo>
                  <a:pt x="39023" y="39023"/>
                </a:lnTo>
                <a:lnTo>
                  <a:pt x="43923" y="31757"/>
                </a:lnTo>
                <a:lnTo>
                  <a:pt x="45720" y="22859"/>
                </a:lnTo>
                <a:lnTo>
                  <a:pt x="43923" y="13962"/>
                </a:lnTo>
                <a:lnTo>
                  <a:pt x="39023" y="6696"/>
                </a:lnTo>
                <a:lnTo>
                  <a:pt x="31757" y="1796"/>
                </a:lnTo>
                <a:lnTo>
                  <a:pt x="2285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63969" y="3276855"/>
            <a:ext cx="50800" cy="29209"/>
          </a:xfrm>
          <a:custGeom>
            <a:avLst/>
            <a:gdLst/>
            <a:ahLst/>
            <a:cxnLst/>
            <a:rect l="l" t="t" r="r" b="b"/>
            <a:pathLst>
              <a:path w="50800" h="29210">
                <a:moveTo>
                  <a:pt x="0" y="28624"/>
                </a:moveTo>
                <a:lnTo>
                  <a:pt x="50431" y="0"/>
                </a:lnTo>
              </a:path>
            </a:pathLst>
          </a:custGeom>
          <a:ln w="6350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23240" y="3231133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859" y="0"/>
                </a:moveTo>
                <a:lnTo>
                  <a:pt x="13962" y="1794"/>
                </a:lnTo>
                <a:lnTo>
                  <a:pt x="6696" y="6691"/>
                </a:lnTo>
                <a:lnTo>
                  <a:pt x="1796" y="13957"/>
                </a:lnTo>
                <a:lnTo>
                  <a:pt x="0" y="22860"/>
                </a:lnTo>
                <a:lnTo>
                  <a:pt x="1796" y="31755"/>
                </a:lnTo>
                <a:lnTo>
                  <a:pt x="6696" y="39017"/>
                </a:lnTo>
                <a:lnTo>
                  <a:pt x="13962" y="43912"/>
                </a:lnTo>
                <a:lnTo>
                  <a:pt x="22859" y="45707"/>
                </a:lnTo>
                <a:lnTo>
                  <a:pt x="31757" y="43912"/>
                </a:lnTo>
                <a:lnTo>
                  <a:pt x="39023" y="39017"/>
                </a:lnTo>
                <a:lnTo>
                  <a:pt x="43923" y="31755"/>
                </a:lnTo>
                <a:lnTo>
                  <a:pt x="45720" y="22860"/>
                </a:lnTo>
                <a:lnTo>
                  <a:pt x="43923" y="13957"/>
                </a:lnTo>
                <a:lnTo>
                  <a:pt x="39023" y="6691"/>
                </a:lnTo>
                <a:lnTo>
                  <a:pt x="31757" y="1794"/>
                </a:lnTo>
                <a:lnTo>
                  <a:pt x="2285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174190" y="3925316"/>
            <a:ext cx="1027430" cy="400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sz="1200" spc="-25" dirty="0">
                <a:solidFill>
                  <a:srgbClr val="43A8B1"/>
                </a:solidFill>
                <a:latin typeface="Calibri"/>
                <a:cs typeface="Calibri"/>
              </a:rPr>
              <a:t>Review, </a:t>
            </a:r>
            <a:r>
              <a:rPr sz="1200" spc="-10" dirty="0">
                <a:solidFill>
                  <a:srgbClr val="43A8B1"/>
                </a:solidFill>
                <a:latin typeface="Calibri"/>
                <a:cs typeface="Calibri"/>
              </a:rPr>
              <a:t>analyze,  </a:t>
            </a:r>
            <a:r>
              <a:rPr sz="1200" spc="-5" dirty="0">
                <a:solidFill>
                  <a:srgbClr val="43A8B1"/>
                </a:solidFill>
                <a:latin typeface="Calibri"/>
                <a:cs typeface="Calibri"/>
              </a:rPr>
              <a:t>and</a:t>
            </a:r>
            <a:r>
              <a:rPr sz="1200" spc="-15" dirty="0">
                <a:solidFill>
                  <a:srgbClr val="43A8B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A8B1"/>
                </a:solidFill>
                <a:latin typeface="Calibri"/>
                <a:cs typeface="Calibri"/>
              </a:rPr>
              <a:t>score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7174" y="6226555"/>
            <a:ext cx="802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3A8B1"/>
                </a:solidFill>
                <a:latin typeface="Calibri"/>
                <a:cs typeface="Calibri"/>
              </a:rPr>
              <a:t>Coach</a:t>
            </a:r>
            <a:r>
              <a:rPr sz="1200" spc="-60" dirty="0">
                <a:solidFill>
                  <a:srgbClr val="43A8B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A8B1"/>
                </a:solidFill>
                <a:latin typeface="Calibri"/>
                <a:cs typeface="Calibri"/>
              </a:rPr>
              <a:t>driver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27200" y="5912611"/>
            <a:ext cx="127063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spc="-10" dirty="0">
                <a:solidFill>
                  <a:srgbClr val="43A8B1"/>
                </a:solidFill>
                <a:latin typeface="Calibri"/>
                <a:cs typeface="Calibri"/>
              </a:rPr>
              <a:t>Improve </a:t>
            </a:r>
            <a:r>
              <a:rPr sz="1200" spc="-25" dirty="0">
                <a:solidFill>
                  <a:srgbClr val="43A8B1"/>
                </a:solidFill>
                <a:latin typeface="Calibri"/>
                <a:cs typeface="Calibri"/>
              </a:rPr>
              <a:t>safety,  </a:t>
            </a:r>
            <a:r>
              <a:rPr sz="1200" spc="-10" dirty="0">
                <a:solidFill>
                  <a:srgbClr val="43A8B1"/>
                </a:solidFill>
                <a:latin typeface="Calibri"/>
                <a:cs typeface="Calibri"/>
              </a:rPr>
              <a:t>reduce </a:t>
            </a:r>
            <a:r>
              <a:rPr sz="1200" spc="-5" dirty="0">
                <a:solidFill>
                  <a:srgbClr val="43A8B1"/>
                </a:solidFill>
                <a:latin typeface="Calibri"/>
                <a:cs typeface="Calibri"/>
              </a:rPr>
              <a:t>damage</a:t>
            </a:r>
            <a:r>
              <a:rPr sz="1200" spc="-50" dirty="0">
                <a:solidFill>
                  <a:srgbClr val="43A8B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A8B1"/>
                </a:solidFill>
                <a:latin typeface="Calibri"/>
                <a:cs typeface="Calibri"/>
              </a:rPr>
              <a:t>cost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48383" y="0"/>
            <a:ext cx="2008631" cy="23378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59052" y="1499108"/>
            <a:ext cx="1339850" cy="47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tx2"/>
                </a:solidFill>
                <a:latin typeface="Calibri"/>
                <a:cs typeface="Calibri"/>
              </a:rPr>
              <a:t>Harsh</a:t>
            </a:r>
            <a:r>
              <a:rPr sz="1800" b="1" spc="-6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alibri"/>
                <a:cs typeface="Calibri"/>
              </a:rPr>
              <a:t>Braking</a:t>
            </a: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spc="15" dirty="0">
                <a:latin typeface="Calibri"/>
                <a:cs typeface="Calibri"/>
              </a:rPr>
              <a:t>Using G-Sensors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98980" y="684911"/>
            <a:ext cx="1073785" cy="552450"/>
          </a:xfrm>
          <a:custGeom>
            <a:avLst/>
            <a:gdLst/>
            <a:ahLst/>
            <a:cxnLst/>
            <a:rect l="l" t="t" r="r" b="b"/>
            <a:pathLst>
              <a:path w="1073785" h="552450">
                <a:moveTo>
                  <a:pt x="0" y="0"/>
                </a:moveTo>
                <a:lnTo>
                  <a:pt x="1073645" y="0"/>
                </a:lnTo>
                <a:lnTo>
                  <a:pt x="1073645" y="552348"/>
                </a:lnTo>
                <a:lnTo>
                  <a:pt x="0" y="5523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98980" y="684911"/>
            <a:ext cx="1073785" cy="552450"/>
          </a:xfrm>
          <a:custGeom>
            <a:avLst/>
            <a:gdLst/>
            <a:ahLst/>
            <a:cxnLst/>
            <a:rect l="l" t="t" r="r" b="b"/>
            <a:pathLst>
              <a:path w="1073785" h="552450">
                <a:moveTo>
                  <a:pt x="0" y="0"/>
                </a:moveTo>
                <a:lnTo>
                  <a:pt x="1073640" y="0"/>
                </a:lnTo>
                <a:lnTo>
                  <a:pt x="1073640" y="552348"/>
                </a:lnTo>
                <a:lnTo>
                  <a:pt x="0" y="55234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68966" y="920927"/>
            <a:ext cx="587375" cy="607695"/>
          </a:xfrm>
          <a:custGeom>
            <a:avLst/>
            <a:gdLst/>
            <a:ahLst/>
            <a:cxnLst/>
            <a:rect l="l" t="t" r="r" b="b"/>
            <a:pathLst>
              <a:path w="587375" h="607694">
                <a:moveTo>
                  <a:pt x="0" y="0"/>
                </a:moveTo>
                <a:lnTo>
                  <a:pt x="586836" y="0"/>
                </a:lnTo>
                <a:lnTo>
                  <a:pt x="586836" y="607234"/>
                </a:lnTo>
                <a:lnTo>
                  <a:pt x="0" y="60723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65576" y="1789176"/>
            <a:ext cx="1097279" cy="338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9473" y="2271534"/>
            <a:ext cx="1310640" cy="552450"/>
          </a:xfrm>
          <a:custGeom>
            <a:avLst/>
            <a:gdLst/>
            <a:ahLst/>
            <a:cxnLst/>
            <a:rect l="l" t="t" r="r" b="b"/>
            <a:pathLst>
              <a:path w="1310640" h="552450">
                <a:moveTo>
                  <a:pt x="0" y="0"/>
                </a:moveTo>
                <a:lnTo>
                  <a:pt x="1310250" y="0"/>
                </a:lnTo>
                <a:lnTo>
                  <a:pt x="1310250" y="552348"/>
                </a:lnTo>
                <a:lnTo>
                  <a:pt x="0" y="55234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1600" y="633983"/>
            <a:ext cx="1932431" cy="16916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766451" y="1489964"/>
            <a:ext cx="1553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tx2"/>
                </a:solidFill>
                <a:latin typeface="Calibri"/>
                <a:cs typeface="Calibri"/>
              </a:rPr>
              <a:t>Harsh</a:t>
            </a:r>
            <a:r>
              <a:rPr sz="1800" b="1" spc="-7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Calibri"/>
                <a:cs typeface="Calibri"/>
              </a:rPr>
              <a:t>Cornering</a:t>
            </a: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75405" y="1770888"/>
            <a:ext cx="15328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latin typeface="Calibri"/>
                <a:cs typeface="Calibri"/>
              </a:rPr>
              <a:t>Using Gyroscopic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Sensors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03149" y="2146198"/>
            <a:ext cx="372110" cy="448945"/>
          </a:xfrm>
          <a:custGeom>
            <a:avLst/>
            <a:gdLst/>
            <a:ahLst/>
            <a:cxnLst/>
            <a:rect l="l" t="t" r="r" b="b"/>
            <a:pathLst>
              <a:path w="372109" h="448944">
                <a:moveTo>
                  <a:pt x="186029" y="0"/>
                </a:moveTo>
                <a:lnTo>
                  <a:pt x="0" y="224447"/>
                </a:lnTo>
                <a:lnTo>
                  <a:pt x="186029" y="448894"/>
                </a:lnTo>
                <a:lnTo>
                  <a:pt x="372071" y="224447"/>
                </a:lnTo>
                <a:lnTo>
                  <a:pt x="186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3149" y="2146198"/>
            <a:ext cx="372110" cy="448945"/>
          </a:xfrm>
          <a:custGeom>
            <a:avLst/>
            <a:gdLst/>
            <a:ahLst/>
            <a:cxnLst/>
            <a:rect l="l" t="t" r="r" b="b"/>
            <a:pathLst>
              <a:path w="372109" h="448944">
                <a:moveTo>
                  <a:pt x="0" y="224445"/>
                </a:moveTo>
                <a:lnTo>
                  <a:pt x="186041" y="0"/>
                </a:lnTo>
                <a:lnTo>
                  <a:pt x="372081" y="224445"/>
                </a:lnTo>
                <a:lnTo>
                  <a:pt x="186041" y="448891"/>
                </a:lnTo>
                <a:lnTo>
                  <a:pt x="0" y="22444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5326" y="1927656"/>
            <a:ext cx="501015" cy="565785"/>
          </a:xfrm>
          <a:custGeom>
            <a:avLst/>
            <a:gdLst/>
            <a:ahLst/>
            <a:cxnLst/>
            <a:rect l="l" t="t" r="r" b="b"/>
            <a:pathLst>
              <a:path w="501014" h="565785">
                <a:moveTo>
                  <a:pt x="0" y="0"/>
                </a:moveTo>
                <a:lnTo>
                  <a:pt x="500773" y="0"/>
                </a:lnTo>
                <a:lnTo>
                  <a:pt x="500773" y="565327"/>
                </a:lnTo>
                <a:lnTo>
                  <a:pt x="0" y="5653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5326" y="1927656"/>
            <a:ext cx="501015" cy="565785"/>
          </a:xfrm>
          <a:custGeom>
            <a:avLst/>
            <a:gdLst/>
            <a:ahLst/>
            <a:cxnLst/>
            <a:rect l="l" t="t" r="r" b="b"/>
            <a:pathLst>
              <a:path w="501014" h="565785">
                <a:moveTo>
                  <a:pt x="0" y="0"/>
                </a:moveTo>
                <a:lnTo>
                  <a:pt x="500763" y="0"/>
                </a:lnTo>
                <a:lnTo>
                  <a:pt x="500763" y="565321"/>
                </a:lnTo>
                <a:lnTo>
                  <a:pt x="0" y="56532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84152" y="2009584"/>
            <a:ext cx="645795" cy="482600"/>
          </a:xfrm>
          <a:custGeom>
            <a:avLst/>
            <a:gdLst/>
            <a:ahLst/>
            <a:cxnLst/>
            <a:rect l="l" t="t" r="r" b="b"/>
            <a:pathLst>
              <a:path w="645795" h="482600">
                <a:moveTo>
                  <a:pt x="322745" y="0"/>
                </a:moveTo>
                <a:lnTo>
                  <a:pt x="0" y="241185"/>
                </a:lnTo>
                <a:lnTo>
                  <a:pt x="322745" y="482358"/>
                </a:lnTo>
                <a:lnTo>
                  <a:pt x="645490" y="241185"/>
                </a:lnTo>
                <a:lnTo>
                  <a:pt x="322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84152" y="2009584"/>
            <a:ext cx="645795" cy="482600"/>
          </a:xfrm>
          <a:custGeom>
            <a:avLst/>
            <a:gdLst/>
            <a:ahLst/>
            <a:cxnLst/>
            <a:rect l="l" t="t" r="r" b="b"/>
            <a:pathLst>
              <a:path w="645795" h="482600">
                <a:moveTo>
                  <a:pt x="0" y="241184"/>
                </a:moveTo>
                <a:lnTo>
                  <a:pt x="322741" y="0"/>
                </a:lnTo>
                <a:lnTo>
                  <a:pt x="645482" y="241184"/>
                </a:lnTo>
                <a:lnTo>
                  <a:pt x="322741" y="482368"/>
                </a:lnTo>
                <a:lnTo>
                  <a:pt x="0" y="24118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42959" y="658368"/>
            <a:ext cx="2170176" cy="15270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072058" y="1489964"/>
            <a:ext cx="180530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tx2"/>
                </a:solidFill>
                <a:latin typeface="Calibri"/>
                <a:cs typeface="Calibri"/>
              </a:rPr>
              <a:t>Harsh</a:t>
            </a:r>
            <a:r>
              <a:rPr sz="1800" b="1" spc="-7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alibri"/>
                <a:cs typeface="Calibri"/>
              </a:rPr>
              <a:t>Acceleration</a:t>
            </a: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100" spc="15" dirty="0">
                <a:latin typeface="Calibri"/>
                <a:cs typeface="Calibri"/>
              </a:rPr>
              <a:t>Using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Accelerometers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60677" y="2377440"/>
            <a:ext cx="7447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7F7F7F"/>
                </a:solidFill>
                <a:latin typeface="Calibri"/>
                <a:cs typeface="Calibri"/>
              </a:rPr>
              <a:t>Driver rating based on Harsh Acceleration, Braking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&amp; </a:t>
            </a:r>
            <a:r>
              <a:rPr sz="1100" spc="-5" dirty="0">
                <a:solidFill>
                  <a:srgbClr val="7F7F7F"/>
                </a:solidFill>
                <a:latin typeface="Calibri"/>
                <a:cs typeface="Calibri"/>
              </a:rPr>
              <a:t>Cornering with </a:t>
            </a:r>
            <a:r>
              <a:rPr sz="1100" spc="-10" dirty="0">
                <a:solidFill>
                  <a:srgbClr val="7F7F7F"/>
                </a:solidFill>
                <a:latin typeface="Calibri"/>
                <a:cs typeface="Calibri"/>
              </a:rPr>
              <a:t>additional </a:t>
            </a:r>
            <a:r>
              <a:rPr sz="1100" spc="-5" dirty="0">
                <a:solidFill>
                  <a:srgbClr val="7F7F7F"/>
                </a:solidFill>
                <a:latin typeface="Calibri"/>
                <a:cs typeface="Calibri"/>
              </a:rPr>
              <a:t>parameters like </a:t>
            </a:r>
            <a:r>
              <a:rPr sz="1100" spc="-10" dirty="0">
                <a:solidFill>
                  <a:srgbClr val="7F7F7F"/>
                </a:solidFill>
                <a:latin typeface="Calibri"/>
                <a:cs typeface="Calibri"/>
              </a:rPr>
              <a:t>Stoppage </a:t>
            </a:r>
            <a:r>
              <a:rPr sz="1100" spc="-5" dirty="0">
                <a:solidFill>
                  <a:srgbClr val="7F7F7F"/>
                </a:solidFill>
                <a:latin typeface="Calibri"/>
                <a:cs typeface="Calibri"/>
              </a:rPr>
              <a:t>Time, </a:t>
            </a:r>
            <a:r>
              <a:rPr sz="1100" spc="-10" dirty="0">
                <a:solidFill>
                  <a:srgbClr val="7F7F7F"/>
                </a:solidFill>
                <a:latin typeface="Calibri"/>
                <a:cs typeface="Calibri"/>
              </a:rPr>
              <a:t>Continuous</a:t>
            </a:r>
            <a:r>
              <a:rPr sz="1100" spc="17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7F7F7F"/>
                </a:solidFill>
                <a:latin typeface="Calibri"/>
                <a:cs typeface="Calibri"/>
              </a:rPr>
              <a:t>Driving.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365401" y="2127021"/>
            <a:ext cx="833119" cy="97155"/>
          </a:xfrm>
          <a:custGeom>
            <a:avLst/>
            <a:gdLst/>
            <a:ahLst/>
            <a:cxnLst/>
            <a:rect l="l" t="t" r="r" b="b"/>
            <a:pathLst>
              <a:path w="833120" h="97155">
                <a:moveTo>
                  <a:pt x="784225" y="0"/>
                </a:moveTo>
                <a:lnTo>
                  <a:pt x="0" y="0"/>
                </a:lnTo>
                <a:lnTo>
                  <a:pt x="0" y="97002"/>
                </a:lnTo>
                <a:lnTo>
                  <a:pt x="784225" y="97002"/>
                </a:lnTo>
                <a:lnTo>
                  <a:pt x="832726" y="48501"/>
                </a:lnTo>
                <a:lnTo>
                  <a:pt x="784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65401" y="2127021"/>
            <a:ext cx="833119" cy="97155"/>
          </a:xfrm>
          <a:custGeom>
            <a:avLst/>
            <a:gdLst/>
            <a:ahLst/>
            <a:cxnLst/>
            <a:rect l="l" t="t" r="r" b="b"/>
            <a:pathLst>
              <a:path w="833120" h="97155">
                <a:moveTo>
                  <a:pt x="0" y="0"/>
                </a:moveTo>
                <a:lnTo>
                  <a:pt x="784226" y="0"/>
                </a:lnTo>
                <a:lnTo>
                  <a:pt x="832727" y="48501"/>
                </a:lnTo>
                <a:lnTo>
                  <a:pt x="784226" y="97003"/>
                </a:lnTo>
                <a:lnTo>
                  <a:pt x="0" y="9700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0499" y="2737827"/>
            <a:ext cx="10151110" cy="41275"/>
          </a:xfrm>
          <a:custGeom>
            <a:avLst/>
            <a:gdLst/>
            <a:ahLst/>
            <a:cxnLst/>
            <a:rect l="l" t="t" r="r" b="b"/>
            <a:pathLst>
              <a:path w="10151110" h="41275">
                <a:moveTo>
                  <a:pt x="0" y="0"/>
                </a:moveTo>
                <a:lnTo>
                  <a:pt x="10151005" y="4099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73499" y="233678"/>
            <a:ext cx="36385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Driver Behavior</a:t>
            </a:r>
            <a:r>
              <a:rPr b="1" spc="-3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chemeClr val="tx2"/>
                </a:solidFill>
                <a:latin typeface="Calibri"/>
                <a:cs typeface="Calibri"/>
              </a:rPr>
              <a:t>Monitoring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3EED548-0026-46E4-A0CB-A0A3DEFCEA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BC1A41-AD4C-4672-AD4C-73655C0155AF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12" y="5071872"/>
            <a:ext cx="1075598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3821" y="2"/>
            <a:ext cx="2268176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936" y="233678"/>
            <a:ext cx="74244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1100" algn="l"/>
                <a:tab pos="1474470" algn="l"/>
              </a:tabLst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Reports	</a:t>
            </a:r>
            <a:r>
              <a:rPr b="1" dirty="0">
                <a:solidFill>
                  <a:schemeClr val="tx2"/>
                </a:solidFill>
                <a:latin typeface="Calibri"/>
                <a:cs typeface="Calibri"/>
              </a:rPr>
              <a:t>|	</a:t>
            </a:r>
            <a:r>
              <a:rPr spc="-5" dirty="0">
                <a:solidFill>
                  <a:schemeClr val="tx2"/>
                </a:solidFill>
              </a:rPr>
              <a:t>Increase </a:t>
            </a:r>
            <a:r>
              <a:rPr spc="-15" dirty="0">
                <a:solidFill>
                  <a:schemeClr val="tx2"/>
                </a:solidFill>
              </a:rPr>
              <a:t>Effectiveness </a:t>
            </a:r>
            <a:r>
              <a:rPr dirty="0">
                <a:solidFill>
                  <a:schemeClr val="tx2"/>
                </a:solidFill>
              </a:rPr>
              <a:t>&amp; </a:t>
            </a:r>
            <a:r>
              <a:rPr spc="-5" dirty="0">
                <a:solidFill>
                  <a:schemeClr val="tx2"/>
                </a:solidFill>
              </a:rPr>
              <a:t>Identify</a:t>
            </a:r>
            <a:r>
              <a:rPr spc="-55" dirty="0">
                <a:solidFill>
                  <a:schemeClr val="tx2"/>
                </a:solidFill>
              </a:rPr>
              <a:t> </a:t>
            </a:r>
            <a:r>
              <a:rPr spc="-5" dirty="0">
                <a:solidFill>
                  <a:schemeClr val="tx2"/>
                </a:solidFill>
              </a:rPr>
              <a:t>Inefficiencies</a:t>
            </a:r>
          </a:p>
        </p:txBody>
      </p:sp>
      <p:sp>
        <p:nvSpPr>
          <p:cNvPr id="5" name="object 5"/>
          <p:cNvSpPr/>
          <p:nvPr/>
        </p:nvSpPr>
        <p:spPr>
          <a:xfrm>
            <a:off x="15812" y="866038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5289358" y="0"/>
                </a:moveTo>
                <a:lnTo>
                  <a:pt x="0" y="0"/>
                </a:lnTo>
                <a:lnTo>
                  <a:pt x="0" y="554316"/>
                </a:lnTo>
                <a:lnTo>
                  <a:pt x="5289358" y="554316"/>
                </a:lnTo>
                <a:lnTo>
                  <a:pt x="5566523" y="277152"/>
                </a:lnTo>
                <a:lnTo>
                  <a:pt x="528935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2" y="866038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0" y="0"/>
                </a:moveTo>
                <a:lnTo>
                  <a:pt x="5289363" y="0"/>
                </a:lnTo>
                <a:lnTo>
                  <a:pt x="5566523" y="277158"/>
                </a:lnTo>
                <a:lnTo>
                  <a:pt x="5289363" y="554316"/>
                </a:lnTo>
                <a:lnTo>
                  <a:pt x="0" y="5543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A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693" y="6240381"/>
            <a:ext cx="11165840" cy="609600"/>
          </a:xfrm>
          <a:custGeom>
            <a:avLst/>
            <a:gdLst/>
            <a:ahLst/>
            <a:cxnLst/>
            <a:rect l="l" t="t" r="r" b="b"/>
            <a:pathLst>
              <a:path w="11165840" h="609600">
                <a:moveTo>
                  <a:pt x="0" y="0"/>
                </a:moveTo>
                <a:lnTo>
                  <a:pt x="11165306" y="0"/>
                </a:lnTo>
                <a:lnTo>
                  <a:pt x="11165306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351" y="973328"/>
            <a:ext cx="30518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Geofence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Entry/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Exit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64207" y="1871472"/>
            <a:ext cx="4056888" cy="3950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99338" y="2337308"/>
            <a:ext cx="2526665" cy="26593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25400">
              <a:lnSpc>
                <a:spcPct val="101699"/>
              </a:lnSpc>
              <a:spcBef>
                <a:spcPts val="75"/>
              </a:spcBef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report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is created stating the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entry  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and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 exit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timings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of the vehicles in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particular region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marked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as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Geofence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04400"/>
              </a:lnSpc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report helps in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calculating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time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taken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for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loading and unloading  the cement and thus help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in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identifying  the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inefficiencies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33350">
              <a:lnSpc>
                <a:spcPct val="104400"/>
              </a:lnSpc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reports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can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be customized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as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per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requirements and the time 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intervals can be set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as per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movements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66319" y="233875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124739" y="0"/>
                </a:moveTo>
                <a:lnTo>
                  <a:pt x="0" y="124739"/>
                </a:lnTo>
                <a:lnTo>
                  <a:pt x="124739" y="249478"/>
                </a:lnTo>
                <a:lnTo>
                  <a:pt x="249491" y="124739"/>
                </a:lnTo>
                <a:lnTo>
                  <a:pt x="1247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8592" y="325136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124739" y="0"/>
                </a:moveTo>
                <a:lnTo>
                  <a:pt x="0" y="124739"/>
                </a:lnTo>
                <a:lnTo>
                  <a:pt x="124739" y="249478"/>
                </a:lnTo>
                <a:lnTo>
                  <a:pt x="249478" y="124739"/>
                </a:lnTo>
                <a:lnTo>
                  <a:pt x="1247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3220" y="4182262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124739" y="0"/>
                </a:moveTo>
                <a:lnTo>
                  <a:pt x="0" y="124739"/>
                </a:lnTo>
                <a:lnTo>
                  <a:pt x="124739" y="249478"/>
                </a:lnTo>
                <a:lnTo>
                  <a:pt x="249478" y="124739"/>
                </a:lnTo>
                <a:lnTo>
                  <a:pt x="1247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44535" y="3465677"/>
            <a:ext cx="1074420" cy="882650"/>
          </a:xfrm>
          <a:custGeom>
            <a:avLst/>
            <a:gdLst/>
            <a:ahLst/>
            <a:cxnLst/>
            <a:rect l="l" t="t" r="r" b="b"/>
            <a:pathLst>
              <a:path w="1074420" h="882650">
                <a:moveTo>
                  <a:pt x="0" y="0"/>
                </a:moveTo>
                <a:lnTo>
                  <a:pt x="1074216" y="0"/>
                </a:lnTo>
                <a:lnTo>
                  <a:pt x="1074216" y="882116"/>
                </a:lnTo>
                <a:lnTo>
                  <a:pt x="0" y="8821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44535" y="3465677"/>
            <a:ext cx="1074420" cy="882650"/>
          </a:xfrm>
          <a:custGeom>
            <a:avLst/>
            <a:gdLst/>
            <a:ahLst/>
            <a:cxnLst/>
            <a:rect l="l" t="t" r="r" b="b"/>
            <a:pathLst>
              <a:path w="1074420" h="882650">
                <a:moveTo>
                  <a:pt x="0" y="0"/>
                </a:moveTo>
                <a:lnTo>
                  <a:pt x="1074220" y="0"/>
                </a:lnTo>
                <a:lnTo>
                  <a:pt x="1074220" y="882117"/>
                </a:lnTo>
                <a:lnTo>
                  <a:pt x="0" y="8821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4375" y="3462528"/>
            <a:ext cx="1487424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4816" y="3500844"/>
            <a:ext cx="1114425" cy="882650"/>
          </a:xfrm>
          <a:custGeom>
            <a:avLst/>
            <a:gdLst/>
            <a:ahLst/>
            <a:cxnLst/>
            <a:rect l="l" t="t" r="r" b="b"/>
            <a:pathLst>
              <a:path w="1114425" h="882650">
                <a:moveTo>
                  <a:pt x="0" y="0"/>
                </a:moveTo>
                <a:lnTo>
                  <a:pt x="1114171" y="0"/>
                </a:lnTo>
                <a:lnTo>
                  <a:pt x="1114171" y="882116"/>
                </a:lnTo>
                <a:lnTo>
                  <a:pt x="0" y="8821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04816" y="3500844"/>
            <a:ext cx="1114425" cy="882650"/>
          </a:xfrm>
          <a:custGeom>
            <a:avLst/>
            <a:gdLst/>
            <a:ahLst/>
            <a:cxnLst/>
            <a:rect l="l" t="t" r="r" b="b"/>
            <a:pathLst>
              <a:path w="1114425" h="882650">
                <a:moveTo>
                  <a:pt x="0" y="0"/>
                </a:moveTo>
                <a:lnTo>
                  <a:pt x="1114170" y="0"/>
                </a:lnTo>
                <a:lnTo>
                  <a:pt x="1114170" y="882117"/>
                </a:lnTo>
                <a:lnTo>
                  <a:pt x="0" y="8821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31791" y="3499103"/>
            <a:ext cx="1490472" cy="969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884549-3126-4B74-8804-67DDF5DFE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9504AE-AAB6-441F-933E-812BBDD6C12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4983"/>
            <a:ext cx="8766048" cy="567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12" y="2"/>
            <a:ext cx="11306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23821" y="2"/>
            <a:ext cx="2268176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12" y="866038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5289358" y="0"/>
                </a:moveTo>
                <a:lnTo>
                  <a:pt x="0" y="0"/>
                </a:lnTo>
                <a:lnTo>
                  <a:pt x="0" y="554316"/>
                </a:lnTo>
                <a:lnTo>
                  <a:pt x="5289358" y="554316"/>
                </a:lnTo>
                <a:lnTo>
                  <a:pt x="5566523" y="277152"/>
                </a:lnTo>
                <a:lnTo>
                  <a:pt x="528935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2" y="866038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0" y="0"/>
                </a:moveTo>
                <a:lnTo>
                  <a:pt x="5289363" y="0"/>
                </a:lnTo>
                <a:lnTo>
                  <a:pt x="5566523" y="277158"/>
                </a:lnTo>
                <a:lnTo>
                  <a:pt x="5289363" y="554316"/>
                </a:lnTo>
                <a:lnTo>
                  <a:pt x="0" y="5543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A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693" y="6240381"/>
            <a:ext cx="11165840" cy="609600"/>
          </a:xfrm>
          <a:custGeom>
            <a:avLst/>
            <a:gdLst/>
            <a:ahLst/>
            <a:cxnLst/>
            <a:rect l="l" t="t" r="r" b="b"/>
            <a:pathLst>
              <a:path w="11165840" h="609600">
                <a:moveTo>
                  <a:pt x="0" y="0"/>
                </a:moveTo>
                <a:lnTo>
                  <a:pt x="11165306" y="0"/>
                </a:lnTo>
                <a:lnTo>
                  <a:pt x="11165306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351" y="973328"/>
            <a:ext cx="30873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Plugged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Unplugged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936" y="233678"/>
            <a:ext cx="74244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1100" algn="l"/>
                <a:tab pos="1474470" algn="l"/>
              </a:tabLst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Reports	</a:t>
            </a:r>
            <a:r>
              <a:rPr b="1" dirty="0">
                <a:solidFill>
                  <a:schemeClr val="tx2"/>
                </a:solidFill>
                <a:latin typeface="Calibri"/>
                <a:cs typeface="Calibri"/>
              </a:rPr>
              <a:t>|	</a:t>
            </a:r>
            <a:r>
              <a:rPr spc="-5" dirty="0">
                <a:solidFill>
                  <a:schemeClr val="tx2"/>
                </a:solidFill>
              </a:rPr>
              <a:t>Increase </a:t>
            </a:r>
            <a:r>
              <a:rPr spc="-15" dirty="0">
                <a:solidFill>
                  <a:schemeClr val="tx2"/>
                </a:solidFill>
              </a:rPr>
              <a:t>Effectiveness </a:t>
            </a:r>
            <a:r>
              <a:rPr dirty="0">
                <a:solidFill>
                  <a:schemeClr val="tx2"/>
                </a:solidFill>
              </a:rPr>
              <a:t>&amp; </a:t>
            </a:r>
            <a:r>
              <a:rPr spc="-5" dirty="0">
                <a:solidFill>
                  <a:schemeClr val="tx2"/>
                </a:solidFill>
              </a:rPr>
              <a:t>Identify</a:t>
            </a:r>
            <a:r>
              <a:rPr spc="-55" dirty="0">
                <a:solidFill>
                  <a:schemeClr val="tx2"/>
                </a:solidFill>
              </a:rPr>
              <a:t> </a:t>
            </a:r>
            <a:r>
              <a:rPr spc="-5" dirty="0">
                <a:solidFill>
                  <a:schemeClr val="tx2"/>
                </a:solidFill>
              </a:rPr>
              <a:t>Inefficiencies</a:t>
            </a:r>
          </a:p>
        </p:txBody>
      </p:sp>
      <p:sp>
        <p:nvSpPr>
          <p:cNvPr id="10" name="object 10"/>
          <p:cNvSpPr/>
          <p:nvPr/>
        </p:nvSpPr>
        <p:spPr>
          <a:xfrm>
            <a:off x="6566319" y="233875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124739" y="0"/>
                </a:moveTo>
                <a:lnTo>
                  <a:pt x="0" y="124739"/>
                </a:lnTo>
                <a:lnTo>
                  <a:pt x="124739" y="249478"/>
                </a:lnTo>
                <a:lnTo>
                  <a:pt x="249491" y="124739"/>
                </a:lnTo>
                <a:lnTo>
                  <a:pt x="1247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6319" y="233875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0" y="124741"/>
                </a:moveTo>
                <a:lnTo>
                  <a:pt x="124741" y="0"/>
                </a:lnTo>
                <a:lnTo>
                  <a:pt x="249482" y="124741"/>
                </a:lnTo>
                <a:lnTo>
                  <a:pt x="124741" y="249482"/>
                </a:lnTo>
                <a:lnTo>
                  <a:pt x="0" y="1247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8592" y="3648722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124739" y="0"/>
                </a:moveTo>
                <a:lnTo>
                  <a:pt x="0" y="124739"/>
                </a:lnTo>
                <a:lnTo>
                  <a:pt x="124739" y="249478"/>
                </a:lnTo>
                <a:lnTo>
                  <a:pt x="249478" y="124739"/>
                </a:lnTo>
                <a:lnTo>
                  <a:pt x="1247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8592" y="3648722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741"/>
                </a:moveTo>
                <a:lnTo>
                  <a:pt x="124741" y="0"/>
                </a:lnTo>
                <a:lnTo>
                  <a:pt x="249482" y="124741"/>
                </a:lnTo>
                <a:lnTo>
                  <a:pt x="124741" y="249482"/>
                </a:lnTo>
                <a:lnTo>
                  <a:pt x="0" y="1247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3220" y="4594428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124739" y="0"/>
                </a:moveTo>
                <a:lnTo>
                  <a:pt x="0" y="124739"/>
                </a:lnTo>
                <a:lnTo>
                  <a:pt x="124739" y="249478"/>
                </a:lnTo>
                <a:lnTo>
                  <a:pt x="249478" y="124739"/>
                </a:lnTo>
                <a:lnTo>
                  <a:pt x="1247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3220" y="4594428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0" y="124741"/>
                </a:moveTo>
                <a:lnTo>
                  <a:pt x="124741" y="0"/>
                </a:lnTo>
                <a:lnTo>
                  <a:pt x="249482" y="124741"/>
                </a:lnTo>
                <a:lnTo>
                  <a:pt x="124741" y="249482"/>
                </a:lnTo>
                <a:lnTo>
                  <a:pt x="0" y="1247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99338" y="2337308"/>
            <a:ext cx="1691005" cy="30403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20650">
              <a:lnSpc>
                <a:spcPct val="102699"/>
              </a:lnSpc>
              <a:spcBef>
                <a:spcPts val="60"/>
              </a:spcBef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Reports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are generated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upon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plugging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&amp;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 unplugging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of the 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GPS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devices specifying the  timings and the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location  coordinates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01699"/>
              </a:lnSpc>
            </a:pP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An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alert will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be sent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along  with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 details of the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vehicle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&amp;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driver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concerned authorities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 marR="8890">
              <a:lnSpc>
                <a:spcPct val="104400"/>
              </a:lnSpc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Alerts can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be  customized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be received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via web, App, 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SMS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or e-  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mail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12352" y="1865376"/>
            <a:ext cx="1892807" cy="3758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08147" y="3145218"/>
            <a:ext cx="1678305" cy="808990"/>
          </a:xfrm>
          <a:custGeom>
            <a:avLst/>
            <a:gdLst/>
            <a:ahLst/>
            <a:cxnLst/>
            <a:rect l="l" t="t" r="r" b="b"/>
            <a:pathLst>
              <a:path w="1678304" h="808989">
                <a:moveTo>
                  <a:pt x="0" y="0"/>
                </a:moveTo>
                <a:lnTo>
                  <a:pt x="1677911" y="0"/>
                </a:lnTo>
                <a:lnTo>
                  <a:pt x="1677911" y="808888"/>
                </a:lnTo>
                <a:lnTo>
                  <a:pt x="0" y="808888"/>
                </a:lnTo>
                <a:lnTo>
                  <a:pt x="0" y="0"/>
                </a:lnTo>
                <a:close/>
              </a:path>
            </a:pathLst>
          </a:custGeom>
          <a:solidFill>
            <a:srgbClr val="E3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08147" y="3145218"/>
            <a:ext cx="1678305" cy="808990"/>
          </a:xfrm>
          <a:custGeom>
            <a:avLst/>
            <a:gdLst/>
            <a:ahLst/>
            <a:cxnLst/>
            <a:rect l="l" t="t" r="r" b="b"/>
            <a:pathLst>
              <a:path w="1678304" h="808989">
                <a:moveTo>
                  <a:pt x="0" y="0"/>
                </a:moveTo>
                <a:lnTo>
                  <a:pt x="1677910" y="0"/>
                </a:lnTo>
                <a:lnTo>
                  <a:pt x="1677910" y="808893"/>
                </a:lnTo>
                <a:lnTo>
                  <a:pt x="0" y="8088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3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B7304C-E08E-48C6-B844-2898ABF13E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8D82A5-DAD0-4D43-82E4-77919D9BC26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12" y="5071872"/>
            <a:ext cx="1075598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3821" y="2"/>
            <a:ext cx="2268176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12" y="866038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5289358" y="0"/>
                </a:moveTo>
                <a:lnTo>
                  <a:pt x="0" y="0"/>
                </a:lnTo>
                <a:lnTo>
                  <a:pt x="0" y="554316"/>
                </a:lnTo>
                <a:lnTo>
                  <a:pt x="5289358" y="554316"/>
                </a:lnTo>
                <a:lnTo>
                  <a:pt x="5566523" y="277152"/>
                </a:lnTo>
                <a:lnTo>
                  <a:pt x="528935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12" y="866038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0" y="0"/>
                </a:moveTo>
                <a:lnTo>
                  <a:pt x="5289363" y="0"/>
                </a:lnTo>
                <a:lnTo>
                  <a:pt x="5566523" y="277158"/>
                </a:lnTo>
                <a:lnTo>
                  <a:pt x="5289363" y="554316"/>
                </a:lnTo>
                <a:lnTo>
                  <a:pt x="0" y="5543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A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9695" y="2265527"/>
            <a:ext cx="5301856" cy="3968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3671" y="4414608"/>
            <a:ext cx="2021205" cy="690880"/>
          </a:xfrm>
          <a:custGeom>
            <a:avLst/>
            <a:gdLst/>
            <a:ahLst/>
            <a:cxnLst/>
            <a:rect l="l" t="t" r="r" b="b"/>
            <a:pathLst>
              <a:path w="2021204" h="690879">
                <a:moveTo>
                  <a:pt x="0" y="0"/>
                </a:moveTo>
                <a:lnTo>
                  <a:pt x="2020621" y="0"/>
                </a:lnTo>
                <a:lnTo>
                  <a:pt x="2020621" y="690841"/>
                </a:lnTo>
                <a:lnTo>
                  <a:pt x="0" y="69084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70403" y="4653788"/>
            <a:ext cx="1267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Suspicious</a:t>
            </a:r>
            <a:r>
              <a:rPr sz="1200" spc="-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Location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31728" y="3148228"/>
            <a:ext cx="493395" cy="465455"/>
          </a:xfrm>
          <a:custGeom>
            <a:avLst/>
            <a:gdLst/>
            <a:ahLst/>
            <a:cxnLst/>
            <a:rect l="l" t="t" r="r" b="b"/>
            <a:pathLst>
              <a:path w="493395" h="465454">
                <a:moveTo>
                  <a:pt x="0" y="0"/>
                </a:moveTo>
                <a:lnTo>
                  <a:pt x="493194" y="0"/>
                </a:lnTo>
                <a:lnTo>
                  <a:pt x="493194" y="465221"/>
                </a:lnTo>
                <a:lnTo>
                  <a:pt x="0" y="46522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1354" y="5478716"/>
            <a:ext cx="625475" cy="438784"/>
          </a:xfrm>
          <a:custGeom>
            <a:avLst/>
            <a:gdLst/>
            <a:ahLst/>
            <a:cxnLst/>
            <a:rect l="l" t="t" r="r" b="b"/>
            <a:pathLst>
              <a:path w="625475" h="438785">
                <a:moveTo>
                  <a:pt x="0" y="0"/>
                </a:moveTo>
                <a:lnTo>
                  <a:pt x="625373" y="0"/>
                </a:lnTo>
                <a:lnTo>
                  <a:pt x="625373" y="438259"/>
                </a:lnTo>
                <a:lnTo>
                  <a:pt x="0" y="4382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51354" y="5478716"/>
            <a:ext cx="625475" cy="438784"/>
          </a:xfrm>
          <a:custGeom>
            <a:avLst/>
            <a:gdLst/>
            <a:ahLst/>
            <a:cxnLst/>
            <a:rect l="l" t="t" r="r" b="b"/>
            <a:pathLst>
              <a:path w="625475" h="438785">
                <a:moveTo>
                  <a:pt x="0" y="0"/>
                </a:moveTo>
                <a:lnTo>
                  <a:pt x="625371" y="0"/>
                </a:lnTo>
                <a:lnTo>
                  <a:pt x="625371" y="438259"/>
                </a:lnTo>
                <a:lnTo>
                  <a:pt x="0" y="43825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6279" y="2955480"/>
            <a:ext cx="1301115" cy="666750"/>
          </a:xfrm>
          <a:custGeom>
            <a:avLst/>
            <a:gdLst/>
            <a:ahLst/>
            <a:cxnLst/>
            <a:rect l="l" t="t" r="r" b="b"/>
            <a:pathLst>
              <a:path w="1301114" h="666750">
                <a:moveTo>
                  <a:pt x="0" y="0"/>
                </a:moveTo>
                <a:lnTo>
                  <a:pt x="1300594" y="0"/>
                </a:lnTo>
                <a:lnTo>
                  <a:pt x="1300594" y="666432"/>
                </a:lnTo>
                <a:lnTo>
                  <a:pt x="0" y="6664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56279" y="3172459"/>
            <a:ext cx="1301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Ideal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Route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28317" y="4345802"/>
            <a:ext cx="115570" cy="1571625"/>
          </a:xfrm>
          <a:custGeom>
            <a:avLst/>
            <a:gdLst/>
            <a:ahLst/>
            <a:cxnLst/>
            <a:rect l="l" t="t" r="r" b="b"/>
            <a:pathLst>
              <a:path w="115569" h="1571625">
                <a:moveTo>
                  <a:pt x="0" y="1571171"/>
                </a:moveTo>
                <a:lnTo>
                  <a:pt x="115356" y="1571171"/>
                </a:lnTo>
                <a:lnTo>
                  <a:pt x="115356" y="0"/>
                </a:lnTo>
                <a:lnTo>
                  <a:pt x="0" y="0"/>
                </a:lnTo>
                <a:lnTo>
                  <a:pt x="0" y="1571171"/>
                </a:lnTo>
                <a:close/>
              </a:path>
            </a:pathLst>
          </a:custGeom>
          <a:solidFill>
            <a:srgbClr val="D8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8317" y="6015871"/>
            <a:ext cx="115570" cy="224790"/>
          </a:xfrm>
          <a:custGeom>
            <a:avLst/>
            <a:gdLst/>
            <a:ahLst/>
            <a:cxnLst/>
            <a:rect l="l" t="t" r="r" b="b"/>
            <a:pathLst>
              <a:path w="115569" h="224789">
                <a:moveTo>
                  <a:pt x="0" y="224509"/>
                </a:moveTo>
                <a:lnTo>
                  <a:pt x="115356" y="224509"/>
                </a:lnTo>
                <a:lnTo>
                  <a:pt x="115356" y="0"/>
                </a:lnTo>
                <a:lnTo>
                  <a:pt x="0" y="0"/>
                </a:lnTo>
                <a:lnTo>
                  <a:pt x="0" y="224509"/>
                </a:lnTo>
                <a:close/>
              </a:path>
            </a:pathLst>
          </a:custGeom>
          <a:solidFill>
            <a:srgbClr val="D8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5260" y="5916974"/>
            <a:ext cx="5226685" cy="99060"/>
          </a:xfrm>
          <a:custGeom>
            <a:avLst/>
            <a:gdLst/>
            <a:ahLst/>
            <a:cxnLst/>
            <a:rect l="l" t="t" r="r" b="b"/>
            <a:pathLst>
              <a:path w="5226684" h="99060">
                <a:moveTo>
                  <a:pt x="0" y="0"/>
                </a:moveTo>
                <a:lnTo>
                  <a:pt x="5226291" y="0"/>
                </a:lnTo>
                <a:lnTo>
                  <a:pt x="5226291" y="98897"/>
                </a:lnTo>
                <a:lnTo>
                  <a:pt x="0" y="98897"/>
                </a:lnTo>
                <a:lnTo>
                  <a:pt x="0" y="0"/>
                </a:lnTo>
                <a:close/>
              </a:path>
            </a:pathLst>
          </a:custGeom>
          <a:solidFill>
            <a:srgbClr val="D8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6693" y="6240381"/>
            <a:ext cx="9561195" cy="609600"/>
          </a:xfrm>
          <a:custGeom>
            <a:avLst/>
            <a:gdLst/>
            <a:ahLst/>
            <a:cxnLst/>
            <a:rect l="l" t="t" r="r" b="b"/>
            <a:pathLst>
              <a:path w="9561195" h="609600">
                <a:moveTo>
                  <a:pt x="0" y="0"/>
                </a:moveTo>
                <a:lnTo>
                  <a:pt x="9561095" y="0"/>
                </a:lnTo>
                <a:lnTo>
                  <a:pt x="956109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74720" y="3349752"/>
            <a:ext cx="990600" cy="643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21551" y="2057400"/>
            <a:ext cx="3321050" cy="4415790"/>
          </a:xfrm>
          <a:custGeom>
            <a:avLst/>
            <a:gdLst/>
            <a:ahLst/>
            <a:cxnLst/>
            <a:rect l="l" t="t" r="r" b="b"/>
            <a:pathLst>
              <a:path w="3321050" h="4415790">
                <a:moveTo>
                  <a:pt x="0" y="0"/>
                </a:moveTo>
                <a:lnTo>
                  <a:pt x="3320541" y="0"/>
                </a:lnTo>
                <a:lnTo>
                  <a:pt x="3320541" y="4415592"/>
                </a:lnTo>
                <a:lnTo>
                  <a:pt x="0" y="441559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03791" y="5894115"/>
            <a:ext cx="473709" cy="0"/>
          </a:xfrm>
          <a:custGeom>
            <a:avLst/>
            <a:gdLst/>
            <a:ahLst/>
            <a:cxnLst/>
            <a:rect l="l" t="t" r="r" b="b"/>
            <a:pathLst>
              <a:path w="473710">
                <a:moveTo>
                  <a:pt x="0" y="0"/>
                </a:moveTo>
                <a:lnTo>
                  <a:pt x="473646" y="0"/>
                </a:lnTo>
              </a:path>
            </a:pathLst>
          </a:custGeom>
          <a:ln w="457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5816" y="3910584"/>
            <a:ext cx="990599" cy="643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44936" y="233678"/>
            <a:ext cx="74244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1100" algn="l"/>
                <a:tab pos="1474470" algn="l"/>
              </a:tabLst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Reports	</a:t>
            </a:r>
            <a:r>
              <a:rPr b="1" dirty="0">
                <a:solidFill>
                  <a:schemeClr val="tx2"/>
                </a:solidFill>
                <a:latin typeface="Calibri"/>
                <a:cs typeface="Calibri"/>
              </a:rPr>
              <a:t>|	</a:t>
            </a:r>
            <a:r>
              <a:rPr spc="-5" dirty="0">
                <a:solidFill>
                  <a:schemeClr val="tx2"/>
                </a:solidFill>
              </a:rPr>
              <a:t>Increase </a:t>
            </a:r>
            <a:r>
              <a:rPr spc="-15" dirty="0">
                <a:solidFill>
                  <a:schemeClr val="tx2"/>
                </a:solidFill>
              </a:rPr>
              <a:t>Effectiveness </a:t>
            </a:r>
            <a:r>
              <a:rPr dirty="0">
                <a:solidFill>
                  <a:schemeClr val="tx2"/>
                </a:solidFill>
              </a:rPr>
              <a:t>&amp; </a:t>
            </a:r>
            <a:r>
              <a:rPr spc="-5" dirty="0">
                <a:solidFill>
                  <a:schemeClr val="tx2"/>
                </a:solidFill>
              </a:rPr>
              <a:t>Identify</a:t>
            </a:r>
            <a:r>
              <a:rPr spc="-55" dirty="0">
                <a:solidFill>
                  <a:schemeClr val="tx2"/>
                </a:solidFill>
              </a:rPr>
              <a:t> </a:t>
            </a:r>
            <a:r>
              <a:rPr spc="-5" dirty="0">
                <a:solidFill>
                  <a:schemeClr val="tx2"/>
                </a:solidFill>
              </a:rPr>
              <a:t>Inefficiencies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66351" y="973328"/>
            <a:ext cx="15817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Cluster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19835" y="2337308"/>
            <a:ext cx="2219960" cy="9582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60"/>
              </a:spcBef>
            </a:pP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Customized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report will be 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generated if any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vehicle, during an  assigned trip,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is located at the  coordinates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which seem  suspicious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19835" y="3468116"/>
            <a:ext cx="2159000" cy="9550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0"/>
              </a:spcBef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suspicious areas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could be the  frequent stoppage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locations,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or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location of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dealer/  warehouse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or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plant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of the  competitors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19835" y="4595876"/>
            <a:ext cx="2099945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areas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are 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mapped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through  Artificial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Intelligence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&amp; 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Machine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Learning using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recursive</a:t>
            </a:r>
            <a:r>
              <a:rPr sz="1200" spc="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86816" y="233875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124739" y="0"/>
                </a:moveTo>
                <a:lnTo>
                  <a:pt x="0" y="124739"/>
                </a:lnTo>
                <a:lnTo>
                  <a:pt x="124739" y="249478"/>
                </a:lnTo>
                <a:lnTo>
                  <a:pt x="249478" y="124739"/>
                </a:lnTo>
                <a:lnTo>
                  <a:pt x="1247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89089" y="346237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124739" y="0"/>
                </a:moveTo>
                <a:lnTo>
                  <a:pt x="0" y="124752"/>
                </a:lnTo>
                <a:lnTo>
                  <a:pt x="124739" y="249491"/>
                </a:lnTo>
                <a:lnTo>
                  <a:pt x="249478" y="124752"/>
                </a:lnTo>
                <a:lnTo>
                  <a:pt x="1247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83704" y="4586008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124739" y="0"/>
                </a:moveTo>
                <a:lnTo>
                  <a:pt x="0" y="124739"/>
                </a:lnTo>
                <a:lnTo>
                  <a:pt x="124739" y="249478"/>
                </a:lnTo>
                <a:lnTo>
                  <a:pt x="249478" y="124739"/>
                </a:lnTo>
                <a:lnTo>
                  <a:pt x="1247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1E9AB46-ED74-4DB7-B954-12CE7EB7DC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A923AD2-0265-4E5A-9C77-EB2615CACC4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6783" y="1678673"/>
            <a:ext cx="9499587" cy="4667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37530" y="4125569"/>
            <a:ext cx="1527810" cy="804545"/>
          </a:xfrm>
          <a:custGeom>
            <a:avLst/>
            <a:gdLst/>
            <a:ahLst/>
            <a:cxnLst/>
            <a:rect l="l" t="t" r="r" b="b"/>
            <a:pathLst>
              <a:path w="1527809" h="804545">
                <a:moveTo>
                  <a:pt x="0" y="0"/>
                </a:moveTo>
                <a:lnTo>
                  <a:pt x="1527670" y="0"/>
                </a:lnTo>
                <a:lnTo>
                  <a:pt x="1527670" y="804481"/>
                </a:lnTo>
                <a:lnTo>
                  <a:pt x="0" y="8044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2176" y="3374250"/>
            <a:ext cx="115570" cy="1556385"/>
          </a:xfrm>
          <a:custGeom>
            <a:avLst/>
            <a:gdLst/>
            <a:ahLst/>
            <a:cxnLst/>
            <a:rect l="l" t="t" r="r" b="b"/>
            <a:pathLst>
              <a:path w="115570" h="1556385">
                <a:moveTo>
                  <a:pt x="0" y="1555813"/>
                </a:moveTo>
                <a:lnTo>
                  <a:pt x="115357" y="1555813"/>
                </a:lnTo>
                <a:lnTo>
                  <a:pt x="115357" y="0"/>
                </a:lnTo>
                <a:lnTo>
                  <a:pt x="0" y="0"/>
                </a:lnTo>
                <a:lnTo>
                  <a:pt x="0" y="1555813"/>
                </a:lnTo>
                <a:close/>
              </a:path>
            </a:pathLst>
          </a:custGeom>
          <a:solidFill>
            <a:srgbClr val="D8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2176" y="5028958"/>
            <a:ext cx="115570" cy="294005"/>
          </a:xfrm>
          <a:custGeom>
            <a:avLst/>
            <a:gdLst/>
            <a:ahLst/>
            <a:cxnLst/>
            <a:rect l="l" t="t" r="r" b="b"/>
            <a:pathLst>
              <a:path w="115570" h="294004">
                <a:moveTo>
                  <a:pt x="0" y="293738"/>
                </a:moveTo>
                <a:lnTo>
                  <a:pt x="115357" y="293738"/>
                </a:lnTo>
                <a:lnTo>
                  <a:pt x="115357" y="0"/>
                </a:lnTo>
                <a:lnTo>
                  <a:pt x="0" y="0"/>
                </a:lnTo>
                <a:lnTo>
                  <a:pt x="0" y="293738"/>
                </a:lnTo>
                <a:close/>
              </a:path>
            </a:pathLst>
          </a:custGeom>
          <a:solidFill>
            <a:srgbClr val="D8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9120" y="4930063"/>
            <a:ext cx="2408555" cy="99060"/>
          </a:xfrm>
          <a:custGeom>
            <a:avLst/>
            <a:gdLst/>
            <a:ahLst/>
            <a:cxnLst/>
            <a:rect l="l" t="t" r="r" b="b"/>
            <a:pathLst>
              <a:path w="2408554" h="99060">
                <a:moveTo>
                  <a:pt x="0" y="0"/>
                </a:moveTo>
                <a:lnTo>
                  <a:pt x="2408288" y="0"/>
                </a:lnTo>
                <a:lnTo>
                  <a:pt x="2408288" y="98894"/>
                </a:lnTo>
                <a:lnTo>
                  <a:pt x="0" y="98894"/>
                </a:lnTo>
                <a:lnTo>
                  <a:pt x="0" y="0"/>
                </a:lnTo>
                <a:close/>
              </a:path>
            </a:pathLst>
          </a:custGeom>
          <a:solidFill>
            <a:srgbClr val="D8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8267" y="5028958"/>
            <a:ext cx="3488690" cy="1521460"/>
          </a:xfrm>
          <a:custGeom>
            <a:avLst/>
            <a:gdLst/>
            <a:ahLst/>
            <a:cxnLst/>
            <a:rect l="l" t="t" r="r" b="b"/>
            <a:pathLst>
              <a:path w="3488690" h="1521459">
                <a:moveTo>
                  <a:pt x="0" y="0"/>
                </a:moveTo>
                <a:lnTo>
                  <a:pt x="3488181" y="0"/>
                </a:lnTo>
                <a:lnTo>
                  <a:pt x="3488181" y="1520980"/>
                </a:lnTo>
                <a:lnTo>
                  <a:pt x="0" y="152098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97333" y="5299964"/>
            <a:ext cx="1170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3A8B1"/>
                </a:solidFill>
                <a:latin typeface="Calibri"/>
                <a:cs typeface="Calibri"/>
              </a:rPr>
              <a:t>B</a:t>
            </a:r>
            <a:r>
              <a:rPr sz="1800" b="1" spc="-5" dirty="0">
                <a:solidFill>
                  <a:srgbClr val="43A8B1"/>
                </a:solidFill>
                <a:latin typeface="Calibri"/>
                <a:cs typeface="Calibri"/>
              </a:rPr>
              <a:t>ackl</a:t>
            </a:r>
            <a:r>
              <a:rPr sz="1800" b="1" spc="-10" dirty="0">
                <a:solidFill>
                  <a:srgbClr val="43A8B1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43A8B1"/>
                </a:solidFill>
                <a:latin typeface="Calibri"/>
                <a:cs typeface="Calibri"/>
              </a:rPr>
              <a:t>adin</a:t>
            </a:r>
            <a:r>
              <a:rPr sz="1800" b="1" dirty="0">
                <a:solidFill>
                  <a:srgbClr val="43A8B1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4703" y="5860796"/>
            <a:ext cx="3112770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765175" marR="5080" indent="-753110">
              <a:lnSpc>
                <a:spcPct val="103299"/>
              </a:lnSpc>
              <a:spcBef>
                <a:spcPts val="50"/>
              </a:spcBef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Analytically driven solutions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can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help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in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sourcing  the origin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of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backloading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72385" y="5905837"/>
            <a:ext cx="1694180" cy="92075"/>
          </a:xfrm>
          <a:custGeom>
            <a:avLst/>
            <a:gdLst/>
            <a:ahLst/>
            <a:cxnLst/>
            <a:rect l="l" t="t" r="r" b="b"/>
            <a:pathLst>
              <a:path w="1694179" h="92075">
                <a:moveTo>
                  <a:pt x="0" y="0"/>
                </a:moveTo>
                <a:lnTo>
                  <a:pt x="1694129" y="0"/>
                </a:lnTo>
                <a:lnTo>
                  <a:pt x="1694129" y="92072"/>
                </a:lnTo>
                <a:lnTo>
                  <a:pt x="0" y="92072"/>
                </a:lnTo>
                <a:lnTo>
                  <a:pt x="0" y="0"/>
                </a:lnTo>
                <a:close/>
              </a:path>
            </a:pathLst>
          </a:custGeom>
          <a:solidFill>
            <a:srgbClr val="D8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14772" y="1833994"/>
            <a:ext cx="5328285" cy="1348740"/>
          </a:xfrm>
          <a:custGeom>
            <a:avLst/>
            <a:gdLst/>
            <a:ahLst/>
            <a:cxnLst/>
            <a:rect l="l" t="t" r="r" b="b"/>
            <a:pathLst>
              <a:path w="5328284" h="1348739">
                <a:moveTo>
                  <a:pt x="4654143" y="0"/>
                </a:moveTo>
                <a:lnTo>
                  <a:pt x="0" y="0"/>
                </a:lnTo>
                <a:lnTo>
                  <a:pt x="0" y="1348270"/>
                </a:lnTo>
                <a:lnTo>
                  <a:pt x="4654143" y="1348270"/>
                </a:lnTo>
                <a:lnTo>
                  <a:pt x="5328259" y="674128"/>
                </a:lnTo>
                <a:lnTo>
                  <a:pt x="4654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14772" y="1833994"/>
            <a:ext cx="5328285" cy="1348740"/>
          </a:xfrm>
          <a:custGeom>
            <a:avLst/>
            <a:gdLst/>
            <a:ahLst/>
            <a:cxnLst/>
            <a:rect l="l" t="t" r="r" b="b"/>
            <a:pathLst>
              <a:path w="5328284" h="1348739">
                <a:moveTo>
                  <a:pt x="0" y="0"/>
                </a:moveTo>
                <a:lnTo>
                  <a:pt x="4654132" y="0"/>
                </a:lnTo>
                <a:lnTo>
                  <a:pt x="5328263" y="674129"/>
                </a:lnTo>
                <a:lnTo>
                  <a:pt x="4654132" y="1348260"/>
                </a:lnTo>
                <a:lnTo>
                  <a:pt x="0" y="134826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5480" y="3288652"/>
            <a:ext cx="2660015" cy="2613660"/>
          </a:xfrm>
          <a:custGeom>
            <a:avLst/>
            <a:gdLst/>
            <a:ahLst/>
            <a:cxnLst/>
            <a:rect l="l" t="t" r="r" b="b"/>
            <a:pathLst>
              <a:path w="2660015" h="2613660">
                <a:moveTo>
                  <a:pt x="0" y="0"/>
                </a:moveTo>
                <a:lnTo>
                  <a:pt x="2659881" y="0"/>
                </a:lnTo>
                <a:lnTo>
                  <a:pt x="2659881" y="2613031"/>
                </a:lnTo>
                <a:lnTo>
                  <a:pt x="0" y="261303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63520" y="4105147"/>
            <a:ext cx="90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43A8B1"/>
                </a:solidFill>
                <a:latin typeface="Calibri"/>
                <a:cs typeface="Calibri"/>
              </a:rPr>
              <a:t>Off-route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5549" y="4665979"/>
            <a:ext cx="2477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Machine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Learning enables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monitoring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8108" y="4854955"/>
            <a:ext cx="1652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deviations/</a:t>
            </a:r>
            <a:r>
              <a:rPr sz="1200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off-routes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0" y="2941320"/>
            <a:ext cx="987551" cy="640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1160" y="3374252"/>
            <a:ext cx="115570" cy="2620010"/>
          </a:xfrm>
          <a:custGeom>
            <a:avLst/>
            <a:gdLst/>
            <a:ahLst/>
            <a:cxnLst/>
            <a:rect l="l" t="t" r="r" b="b"/>
            <a:pathLst>
              <a:path w="115570" h="2620010">
                <a:moveTo>
                  <a:pt x="0" y="2619502"/>
                </a:moveTo>
                <a:lnTo>
                  <a:pt x="115356" y="2619502"/>
                </a:lnTo>
                <a:lnTo>
                  <a:pt x="115356" y="0"/>
                </a:lnTo>
                <a:lnTo>
                  <a:pt x="0" y="0"/>
                </a:lnTo>
                <a:lnTo>
                  <a:pt x="0" y="2619502"/>
                </a:lnTo>
                <a:close/>
              </a:path>
            </a:pathLst>
          </a:custGeom>
          <a:solidFill>
            <a:srgbClr val="D8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76702" y="5322696"/>
            <a:ext cx="1466215" cy="583565"/>
          </a:xfrm>
          <a:custGeom>
            <a:avLst/>
            <a:gdLst/>
            <a:ahLst/>
            <a:cxnLst/>
            <a:rect l="l" t="t" r="r" b="b"/>
            <a:pathLst>
              <a:path w="1466214" h="583564">
                <a:moveTo>
                  <a:pt x="0" y="0"/>
                </a:moveTo>
                <a:lnTo>
                  <a:pt x="1466140" y="0"/>
                </a:lnTo>
                <a:lnTo>
                  <a:pt x="1466140" y="583138"/>
                </a:lnTo>
                <a:lnTo>
                  <a:pt x="0" y="58313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05813" y="5909993"/>
            <a:ext cx="1694180" cy="92075"/>
          </a:xfrm>
          <a:custGeom>
            <a:avLst/>
            <a:gdLst/>
            <a:ahLst/>
            <a:cxnLst/>
            <a:rect l="l" t="t" r="r" b="b"/>
            <a:pathLst>
              <a:path w="1694179" h="92075">
                <a:moveTo>
                  <a:pt x="0" y="0"/>
                </a:moveTo>
                <a:lnTo>
                  <a:pt x="1694129" y="0"/>
                </a:lnTo>
                <a:lnTo>
                  <a:pt x="1694129" y="92072"/>
                </a:lnTo>
                <a:lnTo>
                  <a:pt x="0" y="92072"/>
                </a:lnTo>
                <a:lnTo>
                  <a:pt x="0" y="0"/>
                </a:lnTo>
                <a:close/>
              </a:path>
            </a:pathLst>
          </a:custGeom>
          <a:solidFill>
            <a:srgbClr val="D8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12464" y="2941320"/>
            <a:ext cx="984503" cy="640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6910" y="3194811"/>
            <a:ext cx="1948814" cy="93980"/>
          </a:xfrm>
          <a:custGeom>
            <a:avLst/>
            <a:gdLst/>
            <a:ahLst/>
            <a:cxnLst/>
            <a:rect l="l" t="t" r="r" b="b"/>
            <a:pathLst>
              <a:path w="1948815" h="93979">
                <a:moveTo>
                  <a:pt x="0" y="93840"/>
                </a:moveTo>
                <a:lnTo>
                  <a:pt x="1948434" y="93840"/>
                </a:lnTo>
                <a:lnTo>
                  <a:pt x="1948434" y="0"/>
                </a:lnTo>
                <a:lnTo>
                  <a:pt x="0" y="0"/>
                </a:lnTo>
                <a:lnTo>
                  <a:pt x="0" y="93840"/>
                </a:lnTo>
                <a:close/>
              </a:path>
            </a:pathLst>
          </a:custGeom>
          <a:solidFill>
            <a:srgbClr val="D8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96910" y="2681846"/>
            <a:ext cx="2950210" cy="513080"/>
          </a:xfrm>
          <a:custGeom>
            <a:avLst/>
            <a:gdLst/>
            <a:ahLst/>
            <a:cxnLst/>
            <a:rect l="l" t="t" r="r" b="b"/>
            <a:pathLst>
              <a:path w="2950209" h="513080">
                <a:moveTo>
                  <a:pt x="0" y="0"/>
                </a:moveTo>
                <a:lnTo>
                  <a:pt x="2949801" y="0"/>
                </a:lnTo>
                <a:lnTo>
                  <a:pt x="2949801" y="512956"/>
                </a:lnTo>
                <a:lnTo>
                  <a:pt x="0" y="51295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75832" y="2938272"/>
            <a:ext cx="987552" cy="640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812" y="5071872"/>
            <a:ext cx="1075598" cy="1786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71798" y="2"/>
            <a:ext cx="24201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12" y="866038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5289358" y="0"/>
                </a:moveTo>
                <a:lnTo>
                  <a:pt x="0" y="0"/>
                </a:lnTo>
                <a:lnTo>
                  <a:pt x="0" y="554316"/>
                </a:lnTo>
                <a:lnTo>
                  <a:pt x="5289358" y="554316"/>
                </a:lnTo>
                <a:lnTo>
                  <a:pt x="5566523" y="277152"/>
                </a:lnTo>
                <a:lnTo>
                  <a:pt x="528935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2" y="866038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0" y="0"/>
                </a:moveTo>
                <a:lnTo>
                  <a:pt x="5289363" y="0"/>
                </a:lnTo>
                <a:lnTo>
                  <a:pt x="5566523" y="277158"/>
                </a:lnTo>
                <a:lnTo>
                  <a:pt x="5289363" y="554316"/>
                </a:lnTo>
                <a:lnTo>
                  <a:pt x="0" y="5543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A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153344" y="2690876"/>
            <a:ext cx="464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solidFill>
                  <a:srgbClr val="2DADBC"/>
                </a:solidFill>
                <a:latin typeface="Calibri"/>
                <a:cs typeface="Calibri"/>
              </a:rPr>
              <a:t>S</a:t>
            </a:r>
            <a:r>
              <a:rPr sz="1200" b="1" spc="15" dirty="0">
                <a:solidFill>
                  <a:srgbClr val="2DADBC"/>
                </a:solidFill>
                <a:latin typeface="Calibri"/>
                <a:cs typeface="Calibri"/>
              </a:rPr>
              <a:t>ou</a:t>
            </a:r>
            <a:r>
              <a:rPr sz="1200" b="1" spc="-10" dirty="0">
                <a:solidFill>
                  <a:srgbClr val="2DADBC"/>
                </a:solidFill>
                <a:latin typeface="Calibri"/>
                <a:cs typeface="Calibri"/>
              </a:rPr>
              <a:t>r</a:t>
            </a:r>
            <a:r>
              <a:rPr sz="1200" b="1" spc="20" dirty="0">
                <a:solidFill>
                  <a:srgbClr val="2DADBC"/>
                </a:solidFill>
                <a:latin typeface="Calibri"/>
                <a:cs typeface="Calibri"/>
              </a:rPr>
              <a:t>c</a:t>
            </a:r>
            <a:r>
              <a:rPr sz="1200" b="1" dirty="0">
                <a:solidFill>
                  <a:srgbClr val="2DADBC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29017" y="4382516"/>
            <a:ext cx="777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2DADBC"/>
                </a:solidFill>
                <a:latin typeface="Calibri"/>
                <a:cs typeface="Calibri"/>
              </a:rPr>
              <a:t>D</a:t>
            </a:r>
            <a:r>
              <a:rPr sz="1200" b="1" spc="20" dirty="0">
                <a:solidFill>
                  <a:srgbClr val="2DADBC"/>
                </a:solidFill>
                <a:latin typeface="Calibri"/>
                <a:cs typeface="Calibri"/>
              </a:rPr>
              <a:t>e</a:t>
            </a:r>
            <a:r>
              <a:rPr sz="1200" b="1" spc="5" dirty="0">
                <a:solidFill>
                  <a:srgbClr val="2DADBC"/>
                </a:solidFill>
                <a:latin typeface="Calibri"/>
                <a:cs typeface="Calibri"/>
              </a:rPr>
              <a:t>sti</a:t>
            </a:r>
            <a:r>
              <a:rPr sz="1200" b="1" spc="15" dirty="0">
                <a:solidFill>
                  <a:srgbClr val="2DADBC"/>
                </a:solidFill>
                <a:latin typeface="Calibri"/>
                <a:cs typeface="Calibri"/>
              </a:rPr>
              <a:t>n</a:t>
            </a:r>
            <a:r>
              <a:rPr sz="1200" b="1" spc="5" dirty="0">
                <a:solidFill>
                  <a:srgbClr val="2DADBC"/>
                </a:solidFill>
                <a:latin typeface="Calibri"/>
                <a:cs typeface="Calibri"/>
              </a:rPr>
              <a:t>ati</a:t>
            </a:r>
            <a:r>
              <a:rPr sz="1200" b="1" spc="15" dirty="0">
                <a:solidFill>
                  <a:srgbClr val="2DADBC"/>
                </a:solidFill>
                <a:latin typeface="Calibri"/>
                <a:cs typeface="Calibri"/>
              </a:rPr>
              <a:t>o</a:t>
            </a:r>
            <a:r>
              <a:rPr sz="1200" b="1" dirty="0">
                <a:solidFill>
                  <a:srgbClr val="2DADBC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18454" y="1675510"/>
            <a:ext cx="3680460" cy="1006475"/>
          </a:xfrm>
          <a:custGeom>
            <a:avLst/>
            <a:gdLst/>
            <a:ahLst/>
            <a:cxnLst/>
            <a:rect l="l" t="t" r="r" b="b"/>
            <a:pathLst>
              <a:path w="3680459" h="1006475">
                <a:moveTo>
                  <a:pt x="3177120" y="0"/>
                </a:moveTo>
                <a:lnTo>
                  <a:pt x="0" y="0"/>
                </a:lnTo>
                <a:lnTo>
                  <a:pt x="0" y="1006195"/>
                </a:lnTo>
                <a:lnTo>
                  <a:pt x="3177120" y="1006195"/>
                </a:lnTo>
                <a:lnTo>
                  <a:pt x="3680218" y="503097"/>
                </a:lnTo>
                <a:lnTo>
                  <a:pt x="3177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18454" y="1675510"/>
            <a:ext cx="3680460" cy="1006475"/>
          </a:xfrm>
          <a:custGeom>
            <a:avLst/>
            <a:gdLst/>
            <a:ahLst/>
            <a:cxnLst/>
            <a:rect l="l" t="t" r="r" b="b"/>
            <a:pathLst>
              <a:path w="3680459" h="1006475">
                <a:moveTo>
                  <a:pt x="0" y="0"/>
                </a:moveTo>
                <a:lnTo>
                  <a:pt x="3177121" y="0"/>
                </a:lnTo>
                <a:lnTo>
                  <a:pt x="3680212" y="503100"/>
                </a:lnTo>
                <a:lnTo>
                  <a:pt x="3177121" y="1006200"/>
                </a:lnTo>
                <a:lnTo>
                  <a:pt x="0" y="1006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415404" y="1691132"/>
            <a:ext cx="1835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chemeClr val="tx2"/>
                </a:solidFill>
                <a:latin typeface="Calibri"/>
                <a:cs typeface="Calibri"/>
              </a:rPr>
              <a:t>Forward</a:t>
            </a:r>
            <a:r>
              <a:rPr sz="1800" b="1" spc="-5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Calibri"/>
                <a:cs typeface="Calibri"/>
              </a:rPr>
              <a:t>Unloading</a:t>
            </a: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51512" y="2248915"/>
            <a:ext cx="3159760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90805">
              <a:lnSpc>
                <a:spcPct val="103299"/>
              </a:lnSpc>
              <a:spcBef>
                <a:spcPts val="50"/>
              </a:spcBef>
            </a:pP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Intelligent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algorithms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identify the transporters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unloading cement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farther away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from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location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72860" y="6346202"/>
            <a:ext cx="9190355" cy="511809"/>
          </a:xfrm>
          <a:custGeom>
            <a:avLst/>
            <a:gdLst/>
            <a:ahLst/>
            <a:cxnLst/>
            <a:rect l="l" t="t" r="r" b="b"/>
            <a:pathLst>
              <a:path w="9190355" h="511809">
                <a:moveTo>
                  <a:pt x="0" y="0"/>
                </a:moveTo>
                <a:lnTo>
                  <a:pt x="9190339" y="0"/>
                </a:lnTo>
                <a:lnTo>
                  <a:pt x="9190339" y="511797"/>
                </a:lnTo>
                <a:lnTo>
                  <a:pt x="0" y="511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72860" y="6346202"/>
            <a:ext cx="9190355" cy="511809"/>
          </a:xfrm>
          <a:custGeom>
            <a:avLst/>
            <a:gdLst/>
            <a:ahLst/>
            <a:cxnLst/>
            <a:rect l="l" t="t" r="r" b="b"/>
            <a:pathLst>
              <a:path w="9190355" h="511809">
                <a:moveTo>
                  <a:pt x="0" y="0"/>
                </a:moveTo>
                <a:lnTo>
                  <a:pt x="9190345" y="0"/>
                </a:lnTo>
                <a:lnTo>
                  <a:pt x="9190345" y="51179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72860" y="6346202"/>
            <a:ext cx="0" cy="511809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5117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66293" y="967232"/>
            <a:ext cx="33235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Unsuccessful Shipment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44936" y="233678"/>
            <a:ext cx="74244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1100" algn="l"/>
                <a:tab pos="1474470" algn="l"/>
              </a:tabLst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Reports	</a:t>
            </a:r>
            <a:r>
              <a:rPr b="1" dirty="0">
                <a:solidFill>
                  <a:schemeClr val="tx2"/>
                </a:solidFill>
                <a:latin typeface="Calibri"/>
                <a:cs typeface="Calibri"/>
              </a:rPr>
              <a:t>|	</a:t>
            </a:r>
            <a:r>
              <a:rPr spc="-5" dirty="0">
                <a:solidFill>
                  <a:schemeClr val="tx2"/>
                </a:solidFill>
              </a:rPr>
              <a:t>Increase </a:t>
            </a:r>
            <a:r>
              <a:rPr spc="-15" dirty="0">
                <a:solidFill>
                  <a:schemeClr val="tx2"/>
                </a:solidFill>
              </a:rPr>
              <a:t>Effectiveness </a:t>
            </a:r>
            <a:r>
              <a:rPr dirty="0">
                <a:solidFill>
                  <a:schemeClr val="tx2"/>
                </a:solidFill>
              </a:rPr>
              <a:t>&amp; </a:t>
            </a:r>
            <a:r>
              <a:rPr spc="-5" dirty="0">
                <a:solidFill>
                  <a:schemeClr val="tx2"/>
                </a:solidFill>
              </a:rPr>
              <a:t>Identify</a:t>
            </a:r>
            <a:r>
              <a:rPr spc="-55" dirty="0">
                <a:solidFill>
                  <a:schemeClr val="tx2"/>
                </a:solidFill>
              </a:rPr>
              <a:t> </a:t>
            </a:r>
            <a:r>
              <a:rPr spc="-5" dirty="0">
                <a:solidFill>
                  <a:schemeClr val="tx2"/>
                </a:solidFill>
              </a:rPr>
              <a:t>Inefficiencies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21BB926-6E6F-4E99-B033-5A92EB5796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569256C-9AEB-4006-87E2-D0915F33AED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12" y="5071872"/>
            <a:ext cx="1075598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3821" y="2"/>
            <a:ext cx="2268176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936" y="233678"/>
            <a:ext cx="74244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0465" algn="l"/>
                <a:tab pos="1474470" algn="l"/>
              </a:tabLst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Reports	</a:t>
            </a:r>
            <a:r>
              <a:rPr b="1" dirty="0">
                <a:solidFill>
                  <a:schemeClr val="tx2"/>
                </a:solidFill>
                <a:latin typeface="Calibri"/>
                <a:cs typeface="Calibri"/>
              </a:rPr>
              <a:t>|	</a:t>
            </a:r>
            <a:r>
              <a:rPr spc="-5" dirty="0">
                <a:solidFill>
                  <a:schemeClr val="tx2"/>
                </a:solidFill>
              </a:rPr>
              <a:t>Increase </a:t>
            </a:r>
            <a:r>
              <a:rPr spc="-15" dirty="0">
                <a:solidFill>
                  <a:schemeClr val="tx2"/>
                </a:solidFill>
              </a:rPr>
              <a:t>Effectiveness </a:t>
            </a:r>
            <a:r>
              <a:rPr dirty="0">
                <a:solidFill>
                  <a:schemeClr val="tx2"/>
                </a:solidFill>
              </a:rPr>
              <a:t>&amp; </a:t>
            </a:r>
            <a:r>
              <a:rPr spc="-5" dirty="0">
                <a:solidFill>
                  <a:schemeClr val="tx2"/>
                </a:solidFill>
              </a:rPr>
              <a:t>Identify</a:t>
            </a:r>
            <a:r>
              <a:rPr spc="-55" dirty="0">
                <a:solidFill>
                  <a:schemeClr val="tx2"/>
                </a:solidFill>
              </a:rPr>
              <a:t> </a:t>
            </a:r>
            <a:r>
              <a:rPr spc="-5" dirty="0">
                <a:solidFill>
                  <a:schemeClr val="tx2"/>
                </a:solidFill>
              </a:rPr>
              <a:t>Inefficiencies</a:t>
            </a:r>
          </a:p>
        </p:txBody>
      </p:sp>
      <p:sp>
        <p:nvSpPr>
          <p:cNvPr id="5" name="object 5"/>
          <p:cNvSpPr/>
          <p:nvPr/>
        </p:nvSpPr>
        <p:spPr>
          <a:xfrm>
            <a:off x="15812" y="866038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5289358" y="0"/>
                </a:moveTo>
                <a:lnTo>
                  <a:pt x="0" y="0"/>
                </a:lnTo>
                <a:lnTo>
                  <a:pt x="0" y="554316"/>
                </a:lnTo>
                <a:lnTo>
                  <a:pt x="5289358" y="554316"/>
                </a:lnTo>
                <a:lnTo>
                  <a:pt x="5566523" y="277152"/>
                </a:lnTo>
                <a:lnTo>
                  <a:pt x="528935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12" y="866038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0" y="0"/>
                </a:moveTo>
                <a:lnTo>
                  <a:pt x="5289363" y="0"/>
                </a:lnTo>
                <a:lnTo>
                  <a:pt x="5566523" y="277158"/>
                </a:lnTo>
                <a:lnTo>
                  <a:pt x="5289363" y="554316"/>
                </a:lnTo>
                <a:lnTo>
                  <a:pt x="0" y="5543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A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693" y="6240381"/>
            <a:ext cx="11165840" cy="609600"/>
          </a:xfrm>
          <a:custGeom>
            <a:avLst/>
            <a:gdLst/>
            <a:ahLst/>
            <a:cxnLst/>
            <a:rect l="l" t="t" r="r" b="b"/>
            <a:pathLst>
              <a:path w="11165840" h="609600">
                <a:moveTo>
                  <a:pt x="0" y="0"/>
                </a:moveTo>
                <a:lnTo>
                  <a:pt x="11165306" y="0"/>
                </a:lnTo>
                <a:lnTo>
                  <a:pt x="11165306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351" y="973328"/>
            <a:ext cx="29324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Geofence Stoppage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7045" y="2337308"/>
            <a:ext cx="2480310" cy="26593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0160">
              <a:lnSpc>
                <a:spcPct val="101699"/>
              </a:lnSpc>
              <a:spcBef>
                <a:spcPts val="75"/>
              </a:spcBef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Geofence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Stoppage Report 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displays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record of the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time durations  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and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locations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of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various planned/  unplanned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stoppages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 marR="46990">
              <a:lnSpc>
                <a:spcPct val="104400"/>
              </a:lnSpc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locations can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be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determined  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manually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using our advanced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tools on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platform or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through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integration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with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your existing ERPs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&amp;</a:t>
            </a:r>
            <a:r>
              <a:rPr sz="1200" spc="6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systems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04400"/>
              </a:lnSpc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reports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can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be customized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as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per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 requirements and time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durations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can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be set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as per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movement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of the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vehicles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54025" y="233875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5">
                <a:moveTo>
                  <a:pt x="124739" y="0"/>
                </a:moveTo>
                <a:lnTo>
                  <a:pt x="0" y="124739"/>
                </a:lnTo>
                <a:lnTo>
                  <a:pt x="124739" y="249478"/>
                </a:lnTo>
                <a:lnTo>
                  <a:pt x="249491" y="124739"/>
                </a:lnTo>
                <a:lnTo>
                  <a:pt x="1247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6298" y="325136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124739" y="0"/>
                </a:moveTo>
                <a:lnTo>
                  <a:pt x="0" y="124739"/>
                </a:lnTo>
                <a:lnTo>
                  <a:pt x="124739" y="249478"/>
                </a:lnTo>
                <a:lnTo>
                  <a:pt x="249478" y="124739"/>
                </a:lnTo>
                <a:lnTo>
                  <a:pt x="1247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50926" y="4182262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124739" y="0"/>
                </a:moveTo>
                <a:lnTo>
                  <a:pt x="0" y="124739"/>
                </a:lnTo>
                <a:lnTo>
                  <a:pt x="124739" y="249478"/>
                </a:lnTo>
                <a:lnTo>
                  <a:pt x="249478" y="124739"/>
                </a:lnTo>
                <a:lnTo>
                  <a:pt x="1247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6796" y="2079251"/>
            <a:ext cx="3939870" cy="394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74378" y="3830904"/>
            <a:ext cx="1807210" cy="871219"/>
          </a:xfrm>
          <a:custGeom>
            <a:avLst/>
            <a:gdLst/>
            <a:ahLst/>
            <a:cxnLst/>
            <a:rect l="l" t="t" r="r" b="b"/>
            <a:pathLst>
              <a:path w="1807210" h="871220">
                <a:moveTo>
                  <a:pt x="0" y="0"/>
                </a:moveTo>
                <a:lnTo>
                  <a:pt x="1806816" y="0"/>
                </a:lnTo>
                <a:lnTo>
                  <a:pt x="1806816" y="870991"/>
                </a:lnTo>
                <a:lnTo>
                  <a:pt x="0" y="8709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74378" y="3830904"/>
            <a:ext cx="1807210" cy="871219"/>
          </a:xfrm>
          <a:custGeom>
            <a:avLst/>
            <a:gdLst/>
            <a:ahLst/>
            <a:cxnLst/>
            <a:rect l="l" t="t" r="r" b="b"/>
            <a:pathLst>
              <a:path w="1807210" h="871220">
                <a:moveTo>
                  <a:pt x="0" y="0"/>
                </a:moveTo>
                <a:lnTo>
                  <a:pt x="1806821" y="0"/>
                </a:lnTo>
                <a:lnTo>
                  <a:pt x="1806821" y="870996"/>
                </a:lnTo>
                <a:lnTo>
                  <a:pt x="0" y="87099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99232" y="3877055"/>
            <a:ext cx="1176528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72905" y="4690033"/>
            <a:ext cx="176530" cy="260985"/>
          </a:xfrm>
          <a:custGeom>
            <a:avLst/>
            <a:gdLst/>
            <a:ahLst/>
            <a:cxnLst/>
            <a:rect l="l" t="t" r="r" b="b"/>
            <a:pathLst>
              <a:path w="176530" h="260985">
                <a:moveTo>
                  <a:pt x="87998" y="0"/>
                </a:moveTo>
                <a:lnTo>
                  <a:pt x="53744" y="10252"/>
                </a:lnTo>
                <a:lnTo>
                  <a:pt x="25773" y="38211"/>
                </a:lnTo>
                <a:lnTo>
                  <a:pt x="6914" y="79681"/>
                </a:lnTo>
                <a:lnTo>
                  <a:pt x="0" y="130467"/>
                </a:lnTo>
                <a:lnTo>
                  <a:pt x="6914" y="181254"/>
                </a:lnTo>
                <a:lnTo>
                  <a:pt x="25773" y="222729"/>
                </a:lnTo>
                <a:lnTo>
                  <a:pt x="53744" y="250692"/>
                </a:lnTo>
                <a:lnTo>
                  <a:pt x="87998" y="260946"/>
                </a:lnTo>
                <a:lnTo>
                  <a:pt x="122247" y="250692"/>
                </a:lnTo>
                <a:lnTo>
                  <a:pt x="150218" y="222729"/>
                </a:lnTo>
                <a:lnTo>
                  <a:pt x="169079" y="181254"/>
                </a:lnTo>
                <a:lnTo>
                  <a:pt x="175996" y="130467"/>
                </a:lnTo>
                <a:lnTo>
                  <a:pt x="169079" y="79681"/>
                </a:lnTo>
                <a:lnTo>
                  <a:pt x="150218" y="38211"/>
                </a:lnTo>
                <a:lnTo>
                  <a:pt x="122247" y="10252"/>
                </a:lnTo>
                <a:lnTo>
                  <a:pt x="87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72905" y="4690033"/>
            <a:ext cx="176530" cy="260985"/>
          </a:xfrm>
          <a:custGeom>
            <a:avLst/>
            <a:gdLst/>
            <a:ahLst/>
            <a:cxnLst/>
            <a:rect l="l" t="t" r="r" b="b"/>
            <a:pathLst>
              <a:path w="176530" h="260985">
                <a:moveTo>
                  <a:pt x="0" y="130476"/>
                </a:moveTo>
                <a:lnTo>
                  <a:pt x="6915" y="79688"/>
                </a:lnTo>
                <a:lnTo>
                  <a:pt x="25774" y="38215"/>
                </a:lnTo>
                <a:lnTo>
                  <a:pt x="53745" y="10253"/>
                </a:lnTo>
                <a:lnTo>
                  <a:pt x="87998" y="0"/>
                </a:lnTo>
                <a:lnTo>
                  <a:pt x="122250" y="10253"/>
                </a:lnTo>
                <a:lnTo>
                  <a:pt x="150222" y="38215"/>
                </a:lnTo>
                <a:lnTo>
                  <a:pt x="169080" y="79688"/>
                </a:lnTo>
                <a:lnTo>
                  <a:pt x="175996" y="130476"/>
                </a:lnTo>
                <a:lnTo>
                  <a:pt x="169080" y="181263"/>
                </a:lnTo>
                <a:lnTo>
                  <a:pt x="150222" y="222736"/>
                </a:lnTo>
                <a:lnTo>
                  <a:pt x="122250" y="250698"/>
                </a:lnTo>
                <a:lnTo>
                  <a:pt x="87998" y="260952"/>
                </a:lnTo>
                <a:lnTo>
                  <a:pt x="53745" y="250698"/>
                </a:lnTo>
                <a:lnTo>
                  <a:pt x="25774" y="222736"/>
                </a:lnTo>
                <a:lnTo>
                  <a:pt x="6915" y="181263"/>
                </a:lnTo>
                <a:lnTo>
                  <a:pt x="0" y="13047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AFD716-E1D3-4914-B459-A0513F5CA6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0CEAEB-6DDD-4874-A0FC-F112F123086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499" y="233678"/>
            <a:ext cx="32118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2"/>
                </a:solidFill>
                <a:latin typeface="Calibri"/>
                <a:cs typeface="Calibri"/>
              </a:rPr>
              <a:t>Devices </a:t>
            </a:r>
            <a:r>
              <a:rPr b="1" dirty="0">
                <a:solidFill>
                  <a:schemeClr val="tx2"/>
                </a:solidFill>
                <a:latin typeface="Calibri"/>
                <a:cs typeface="Calibri"/>
              </a:rPr>
              <a:t>&amp;</a:t>
            </a:r>
            <a:r>
              <a:rPr b="1" spc="-7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chemeClr val="tx2"/>
                </a:solidFill>
                <a:latin typeface="Calibri"/>
                <a:cs typeface="Calibri"/>
              </a:rPr>
              <a:t>Specifications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5766815" y="0"/>
            <a:ext cx="4172712" cy="224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" y="1123505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5289356" y="0"/>
                </a:moveTo>
                <a:lnTo>
                  <a:pt x="0" y="0"/>
                </a:lnTo>
                <a:lnTo>
                  <a:pt x="0" y="554316"/>
                </a:lnTo>
                <a:lnTo>
                  <a:pt x="5289356" y="554316"/>
                </a:lnTo>
                <a:lnTo>
                  <a:pt x="5566521" y="277152"/>
                </a:lnTo>
                <a:lnTo>
                  <a:pt x="528935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" y="1123505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0" y="0"/>
                </a:moveTo>
                <a:lnTo>
                  <a:pt x="5289363" y="0"/>
                </a:lnTo>
                <a:lnTo>
                  <a:pt x="5566523" y="277158"/>
                </a:lnTo>
                <a:lnTo>
                  <a:pt x="5289363" y="554316"/>
                </a:lnTo>
                <a:lnTo>
                  <a:pt x="0" y="5543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A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121" y="1209604"/>
            <a:ext cx="410051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10" dirty="0">
                <a:solidFill>
                  <a:schemeClr val="bg1"/>
                </a:solidFill>
              </a:rPr>
              <a:t>Advanced Fixed Tracking</a:t>
            </a:r>
            <a:endParaRPr lang="en-US" sz="2400" b="1" spc="2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6432" y="2375941"/>
            <a:ext cx="781112" cy="781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3555" y="4285805"/>
            <a:ext cx="781113" cy="788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2844" y="3346589"/>
            <a:ext cx="788225" cy="788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68658" y="4286084"/>
            <a:ext cx="795312" cy="7811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5920" y="2383535"/>
            <a:ext cx="826008" cy="819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9763" y="5200434"/>
            <a:ext cx="830821" cy="809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7222" y="5166639"/>
            <a:ext cx="908942" cy="8521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1859" y="3289236"/>
            <a:ext cx="823724" cy="8592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sz="half" idx="2"/>
          </p:nvPr>
        </p:nvSpPr>
        <p:spPr>
          <a:xfrm>
            <a:off x="2140089" y="2448559"/>
            <a:ext cx="3090545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chemeClr val="tx2"/>
                </a:solidFill>
              </a:rPr>
              <a:t>Internal </a:t>
            </a:r>
            <a:r>
              <a:rPr spc="20" dirty="0">
                <a:solidFill>
                  <a:schemeClr val="tx2"/>
                </a:solidFill>
              </a:rPr>
              <a:t>Memory</a:t>
            </a:r>
          </a:p>
          <a:p>
            <a:pPr marL="12700">
              <a:lnSpc>
                <a:spcPct val="100000"/>
              </a:lnSpc>
            </a:pPr>
            <a:r>
              <a:rPr b="0" dirty="0">
                <a:solidFill>
                  <a:srgbClr val="7F7F7F"/>
                </a:solidFill>
                <a:latin typeface="Calibri"/>
                <a:cs typeface="Calibri"/>
              </a:rPr>
              <a:t>Save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data </a:t>
            </a:r>
            <a:r>
              <a:rPr b="0" dirty="0">
                <a:solidFill>
                  <a:srgbClr val="7F7F7F"/>
                </a:solidFill>
                <a:latin typeface="Calibri"/>
                <a:cs typeface="Calibri"/>
              </a:rPr>
              <a:t>in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low-connectivity</a:t>
            </a:r>
            <a:r>
              <a:rPr b="0" spc="1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zone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solidFill>
                  <a:srgbClr val="7F7F7F"/>
                </a:solidFill>
                <a:latin typeface="Calibri"/>
                <a:cs typeface="Calibri"/>
              </a:rPr>
              <a:t>&amp;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upload </a:t>
            </a:r>
            <a:r>
              <a:rPr b="0" spc="20" dirty="0">
                <a:solidFill>
                  <a:srgbClr val="7F7F7F"/>
                </a:solidFill>
                <a:latin typeface="Calibri"/>
                <a:cs typeface="Calibri"/>
              </a:rPr>
              <a:t>when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connection</a:t>
            </a:r>
            <a:r>
              <a:rPr b="0" spc="9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restores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10" dirty="0">
                <a:solidFill>
                  <a:schemeClr val="tx2"/>
                </a:solidFill>
              </a:rPr>
              <a:t>ACC detection </a:t>
            </a:r>
            <a:r>
              <a:rPr spc="5" dirty="0">
                <a:solidFill>
                  <a:schemeClr val="tx2"/>
                </a:solidFill>
              </a:rPr>
              <a:t>for </a:t>
            </a:r>
            <a:r>
              <a:rPr spc="10" dirty="0">
                <a:solidFill>
                  <a:schemeClr val="tx2"/>
                </a:solidFill>
              </a:rPr>
              <a:t>ignition</a:t>
            </a:r>
            <a:r>
              <a:rPr spc="120" dirty="0">
                <a:solidFill>
                  <a:schemeClr val="tx2"/>
                </a:solidFill>
              </a:rPr>
              <a:t> </a:t>
            </a:r>
            <a:r>
              <a:rPr spc="5" dirty="0">
                <a:solidFill>
                  <a:schemeClr val="tx2"/>
                </a:solidFill>
              </a:rPr>
              <a:t>status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The ignition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status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along </a:t>
            </a: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with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time 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duration can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be</a:t>
            </a:r>
            <a:r>
              <a:rPr b="0" spc="8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recorded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chemeClr val="tx2"/>
                </a:solidFill>
              </a:rPr>
              <a:t>Vehicle </a:t>
            </a:r>
            <a:r>
              <a:rPr spc="5" dirty="0">
                <a:solidFill>
                  <a:schemeClr val="tx2"/>
                </a:solidFill>
              </a:rPr>
              <a:t>battery</a:t>
            </a:r>
            <a:r>
              <a:rPr spc="60" dirty="0">
                <a:solidFill>
                  <a:schemeClr val="tx2"/>
                </a:solidFill>
              </a:rPr>
              <a:t> </a:t>
            </a:r>
            <a:r>
              <a:rPr spc="10" dirty="0">
                <a:solidFill>
                  <a:schemeClr val="tx2"/>
                </a:solidFill>
              </a:rPr>
              <a:t>protection</a:t>
            </a:r>
          </a:p>
          <a:p>
            <a:pPr marL="12700" marR="366395">
              <a:lnSpc>
                <a:spcPct val="105300"/>
              </a:lnSpc>
            </a:pP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Never </a:t>
            </a:r>
            <a:r>
              <a:rPr b="0" dirty="0">
                <a:solidFill>
                  <a:srgbClr val="7F7F7F"/>
                </a:solidFill>
                <a:latin typeface="Calibri"/>
                <a:cs typeface="Calibri"/>
              </a:rPr>
              <a:t>drain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out the battery of </a:t>
            </a: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the 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vehicle </a:t>
            </a:r>
            <a:r>
              <a:rPr b="0" dirty="0">
                <a:solidFill>
                  <a:srgbClr val="7F7F7F"/>
                </a:solidFill>
                <a:latin typeface="Calibri"/>
                <a:cs typeface="Calibri"/>
              </a:rPr>
              <a:t>for </a:t>
            </a: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optimal</a:t>
            </a:r>
            <a:r>
              <a:rPr b="0" spc="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protection</a:t>
            </a: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chemeClr val="tx2"/>
                </a:solidFill>
              </a:rPr>
              <a:t>Tamper</a:t>
            </a:r>
            <a:r>
              <a:rPr spc="20" dirty="0">
                <a:solidFill>
                  <a:schemeClr val="tx2"/>
                </a:solidFill>
              </a:rPr>
              <a:t> </a:t>
            </a:r>
            <a:r>
              <a:rPr spc="10" dirty="0">
                <a:solidFill>
                  <a:schemeClr val="tx2"/>
                </a:solidFill>
              </a:rPr>
              <a:t>alert</a:t>
            </a:r>
          </a:p>
          <a:p>
            <a:pPr marL="12700">
              <a:lnSpc>
                <a:spcPct val="100000"/>
              </a:lnSpc>
            </a:pP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Once the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device </a:t>
            </a:r>
            <a:r>
              <a:rPr b="0" dirty="0">
                <a:solidFill>
                  <a:srgbClr val="7F7F7F"/>
                </a:solidFill>
                <a:latin typeface="Calibri"/>
                <a:cs typeface="Calibri"/>
              </a:rPr>
              <a:t>is </a:t>
            </a: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disassembled,</a:t>
            </a:r>
            <a:r>
              <a:rPr b="0" spc="6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you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will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get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informed</a:t>
            </a:r>
            <a:r>
              <a:rPr b="0" spc="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immediately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sz="half" idx="3"/>
          </p:nvPr>
        </p:nvSpPr>
        <p:spPr>
          <a:xfrm>
            <a:off x="6363919" y="2408935"/>
            <a:ext cx="3206115" cy="360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tx2"/>
                </a:solidFill>
              </a:rPr>
              <a:t>Tracked </a:t>
            </a:r>
            <a:r>
              <a:rPr spc="10" dirty="0">
                <a:solidFill>
                  <a:schemeClr val="tx2"/>
                </a:solidFill>
              </a:rPr>
              <a:t>by </a:t>
            </a:r>
            <a:r>
              <a:rPr dirty="0">
                <a:solidFill>
                  <a:schemeClr val="tx2"/>
                </a:solidFill>
              </a:rPr>
              <a:t>: </a:t>
            </a:r>
            <a:r>
              <a:rPr spc="20" dirty="0">
                <a:solidFill>
                  <a:schemeClr val="tx2"/>
                </a:solidFill>
              </a:rPr>
              <a:t>SMS, </a:t>
            </a:r>
            <a:r>
              <a:rPr spc="-25" dirty="0">
                <a:solidFill>
                  <a:schemeClr val="tx2"/>
                </a:solidFill>
              </a:rPr>
              <a:t>APP,</a:t>
            </a:r>
            <a:r>
              <a:rPr spc="100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Web</a:t>
            </a:r>
          </a:p>
          <a:p>
            <a:pPr marL="12700">
              <a:lnSpc>
                <a:spcPct val="100000"/>
              </a:lnSpc>
            </a:pP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Reports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location </a:t>
            </a:r>
            <a:r>
              <a:rPr b="0" dirty="0">
                <a:solidFill>
                  <a:srgbClr val="7F7F7F"/>
                </a:solidFill>
                <a:latin typeface="Calibri"/>
                <a:cs typeface="Calibri"/>
              </a:rPr>
              <a:t>in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real </a:t>
            </a: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time</a:t>
            </a:r>
            <a:r>
              <a:rPr b="0" spc="9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through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different</a:t>
            </a:r>
            <a:r>
              <a:rPr b="0" spc="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interfaces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15" dirty="0">
                <a:solidFill>
                  <a:schemeClr val="tx2"/>
                </a:solidFill>
              </a:rPr>
              <a:t>9-90V </a:t>
            </a:r>
            <a:r>
              <a:rPr spc="10" dirty="0">
                <a:solidFill>
                  <a:schemeClr val="tx2"/>
                </a:solidFill>
              </a:rPr>
              <a:t>voltage</a:t>
            </a:r>
            <a:r>
              <a:rPr spc="45" dirty="0">
                <a:solidFill>
                  <a:schemeClr val="tx2"/>
                </a:solidFill>
              </a:rPr>
              <a:t> </a:t>
            </a:r>
            <a:r>
              <a:rPr spc="5" dirty="0">
                <a:solidFill>
                  <a:schemeClr val="tx2"/>
                </a:solidFill>
              </a:rPr>
              <a:t>range</a:t>
            </a:r>
          </a:p>
          <a:p>
            <a:pPr marL="12700" marR="262255">
              <a:lnSpc>
                <a:spcPct val="100000"/>
              </a:lnSpc>
              <a:spcBef>
                <a:spcPts val="95"/>
              </a:spcBef>
            </a:pP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Wide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operating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voltage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applicable </a:t>
            </a:r>
            <a:r>
              <a:rPr b="0" dirty="0">
                <a:solidFill>
                  <a:srgbClr val="7F7F7F"/>
                </a:solidFill>
                <a:latin typeface="Calibri"/>
                <a:cs typeface="Calibri"/>
              </a:rPr>
              <a:t>to 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all </a:t>
            </a: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types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of</a:t>
            </a:r>
            <a:r>
              <a:rPr b="0" spc="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vehicles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5" dirty="0">
                <a:solidFill>
                  <a:schemeClr val="tx2"/>
                </a:solidFill>
              </a:rPr>
              <a:t>Configurable </a:t>
            </a:r>
            <a:r>
              <a:rPr spc="10" dirty="0">
                <a:solidFill>
                  <a:schemeClr val="tx2"/>
                </a:solidFill>
              </a:rPr>
              <a:t>tracking</a:t>
            </a:r>
            <a:r>
              <a:rPr spc="40" dirty="0">
                <a:solidFill>
                  <a:schemeClr val="tx2"/>
                </a:solidFill>
              </a:rPr>
              <a:t> </a:t>
            </a:r>
            <a:r>
              <a:rPr spc="20" dirty="0">
                <a:solidFill>
                  <a:schemeClr val="tx2"/>
                </a:solidFill>
              </a:rPr>
              <a:t>modes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Location </a:t>
            </a: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uploaded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following fixed 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distance, </a:t>
            </a: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time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interval,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preset</a:t>
            </a:r>
            <a:r>
              <a:rPr b="0" spc="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cornering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15" dirty="0">
                <a:solidFill>
                  <a:schemeClr val="tx2"/>
                </a:solidFill>
              </a:rPr>
              <a:t>Remote power</a:t>
            </a:r>
            <a:r>
              <a:rPr spc="-35" dirty="0">
                <a:solidFill>
                  <a:schemeClr val="tx2"/>
                </a:solidFill>
              </a:rPr>
              <a:t> </a:t>
            </a:r>
            <a:r>
              <a:rPr spc="10" dirty="0">
                <a:solidFill>
                  <a:schemeClr val="tx2"/>
                </a:solidFill>
              </a:rPr>
              <a:t>cut-off</a:t>
            </a:r>
          </a:p>
          <a:p>
            <a:pPr marL="12700" marR="85725">
              <a:lnSpc>
                <a:spcPct val="105300"/>
              </a:lnSpc>
            </a:pPr>
            <a:r>
              <a:rPr b="0" spc="20" dirty="0">
                <a:solidFill>
                  <a:srgbClr val="7F7F7F"/>
                </a:solidFill>
                <a:latin typeface="Calibri"/>
                <a:cs typeface="Calibri"/>
              </a:rPr>
              <a:t>Compel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the vehicle </a:t>
            </a:r>
            <a:r>
              <a:rPr b="0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stop by </a:t>
            </a:r>
            <a:r>
              <a:rPr b="0" spc="10" dirty="0">
                <a:solidFill>
                  <a:srgbClr val="7F7F7F"/>
                </a:solidFill>
                <a:latin typeface="Calibri"/>
                <a:cs typeface="Calibri"/>
              </a:rPr>
              <a:t>breaking  </a:t>
            </a:r>
            <a:r>
              <a:rPr b="0" spc="5" dirty="0">
                <a:solidFill>
                  <a:srgbClr val="7F7F7F"/>
                </a:solidFill>
                <a:latin typeface="Calibri"/>
                <a:cs typeface="Calibri"/>
              </a:rPr>
              <a:t>off </a:t>
            </a: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the fuel</a:t>
            </a:r>
            <a:r>
              <a:rPr b="0" spc="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b="0" spc="15" dirty="0">
                <a:solidFill>
                  <a:srgbClr val="7F7F7F"/>
                </a:solidFill>
                <a:latin typeface="Calibri"/>
                <a:cs typeface="Calibri"/>
              </a:rPr>
              <a:t>connection</a:t>
            </a:r>
          </a:p>
        </p:txBody>
      </p:sp>
      <p:sp>
        <p:nvSpPr>
          <p:cNvPr id="17" name="object 17"/>
          <p:cNvSpPr/>
          <p:nvPr/>
        </p:nvSpPr>
        <p:spPr>
          <a:xfrm>
            <a:off x="5516879" y="5245608"/>
            <a:ext cx="731520" cy="728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5882" y="3343935"/>
            <a:ext cx="733742" cy="7337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1872" y="2331720"/>
            <a:ext cx="768096" cy="826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E42D48-3645-49EA-8D6C-5ADF34B736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AB81CA-35D7-4E45-B5C2-8E775847841C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499" y="233678"/>
            <a:ext cx="21526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Implementation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471927" y="548640"/>
            <a:ext cx="6769608" cy="4788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96732" y="2412492"/>
            <a:ext cx="3557270" cy="80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chemeClr val="tx2"/>
                </a:solidFill>
                <a:latin typeface="Calibri"/>
                <a:cs typeface="Calibri"/>
              </a:rPr>
              <a:t>Mandate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1420"/>
              </a:lnSpc>
            </a:pP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We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recommend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that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mandate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be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pushed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towards the  transporters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for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seamless</a:t>
            </a:r>
            <a:r>
              <a:rPr sz="1200" spc="7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transition</a:t>
            </a:r>
            <a:r>
              <a:rPr sz="1200" spc="10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2541" y="4900676"/>
            <a:ext cx="3565525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tx2"/>
                </a:solidFill>
                <a:latin typeface="Calibri"/>
                <a:cs typeface="Calibri"/>
              </a:rPr>
              <a:t>Installation</a:t>
            </a:r>
            <a:r>
              <a:rPr sz="1200" b="1" spc="5" dirty="0">
                <a:solidFill>
                  <a:schemeClr val="tx2"/>
                </a:solidFill>
                <a:latin typeface="Calibri"/>
                <a:cs typeface="Calibri"/>
              </a:rPr>
              <a:t> Capacity</a:t>
            </a:r>
            <a:endParaRPr sz="12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5000"/>
              </a:lnSpc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Each installer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on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an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average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can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install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5 – </a:t>
            </a:r>
            <a:r>
              <a:rPr sz="1200" b="1" spc="5" dirty="0">
                <a:solidFill>
                  <a:srgbClr val="7F7F7F"/>
                </a:solidFill>
                <a:latin typeface="Calibri"/>
                <a:cs typeface="Calibri"/>
              </a:rPr>
              <a:t>10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devices on 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daily</a:t>
            </a:r>
            <a:r>
              <a:rPr sz="120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basis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4561" y="2406396"/>
            <a:ext cx="14814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chemeClr val="tx2"/>
                </a:solidFill>
                <a:latin typeface="Calibri"/>
                <a:cs typeface="Calibri"/>
              </a:rPr>
              <a:t>Dedicated</a:t>
            </a:r>
            <a:r>
              <a:rPr sz="1400" b="1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installers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4303" y="2824988"/>
            <a:ext cx="3059430" cy="3886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7985" marR="5080" indent="-375920">
              <a:lnSpc>
                <a:spcPts val="1420"/>
              </a:lnSpc>
              <a:spcBef>
                <a:spcPts val="160"/>
              </a:spcBef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Service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technicians will be deployed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at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 plant 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for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an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expedited installation</a:t>
            </a:r>
            <a:r>
              <a:rPr sz="1200" spc="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process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99986" y="4897628"/>
            <a:ext cx="102679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chemeClr val="tx2"/>
                </a:solidFill>
                <a:latin typeface="Calibri"/>
                <a:cs typeface="Calibri"/>
              </a:rPr>
              <a:t>Dedicated</a:t>
            </a:r>
            <a:r>
              <a:rPr sz="1200" b="1" spc="-4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chemeClr val="tx2"/>
                </a:solidFill>
                <a:latin typeface="Calibri"/>
                <a:cs typeface="Calibri"/>
              </a:rPr>
              <a:t>KAM</a:t>
            </a:r>
            <a:endParaRPr sz="1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5294" y="5278628"/>
            <a:ext cx="2959100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635" marR="5080" indent="-115570">
              <a:lnSpc>
                <a:spcPct val="103299"/>
              </a:lnSpc>
              <a:spcBef>
                <a:spcPts val="50"/>
              </a:spcBef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Key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Account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Manager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will be assigned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for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all  coordination pertaining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implementation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F48459-0DAF-4531-BBE1-D91BCEBE0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E29E72-E2E8-42EA-AF85-DBBA02D315C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1440" y="1575816"/>
            <a:ext cx="618743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3479" y="2639567"/>
            <a:ext cx="1356360" cy="771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7447" y="4992623"/>
            <a:ext cx="1222248" cy="426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4823" y="4736591"/>
            <a:ext cx="786383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2612135"/>
            <a:ext cx="1173480" cy="774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0176" y="4852415"/>
            <a:ext cx="792480" cy="557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8848" y="4730496"/>
            <a:ext cx="905256" cy="734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60" y="2609088"/>
            <a:ext cx="746760" cy="780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6927" y="1612391"/>
            <a:ext cx="1161287" cy="6979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3976" y="1612391"/>
            <a:ext cx="1048512" cy="6035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1631" y="4123944"/>
            <a:ext cx="1420368" cy="5273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6655" y="3672840"/>
            <a:ext cx="929640" cy="9265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31735" y="3422903"/>
            <a:ext cx="1432559" cy="408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41080" y="2727960"/>
            <a:ext cx="1094231" cy="3870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9695" y="3681984"/>
            <a:ext cx="856488" cy="9113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35368" y="1789176"/>
            <a:ext cx="1362455" cy="3596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76088" y="4617720"/>
            <a:ext cx="981456" cy="981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9196" y="1104900"/>
            <a:ext cx="20148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2"/>
                </a:solidFill>
                <a:latin typeface="Calibri"/>
                <a:cs typeface="Calibri"/>
              </a:rPr>
              <a:t>Cement </a:t>
            </a:r>
            <a:r>
              <a:rPr sz="1400" dirty="0">
                <a:solidFill>
                  <a:schemeClr val="tx2"/>
                </a:solidFill>
                <a:latin typeface="Calibri"/>
                <a:cs typeface="Calibri"/>
              </a:rPr>
              <a:t>and</a:t>
            </a:r>
            <a:r>
              <a:rPr sz="1400" spc="-6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/>
                </a:solidFill>
                <a:latin typeface="Calibri"/>
                <a:cs typeface="Calibri"/>
              </a:rPr>
              <a:t>Manufacturing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60647" y="3941064"/>
            <a:ext cx="1210055" cy="4328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02735" y="4867655"/>
            <a:ext cx="1399032" cy="5273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4271" y="3755135"/>
            <a:ext cx="1036320" cy="6309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18559" y="2657855"/>
            <a:ext cx="954024" cy="8077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16423" y="1764792"/>
            <a:ext cx="1533144" cy="3840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36280" y="4163567"/>
            <a:ext cx="1612392" cy="3962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1943" y="2514600"/>
            <a:ext cx="999744" cy="6156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81871" y="1597152"/>
            <a:ext cx="752855" cy="7498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942956" y="1110996"/>
            <a:ext cx="22364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2"/>
                </a:solidFill>
                <a:latin typeface="Calibri"/>
                <a:cs typeface="Calibri"/>
              </a:rPr>
              <a:t>Fleets </a:t>
            </a:r>
            <a:r>
              <a:rPr sz="1400" dirty="0">
                <a:solidFill>
                  <a:schemeClr val="tx2"/>
                </a:solidFill>
                <a:latin typeface="Calibri"/>
                <a:cs typeface="Calibri"/>
              </a:rPr>
              <a:t>and </a:t>
            </a:r>
            <a:r>
              <a:rPr sz="1400" spc="-10" dirty="0">
                <a:solidFill>
                  <a:schemeClr val="tx2"/>
                </a:solidFill>
                <a:latin typeface="Calibri"/>
                <a:cs typeface="Calibri"/>
              </a:rPr>
              <a:t>Vehicle</a:t>
            </a:r>
            <a:r>
              <a:rPr sz="1400" spc="-4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2"/>
                </a:solidFill>
                <a:latin typeface="Calibri"/>
                <a:cs typeface="Calibri"/>
              </a:rPr>
              <a:t>Aggregators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43190" y="1129284"/>
            <a:ext cx="19697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chemeClr val="tx2"/>
                </a:solidFill>
                <a:latin typeface="Calibri"/>
                <a:cs typeface="Calibri"/>
              </a:rPr>
              <a:t>E-Comm, Retail </a:t>
            </a:r>
            <a:r>
              <a:rPr sz="1400" dirty="0">
                <a:solidFill>
                  <a:schemeClr val="tx2"/>
                </a:solidFill>
                <a:latin typeface="Calibri"/>
                <a:cs typeface="Calibri"/>
              </a:rPr>
              <a:t>and</a:t>
            </a:r>
            <a:r>
              <a:rPr sz="1400" spc="-4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tx2"/>
                </a:solidFill>
                <a:latin typeface="Calibri"/>
                <a:cs typeface="Calibri"/>
              </a:rPr>
              <a:t>Others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92620" y="1195044"/>
            <a:ext cx="8255" cy="4425315"/>
          </a:xfrm>
          <a:custGeom>
            <a:avLst/>
            <a:gdLst/>
            <a:ahLst/>
            <a:cxnLst/>
            <a:rect l="l" t="t" r="r" b="b"/>
            <a:pathLst>
              <a:path w="8254" h="4425315">
                <a:moveTo>
                  <a:pt x="7677" y="0"/>
                </a:moveTo>
                <a:lnTo>
                  <a:pt x="0" y="4425282"/>
                </a:lnTo>
              </a:path>
            </a:pathLst>
          </a:custGeom>
          <a:ln w="635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03307" y="1213840"/>
            <a:ext cx="8255" cy="4425315"/>
          </a:xfrm>
          <a:custGeom>
            <a:avLst/>
            <a:gdLst/>
            <a:ahLst/>
            <a:cxnLst/>
            <a:rect l="l" t="t" r="r" b="b"/>
            <a:pathLst>
              <a:path w="8254" h="4425315">
                <a:moveTo>
                  <a:pt x="7677" y="0"/>
                </a:moveTo>
                <a:lnTo>
                  <a:pt x="0" y="4425282"/>
                </a:lnTo>
              </a:path>
            </a:pathLst>
          </a:custGeom>
          <a:ln w="635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78240" y="3364991"/>
            <a:ext cx="883920" cy="53949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73499" y="233678"/>
            <a:ext cx="26974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Prestigious</a:t>
            </a:r>
            <a:r>
              <a:rPr b="1" spc="-5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Clientele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78EF8D5-C153-4A51-8F18-1FCEAD2FED1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B20767E-B737-4B78-910C-02DFE02BF217}"/>
              </a:ext>
            </a:extLst>
          </p:cNvPr>
          <p:cNvPicPr>
            <a:picLocks noChangeAspect="1"/>
          </p:cNvPicPr>
          <p:nvPr/>
        </p:nvPicPr>
        <p:blipFill>
          <a:blip r:embed="rId2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970" y="1680972"/>
            <a:ext cx="303974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70" dirty="0">
                <a:solidFill>
                  <a:srgbClr val="7F7F7F"/>
                </a:solidFill>
                <a:latin typeface="Calibri"/>
                <a:cs typeface="Calibri"/>
              </a:rPr>
              <a:t>Shree</a:t>
            </a:r>
            <a:r>
              <a:rPr sz="3200" spc="-18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3200" spc="-85" dirty="0">
                <a:solidFill>
                  <a:srgbClr val="7F7F7F"/>
                </a:solidFill>
                <a:latin typeface="Calibri"/>
                <a:cs typeface="Calibri"/>
              </a:rPr>
              <a:t>Cement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3200" b="1" spc="-80" dirty="0">
                <a:solidFill>
                  <a:srgbClr val="3FA9B3"/>
                </a:solidFill>
                <a:latin typeface="Calibri"/>
                <a:cs typeface="Calibri"/>
              </a:rPr>
              <a:t>increased</a:t>
            </a:r>
            <a:r>
              <a:rPr sz="3200" b="1" spc="-204" dirty="0">
                <a:solidFill>
                  <a:srgbClr val="3FA9B3"/>
                </a:solidFill>
                <a:latin typeface="Calibri"/>
                <a:cs typeface="Calibri"/>
              </a:rPr>
              <a:t> </a:t>
            </a:r>
            <a:r>
              <a:rPr sz="3200" b="1" spc="-80" dirty="0">
                <a:solidFill>
                  <a:srgbClr val="3FA9B3"/>
                </a:solidFill>
                <a:latin typeface="Calibri"/>
                <a:cs typeface="Calibri"/>
              </a:rPr>
              <a:t>visibility,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970" y="2671572"/>
            <a:ext cx="40646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0" dirty="0">
                <a:solidFill>
                  <a:srgbClr val="3FA9B3"/>
                </a:solidFill>
                <a:latin typeface="Calibri"/>
                <a:cs typeface="Calibri"/>
              </a:rPr>
              <a:t>optimized </a:t>
            </a:r>
            <a:r>
              <a:rPr sz="3200" b="1" spc="-60" dirty="0">
                <a:solidFill>
                  <a:srgbClr val="3FA9B3"/>
                </a:solidFill>
                <a:latin typeface="Calibri"/>
                <a:cs typeface="Calibri"/>
              </a:rPr>
              <a:t>TAT </a:t>
            </a:r>
            <a:r>
              <a:rPr sz="3200" b="1" dirty="0">
                <a:solidFill>
                  <a:srgbClr val="3FA9B3"/>
                </a:solidFill>
                <a:latin typeface="Calibri"/>
                <a:cs typeface="Calibri"/>
              </a:rPr>
              <a:t>&amp;</a:t>
            </a:r>
            <a:r>
              <a:rPr sz="3200" b="1" spc="-395" dirty="0">
                <a:solidFill>
                  <a:srgbClr val="3FA9B3"/>
                </a:solidFill>
                <a:latin typeface="Calibri"/>
                <a:cs typeface="Calibri"/>
              </a:rPr>
              <a:t> </a:t>
            </a:r>
            <a:r>
              <a:rPr sz="3200" b="1" spc="-90" dirty="0">
                <a:solidFill>
                  <a:srgbClr val="3FA9B3"/>
                </a:solidFill>
                <a:latin typeface="Calibri"/>
                <a:cs typeface="Calibri"/>
              </a:rPr>
              <a:t>reduced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970" y="3153156"/>
            <a:ext cx="15868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0" dirty="0">
                <a:solidFill>
                  <a:srgbClr val="3FA9B3"/>
                </a:solidFill>
                <a:latin typeface="Calibri"/>
                <a:cs typeface="Calibri"/>
              </a:rPr>
              <a:t>pilferages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2133" y="959611"/>
            <a:ext cx="60960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i="1" dirty="0">
                <a:solidFill>
                  <a:srgbClr val="D9D9D9"/>
                </a:solidFill>
                <a:latin typeface="Arial"/>
                <a:cs typeface="Arial"/>
              </a:rPr>
              <a:t>“</a:t>
            </a:r>
            <a:endParaRPr sz="13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5435" y="1181100"/>
            <a:ext cx="3533775" cy="8883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>
              <a:lnSpc>
                <a:spcPct val="101400"/>
              </a:lnSpc>
              <a:spcBef>
                <a:spcPts val="7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b="1" spc="25" dirty="0">
                <a:solidFill>
                  <a:schemeClr val="tx2"/>
                </a:solidFill>
                <a:latin typeface="Calibri"/>
                <a:cs typeface="Calibri"/>
              </a:rPr>
              <a:t>Client </a:t>
            </a: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wanted </a:t>
            </a:r>
            <a:r>
              <a:rPr sz="1400" b="1" spc="15" dirty="0">
                <a:solidFill>
                  <a:schemeClr val="tx2"/>
                </a:solidFill>
                <a:latin typeface="Calibri"/>
                <a:cs typeface="Calibri"/>
              </a:rPr>
              <a:t>to </a:t>
            </a:r>
            <a:r>
              <a:rPr sz="1400" b="1" spc="25" dirty="0">
                <a:solidFill>
                  <a:schemeClr val="tx2"/>
                </a:solidFill>
                <a:latin typeface="Calibri"/>
                <a:cs typeface="Calibri"/>
              </a:rPr>
              <a:t>gain </a:t>
            </a: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visibility </a:t>
            </a:r>
            <a:r>
              <a:rPr sz="1400" b="1" spc="15" dirty="0">
                <a:solidFill>
                  <a:schemeClr val="tx2"/>
                </a:solidFill>
                <a:latin typeface="Calibri"/>
                <a:cs typeface="Calibri"/>
              </a:rPr>
              <a:t>of </a:t>
            </a:r>
            <a:r>
              <a:rPr sz="1400" b="1" spc="20" dirty="0">
                <a:solidFill>
                  <a:schemeClr val="tx2"/>
                </a:solidFill>
                <a:latin typeface="Calibri"/>
                <a:cs typeface="Calibri"/>
              </a:rPr>
              <a:t>all  </a:t>
            </a: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movements </a:t>
            </a:r>
            <a:r>
              <a:rPr sz="1400" b="1" dirty="0">
                <a:solidFill>
                  <a:schemeClr val="tx2"/>
                </a:solidFill>
                <a:latin typeface="Calibri"/>
                <a:cs typeface="Calibri"/>
              </a:rPr>
              <a:t>&amp; </a:t>
            </a: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understand </a:t>
            </a:r>
            <a:r>
              <a:rPr sz="1400" b="1" spc="20" dirty="0">
                <a:solidFill>
                  <a:schemeClr val="tx2"/>
                </a:solidFill>
                <a:latin typeface="Calibri"/>
                <a:cs typeface="Calibri"/>
              </a:rPr>
              <a:t>the </a:t>
            </a: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root-cause  </a:t>
            </a:r>
            <a:r>
              <a:rPr sz="1400" b="1" spc="15" dirty="0">
                <a:solidFill>
                  <a:schemeClr val="tx2"/>
                </a:solidFill>
                <a:latin typeface="Calibri"/>
                <a:cs typeface="Calibri"/>
              </a:rPr>
              <a:t>of </a:t>
            </a: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sub-optimal logistics movement which  </a:t>
            </a:r>
            <a:r>
              <a:rPr sz="1400" b="1" spc="20" dirty="0">
                <a:solidFill>
                  <a:schemeClr val="tx2"/>
                </a:solidFill>
                <a:latin typeface="Calibri"/>
                <a:cs typeface="Calibri"/>
              </a:rPr>
              <a:t>led </a:t>
            </a:r>
            <a:r>
              <a:rPr sz="1400" b="1" spc="15" dirty="0">
                <a:solidFill>
                  <a:schemeClr val="tx2"/>
                </a:solidFill>
                <a:latin typeface="Calibri"/>
                <a:cs typeface="Calibri"/>
              </a:rPr>
              <a:t>to </a:t>
            </a:r>
            <a:r>
              <a:rPr sz="1400" b="1" spc="25" dirty="0">
                <a:solidFill>
                  <a:schemeClr val="tx2"/>
                </a:solidFill>
                <a:latin typeface="Calibri"/>
                <a:cs typeface="Calibri"/>
              </a:rPr>
              <a:t>high </a:t>
            </a: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operational</a:t>
            </a:r>
            <a:r>
              <a:rPr sz="1400" b="1" spc="229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25" dirty="0">
                <a:solidFill>
                  <a:schemeClr val="tx2"/>
                </a:solidFill>
                <a:latin typeface="Calibri"/>
                <a:cs typeface="Calibri"/>
              </a:rPr>
              <a:t>costs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5435" y="2244851"/>
            <a:ext cx="3524885" cy="463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71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LocoNav provided state-of-art telematics  solution </a:t>
            </a:r>
            <a:r>
              <a:rPr sz="1400" b="1" spc="25" dirty="0">
                <a:solidFill>
                  <a:schemeClr val="tx2"/>
                </a:solidFill>
                <a:latin typeface="Calibri"/>
                <a:cs typeface="Calibri"/>
              </a:rPr>
              <a:t>for </a:t>
            </a:r>
            <a:r>
              <a:rPr sz="1400" b="1" spc="20" dirty="0">
                <a:solidFill>
                  <a:schemeClr val="tx2"/>
                </a:solidFill>
                <a:latin typeface="Calibri"/>
                <a:cs typeface="Calibri"/>
              </a:rPr>
              <a:t>the </a:t>
            </a:r>
            <a:r>
              <a:rPr sz="1400" b="1" spc="25" dirty="0">
                <a:solidFill>
                  <a:schemeClr val="tx2"/>
                </a:solidFill>
                <a:latin typeface="Calibri"/>
                <a:cs typeface="Calibri"/>
              </a:rPr>
              <a:t>entire</a:t>
            </a:r>
            <a:r>
              <a:rPr sz="1400" b="1" spc="204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25" dirty="0">
                <a:solidFill>
                  <a:schemeClr val="tx2"/>
                </a:solidFill>
                <a:latin typeface="Calibri"/>
                <a:cs typeface="Calibri"/>
              </a:rPr>
              <a:t>fleet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5435" y="2921508"/>
            <a:ext cx="359029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>
              <a:lnSpc>
                <a:spcPct val="101400"/>
              </a:lnSpc>
              <a:spcBef>
                <a:spcPts val="7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Visibility </a:t>
            </a:r>
            <a:r>
              <a:rPr sz="1400" b="1" spc="15" dirty="0">
                <a:solidFill>
                  <a:schemeClr val="tx2"/>
                </a:solidFill>
                <a:latin typeface="Calibri"/>
                <a:cs typeface="Calibri"/>
              </a:rPr>
              <a:t>of </a:t>
            </a:r>
            <a:r>
              <a:rPr sz="1400" b="1" spc="20" dirty="0">
                <a:solidFill>
                  <a:schemeClr val="tx2"/>
                </a:solidFill>
                <a:latin typeface="Calibri"/>
                <a:cs typeface="Calibri"/>
              </a:rPr>
              <a:t>all </a:t>
            </a: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consignments increased </a:t>
            </a:r>
            <a:r>
              <a:rPr sz="1400" b="1" spc="20" dirty="0">
                <a:solidFill>
                  <a:schemeClr val="tx2"/>
                </a:solidFill>
                <a:latin typeface="Calibri"/>
                <a:cs typeface="Calibri"/>
              </a:rPr>
              <a:t>by  </a:t>
            </a:r>
            <a:r>
              <a:rPr sz="1400" b="1" spc="25" dirty="0">
                <a:solidFill>
                  <a:schemeClr val="tx2"/>
                </a:solidFill>
                <a:latin typeface="Calibri"/>
                <a:cs typeface="Calibri"/>
              </a:rPr>
              <a:t>more than</a:t>
            </a:r>
            <a:r>
              <a:rPr sz="1400" b="1" spc="1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25" dirty="0">
                <a:solidFill>
                  <a:schemeClr val="tx2"/>
                </a:solidFill>
                <a:latin typeface="Calibri"/>
                <a:cs typeface="Calibri"/>
              </a:rPr>
              <a:t>50%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5435" y="3567684"/>
            <a:ext cx="354647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>
              <a:lnSpc>
                <a:spcPct val="101400"/>
              </a:lnSpc>
              <a:spcBef>
                <a:spcPts val="7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Integrated </a:t>
            </a:r>
            <a:r>
              <a:rPr sz="1400" b="1" spc="25" dirty="0">
                <a:solidFill>
                  <a:schemeClr val="tx2"/>
                </a:solidFill>
                <a:latin typeface="Calibri"/>
                <a:cs typeface="Calibri"/>
              </a:rPr>
              <a:t>with their </a:t>
            </a: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internal </a:t>
            </a:r>
            <a:r>
              <a:rPr sz="1400" b="1" spc="20" dirty="0">
                <a:solidFill>
                  <a:schemeClr val="tx2"/>
                </a:solidFill>
                <a:latin typeface="Calibri"/>
                <a:cs typeface="Calibri"/>
              </a:rPr>
              <a:t>ERP </a:t>
            </a:r>
            <a:r>
              <a:rPr sz="1400" b="1" spc="25" dirty="0">
                <a:solidFill>
                  <a:schemeClr val="tx2"/>
                </a:solidFill>
                <a:latin typeface="Calibri"/>
                <a:cs typeface="Calibri"/>
              </a:rPr>
              <a:t>system  </a:t>
            </a:r>
            <a:r>
              <a:rPr sz="1400" b="1" spc="20" dirty="0">
                <a:solidFill>
                  <a:schemeClr val="tx2"/>
                </a:solidFill>
                <a:latin typeface="Calibri"/>
                <a:cs typeface="Calibri"/>
              </a:rPr>
              <a:t>for </a:t>
            </a: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automated shipment</a:t>
            </a:r>
            <a:r>
              <a:rPr sz="1400" b="1" spc="15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tracking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5435" y="4216908"/>
            <a:ext cx="29330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b="1" spc="30" dirty="0">
                <a:solidFill>
                  <a:schemeClr val="tx2"/>
                </a:solidFill>
                <a:latin typeface="Calibri"/>
                <a:cs typeface="Calibri"/>
              </a:rPr>
              <a:t>Have market leading In-Plant</a:t>
            </a:r>
            <a:r>
              <a:rPr sz="1400" b="1" spc="114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25" dirty="0">
                <a:solidFill>
                  <a:schemeClr val="tx2"/>
                </a:solidFill>
                <a:latin typeface="Calibri"/>
                <a:cs typeface="Calibri"/>
              </a:rPr>
              <a:t>TAT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2794" y="2876804"/>
            <a:ext cx="75882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i="1" dirty="0">
                <a:solidFill>
                  <a:srgbClr val="D9D9D9"/>
                </a:solidFill>
                <a:latin typeface="Calibri"/>
                <a:cs typeface="Calibri"/>
              </a:rPr>
              <a:t>”</a:t>
            </a:r>
            <a:endParaRPr sz="13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499" y="233678"/>
            <a:ext cx="43808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4870" algn="l"/>
                <a:tab pos="2423795" algn="l"/>
              </a:tabLst>
            </a:pPr>
            <a:r>
              <a:rPr sz="2500" b="1" dirty="0">
                <a:solidFill>
                  <a:schemeClr val="tx2"/>
                </a:solidFill>
                <a:latin typeface="Calibri"/>
                <a:cs typeface="Calibri"/>
              </a:rPr>
              <a:t>Success </a:t>
            </a:r>
            <a:r>
              <a:rPr sz="2500" b="1" spc="-5" dirty="0">
                <a:solidFill>
                  <a:schemeClr val="tx2"/>
                </a:solidFill>
                <a:latin typeface="Calibri"/>
                <a:cs typeface="Calibri"/>
              </a:rPr>
              <a:t>Stories	</a:t>
            </a:r>
            <a:r>
              <a:rPr sz="2500" dirty="0">
                <a:solidFill>
                  <a:schemeClr val="tx2"/>
                </a:solidFill>
                <a:latin typeface="Calibri"/>
                <a:cs typeface="Calibri"/>
              </a:rPr>
              <a:t>|	</a:t>
            </a:r>
            <a:r>
              <a:rPr sz="2500" spc="-10" dirty="0">
                <a:solidFill>
                  <a:schemeClr val="tx2"/>
                </a:solidFill>
                <a:latin typeface="Calibri"/>
                <a:cs typeface="Calibri"/>
              </a:rPr>
              <a:t>Shree</a:t>
            </a:r>
            <a:r>
              <a:rPr sz="2500" spc="-5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chemeClr val="tx2"/>
                </a:solidFill>
                <a:latin typeface="Calibri"/>
                <a:cs typeface="Calibri"/>
              </a:rPr>
              <a:t>Cements</a:t>
            </a:r>
            <a:endParaRPr sz="25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86779" y="1192390"/>
            <a:ext cx="207931" cy="197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6779" y="2304338"/>
            <a:ext cx="207931" cy="197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86779" y="4233379"/>
            <a:ext cx="207931" cy="197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86779" y="2941294"/>
            <a:ext cx="207931" cy="197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6779" y="3576205"/>
            <a:ext cx="207931" cy="197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12" y="4865370"/>
            <a:ext cx="1300480" cy="1992630"/>
          </a:xfrm>
          <a:custGeom>
            <a:avLst/>
            <a:gdLst/>
            <a:ahLst/>
            <a:cxnLst/>
            <a:rect l="l" t="t" r="r" b="b"/>
            <a:pathLst>
              <a:path w="1300480" h="1992629">
                <a:moveTo>
                  <a:pt x="0" y="0"/>
                </a:moveTo>
                <a:lnTo>
                  <a:pt x="1300238" y="0"/>
                </a:lnTo>
                <a:lnTo>
                  <a:pt x="1300238" y="1992629"/>
                </a:lnTo>
                <a:lnTo>
                  <a:pt x="0" y="1992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812" y="4865370"/>
            <a:ext cx="1300480" cy="1992630"/>
          </a:xfrm>
          <a:custGeom>
            <a:avLst/>
            <a:gdLst/>
            <a:ahLst/>
            <a:cxnLst/>
            <a:rect l="l" t="t" r="r" b="b"/>
            <a:pathLst>
              <a:path w="1300480" h="1992629">
                <a:moveTo>
                  <a:pt x="0" y="0"/>
                </a:moveTo>
                <a:lnTo>
                  <a:pt x="1300240" y="0"/>
                </a:lnTo>
                <a:lnTo>
                  <a:pt x="1300240" y="199262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12" y="4865370"/>
            <a:ext cx="0" cy="1992630"/>
          </a:xfrm>
          <a:custGeom>
            <a:avLst/>
            <a:gdLst/>
            <a:ahLst/>
            <a:cxnLst/>
            <a:rect l="l" t="t" r="r" b="b"/>
            <a:pathLst>
              <a:path h="1992629">
                <a:moveTo>
                  <a:pt x="0" y="199262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981200"/>
            <a:ext cx="10287000" cy="487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9A27C7-814F-4D62-BC59-B2FCAB2BB1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53DEA3-C71D-443A-9B43-AD14A84E4D4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4818" y="3813302"/>
            <a:ext cx="2342515" cy="465455"/>
          </a:xfrm>
          <a:custGeom>
            <a:avLst/>
            <a:gdLst/>
            <a:ahLst/>
            <a:cxnLst/>
            <a:rect l="l" t="t" r="r" b="b"/>
            <a:pathLst>
              <a:path w="2342515" h="465454">
                <a:moveTo>
                  <a:pt x="2109591" y="0"/>
                </a:moveTo>
                <a:lnTo>
                  <a:pt x="0" y="0"/>
                </a:lnTo>
                <a:lnTo>
                  <a:pt x="0" y="465124"/>
                </a:lnTo>
                <a:lnTo>
                  <a:pt x="2109591" y="465124"/>
                </a:lnTo>
                <a:lnTo>
                  <a:pt x="2342141" y="232562"/>
                </a:lnTo>
                <a:lnTo>
                  <a:pt x="2109591" y="0"/>
                </a:lnTo>
                <a:close/>
              </a:path>
            </a:pathLst>
          </a:custGeom>
          <a:solidFill>
            <a:srgbClr val="3E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4818" y="3813302"/>
            <a:ext cx="2342515" cy="465455"/>
          </a:xfrm>
          <a:custGeom>
            <a:avLst/>
            <a:gdLst/>
            <a:ahLst/>
            <a:cxnLst/>
            <a:rect l="l" t="t" r="r" b="b"/>
            <a:pathLst>
              <a:path w="2342515" h="465454">
                <a:moveTo>
                  <a:pt x="0" y="0"/>
                </a:moveTo>
                <a:lnTo>
                  <a:pt x="2109591" y="0"/>
                </a:lnTo>
                <a:lnTo>
                  <a:pt x="2342151" y="232563"/>
                </a:lnTo>
                <a:lnTo>
                  <a:pt x="2109591" y="465123"/>
                </a:lnTo>
                <a:lnTo>
                  <a:pt x="0" y="46512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3A8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4820" y="1427848"/>
            <a:ext cx="2342515" cy="465455"/>
          </a:xfrm>
          <a:custGeom>
            <a:avLst/>
            <a:gdLst/>
            <a:ahLst/>
            <a:cxnLst/>
            <a:rect l="l" t="t" r="r" b="b"/>
            <a:pathLst>
              <a:path w="2342515" h="465455">
                <a:moveTo>
                  <a:pt x="2109590" y="0"/>
                </a:moveTo>
                <a:lnTo>
                  <a:pt x="0" y="0"/>
                </a:lnTo>
                <a:lnTo>
                  <a:pt x="0" y="465124"/>
                </a:lnTo>
                <a:lnTo>
                  <a:pt x="2109590" y="465124"/>
                </a:lnTo>
                <a:lnTo>
                  <a:pt x="2342140" y="232562"/>
                </a:lnTo>
                <a:lnTo>
                  <a:pt x="2109590" y="0"/>
                </a:lnTo>
                <a:close/>
              </a:path>
            </a:pathLst>
          </a:custGeom>
          <a:solidFill>
            <a:srgbClr val="3E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820" y="1427848"/>
            <a:ext cx="2342515" cy="465455"/>
          </a:xfrm>
          <a:custGeom>
            <a:avLst/>
            <a:gdLst/>
            <a:ahLst/>
            <a:cxnLst/>
            <a:rect l="l" t="t" r="r" b="b"/>
            <a:pathLst>
              <a:path w="2342515" h="465455">
                <a:moveTo>
                  <a:pt x="0" y="0"/>
                </a:moveTo>
                <a:lnTo>
                  <a:pt x="2109591" y="0"/>
                </a:lnTo>
                <a:lnTo>
                  <a:pt x="2342151" y="232563"/>
                </a:lnTo>
                <a:lnTo>
                  <a:pt x="2109591" y="465123"/>
                </a:lnTo>
                <a:lnTo>
                  <a:pt x="0" y="46512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3A8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6685" y="462343"/>
            <a:ext cx="1692910" cy="810260"/>
          </a:xfrm>
          <a:custGeom>
            <a:avLst/>
            <a:gdLst/>
            <a:ahLst/>
            <a:cxnLst/>
            <a:rect l="l" t="t" r="r" b="b"/>
            <a:pathLst>
              <a:path w="1692909" h="810260">
                <a:moveTo>
                  <a:pt x="0" y="0"/>
                </a:moveTo>
                <a:lnTo>
                  <a:pt x="1692640" y="0"/>
                </a:lnTo>
                <a:lnTo>
                  <a:pt x="1692640" y="810164"/>
                </a:lnTo>
                <a:lnTo>
                  <a:pt x="0" y="8101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7874" y="937259"/>
            <a:ext cx="8449945" cy="5090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LocoNav’s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platform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has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helped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clients </a:t>
            </a:r>
            <a:r>
              <a:rPr sz="1400" spc="35" dirty="0">
                <a:solidFill>
                  <a:srgbClr val="7F7F7F"/>
                </a:solidFill>
                <a:latin typeface="Calibri"/>
                <a:cs typeface="Calibri"/>
              </a:rPr>
              <a:t>in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both,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increasing productivity </a:t>
            </a:r>
            <a:r>
              <a:rPr sz="1400" spc="35" dirty="0">
                <a:solidFill>
                  <a:srgbClr val="7F7F7F"/>
                </a:solidFill>
                <a:latin typeface="Calibri"/>
                <a:cs typeface="Calibri"/>
              </a:rPr>
              <a:t>as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well </a:t>
            </a:r>
            <a:r>
              <a:rPr sz="1400" spc="35" dirty="0">
                <a:solidFill>
                  <a:srgbClr val="7F7F7F"/>
                </a:solidFill>
                <a:latin typeface="Calibri"/>
                <a:cs typeface="Calibri"/>
              </a:rPr>
              <a:t>as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saving</a:t>
            </a:r>
            <a:r>
              <a:rPr sz="1400" spc="3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costs.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sz="16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Revenue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539750">
              <a:lnSpc>
                <a:spcPts val="1490"/>
              </a:lnSpc>
              <a:spcBef>
                <a:spcPts val="5"/>
              </a:spcBef>
            </a:pP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Improved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in-plant/out-plant </a:t>
            </a:r>
            <a:r>
              <a:rPr sz="1400" spc="-25" dirty="0">
                <a:solidFill>
                  <a:srgbClr val="7F7F7F"/>
                </a:solidFill>
                <a:latin typeface="Calibri"/>
                <a:cs typeface="Calibri"/>
              </a:rPr>
              <a:t>TAT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and faster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return </a:t>
            </a:r>
            <a:r>
              <a:rPr sz="1400" spc="40" dirty="0">
                <a:solidFill>
                  <a:srgbClr val="7F7F7F"/>
                </a:solidFill>
                <a:latin typeface="Calibri"/>
                <a:cs typeface="Calibri"/>
              </a:rPr>
              <a:t>of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vehicles </a:t>
            </a:r>
            <a:r>
              <a:rPr sz="1400" spc="30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plants,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helped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our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clients to  increase their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productivity </a:t>
            </a:r>
            <a:r>
              <a:rPr sz="1400" spc="35" dirty="0">
                <a:solidFill>
                  <a:srgbClr val="7F7F7F"/>
                </a:solidFill>
                <a:latin typeface="Calibri"/>
                <a:cs typeface="Calibri"/>
              </a:rPr>
              <a:t>by</a:t>
            </a:r>
            <a:r>
              <a:rPr sz="1400" spc="8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20%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  <a:spcBef>
                <a:spcPts val="1395"/>
              </a:spcBef>
            </a:pPr>
            <a:r>
              <a:rPr sz="1400" b="1" spc="65" dirty="0">
                <a:solidFill>
                  <a:schemeClr val="tx2"/>
                </a:solidFill>
                <a:latin typeface="Calibri"/>
                <a:cs typeface="Calibri"/>
              </a:rPr>
              <a:t>Explanation: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341630" algn="just">
              <a:lnSpc>
                <a:spcPct val="91000"/>
              </a:lnSpc>
              <a:spcBef>
                <a:spcPts val="65"/>
              </a:spcBef>
            </a:pP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Initially, </a:t>
            </a:r>
            <a:r>
              <a:rPr sz="1400" spc="40" dirty="0">
                <a:solidFill>
                  <a:srgbClr val="7F7F7F"/>
                </a:solidFill>
                <a:latin typeface="Calibri"/>
                <a:cs typeface="Calibri"/>
              </a:rPr>
              <a:t>on </a:t>
            </a:r>
            <a:r>
              <a:rPr sz="1400" spc="35" dirty="0">
                <a:solidFill>
                  <a:srgbClr val="7F7F7F"/>
                </a:solidFill>
                <a:latin typeface="Calibri"/>
                <a:cs typeface="Calibri"/>
              </a:rPr>
              <a:t>an </a:t>
            </a:r>
            <a:r>
              <a:rPr sz="1400" spc="40" dirty="0">
                <a:solidFill>
                  <a:srgbClr val="7F7F7F"/>
                </a:solidFill>
                <a:latin typeface="Calibri"/>
                <a:cs typeface="Calibri"/>
              </a:rPr>
              <a:t>avg.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our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clients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could only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cater </a:t>
            </a:r>
            <a:r>
              <a:rPr sz="1400" spc="30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200-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210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trucks/day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and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produce 8000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tons/day.  Now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with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better </a:t>
            </a:r>
            <a:r>
              <a:rPr sz="1400" spc="-40" dirty="0">
                <a:solidFill>
                  <a:srgbClr val="7F7F7F"/>
                </a:solidFill>
                <a:latin typeface="Calibri"/>
                <a:cs typeface="Calibri"/>
              </a:rPr>
              <a:t>TAT,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reduced detention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time </a:t>
            </a:r>
            <a:r>
              <a:rPr sz="1400" spc="30" dirty="0">
                <a:solidFill>
                  <a:srgbClr val="7F7F7F"/>
                </a:solidFill>
                <a:latin typeface="Calibri"/>
                <a:cs typeface="Calibri"/>
              </a:rPr>
              <a:t>at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dealer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location,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faster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return </a:t>
            </a:r>
            <a:r>
              <a:rPr sz="1400" spc="40" dirty="0">
                <a:solidFill>
                  <a:srgbClr val="7F7F7F"/>
                </a:solidFill>
                <a:latin typeface="Calibri"/>
                <a:cs typeface="Calibri"/>
              </a:rPr>
              <a:t>of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trucks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&amp; 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availability </a:t>
            </a:r>
            <a:r>
              <a:rPr sz="1400" spc="40" dirty="0">
                <a:solidFill>
                  <a:srgbClr val="7F7F7F"/>
                </a:solidFill>
                <a:latin typeface="Calibri"/>
                <a:cs typeface="Calibri"/>
              </a:rPr>
              <a:t>of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trucks </a:t>
            </a:r>
            <a:r>
              <a:rPr sz="1400" spc="30" dirty="0">
                <a:solidFill>
                  <a:srgbClr val="7F7F7F"/>
                </a:solidFill>
                <a:latin typeface="Calibri"/>
                <a:cs typeface="Calibri"/>
              </a:rPr>
              <a:t>at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plant,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production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per </a:t>
            </a:r>
            <a:r>
              <a:rPr sz="1400" spc="40" dirty="0">
                <a:solidFill>
                  <a:srgbClr val="7F7F7F"/>
                </a:solidFill>
                <a:latin typeface="Calibri"/>
                <a:cs typeface="Calibri"/>
              </a:rPr>
              <a:t>day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has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been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increased </a:t>
            </a:r>
            <a:r>
              <a:rPr sz="1400" spc="30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10,000 ton/per  </a:t>
            </a:r>
            <a:r>
              <a:rPr sz="1400" spc="40" dirty="0">
                <a:solidFill>
                  <a:srgbClr val="7F7F7F"/>
                </a:solidFill>
                <a:latin typeface="Calibri"/>
                <a:cs typeface="Calibri"/>
              </a:rPr>
              <a:t>day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catering </a:t>
            </a:r>
            <a:r>
              <a:rPr sz="1400" spc="70" dirty="0">
                <a:solidFill>
                  <a:srgbClr val="7F7F7F"/>
                </a:solidFill>
                <a:latin typeface="Calibri"/>
                <a:cs typeface="Calibri"/>
              </a:rPr>
              <a:t>280-300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trucks/</a:t>
            </a:r>
            <a:r>
              <a:rPr sz="1400" spc="9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7F7F7F"/>
                </a:solidFill>
                <a:latin typeface="Calibri"/>
                <a:cs typeface="Calibri"/>
              </a:rPr>
              <a:t>day.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16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65" dirty="0">
                <a:solidFill>
                  <a:srgbClr val="FFFFFF"/>
                </a:solidFill>
                <a:latin typeface="Calibri"/>
                <a:cs typeface="Calibri"/>
              </a:rPr>
              <a:t>Savings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5080">
              <a:lnSpc>
                <a:spcPts val="1490"/>
              </a:lnSpc>
            </a:pP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Identified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and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corrected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cases </a:t>
            </a:r>
            <a:r>
              <a:rPr sz="1400" spc="40" dirty="0">
                <a:solidFill>
                  <a:srgbClr val="7F7F7F"/>
                </a:solidFill>
                <a:latin typeface="Calibri"/>
                <a:cs typeface="Calibri"/>
              </a:rPr>
              <a:t>of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Deviations, Back-Loadings,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Unwanted stoppages,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Suspicious Locations  helped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our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clients </a:t>
            </a:r>
            <a:r>
              <a:rPr sz="1400" spc="45" dirty="0">
                <a:solidFill>
                  <a:srgbClr val="7F7F7F"/>
                </a:solidFill>
                <a:latin typeface="Calibri"/>
                <a:cs typeface="Calibri"/>
              </a:rPr>
              <a:t>save </a:t>
            </a:r>
            <a:r>
              <a:rPr sz="1400" spc="40" dirty="0">
                <a:solidFill>
                  <a:srgbClr val="7F7F7F"/>
                </a:solidFill>
                <a:latin typeface="Calibri"/>
                <a:cs typeface="Calibri"/>
              </a:rPr>
              <a:t>up </a:t>
            </a:r>
            <a:r>
              <a:rPr sz="1400" spc="30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15% </a:t>
            </a:r>
            <a:r>
              <a:rPr sz="1400" spc="40" dirty="0">
                <a:solidFill>
                  <a:srgbClr val="7F7F7F"/>
                </a:solidFill>
                <a:latin typeface="Calibri"/>
                <a:cs typeface="Calibri"/>
              </a:rPr>
              <a:t>of</a:t>
            </a:r>
            <a:r>
              <a:rPr sz="1400" spc="-6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their </a:t>
            </a:r>
            <a:r>
              <a:rPr sz="1400" spc="75" dirty="0">
                <a:solidFill>
                  <a:srgbClr val="7F7F7F"/>
                </a:solidFill>
                <a:latin typeface="Calibri"/>
                <a:cs typeface="Calibri"/>
              </a:rPr>
              <a:t>expenditures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85"/>
              </a:lnSpc>
              <a:spcBef>
                <a:spcPts val="1420"/>
              </a:spcBef>
            </a:pPr>
            <a:r>
              <a:rPr sz="1400" b="1" spc="65" dirty="0">
                <a:solidFill>
                  <a:schemeClr val="tx2"/>
                </a:solidFill>
                <a:latin typeface="Calibri"/>
                <a:cs typeface="Calibri"/>
              </a:rPr>
              <a:t>Explanation: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263525" marR="318135" indent="-250825">
              <a:lnSpc>
                <a:spcPts val="1610"/>
              </a:lnSpc>
              <a:spcBef>
                <a:spcPts val="15"/>
              </a:spcBef>
              <a:buClr>
                <a:srgbClr val="7F7F7F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/>
              <a:t>	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Our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client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identified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cases </a:t>
            </a:r>
            <a:r>
              <a:rPr sz="1400" spc="40" dirty="0">
                <a:solidFill>
                  <a:srgbClr val="7F7F7F"/>
                </a:solidFill>
                <a:latin typeface="Calibri"/>
                <a:cs typeface="Calibri"/>
              </a:rPr>
              <a:t>of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mis-selling </a:t>
            </a:r>
            <a:r>
              <a:rPr sz="1400" spc="45" dirty="0">
                <a:solidFill>
                  <a:srgbClr val="7F7F7F"/>
                </a:solidFill>
                <a:latin typeface="Calibri"/>
                <a:cs typeface="Calibri"/>
              </a:rPr>
              <a:t>low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quality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cement </a:t>
            </a:r>
            <a:r>
              <a:rPr sz="1400" spc="35" dirty="0">
                <a:solidFill>
                  <a:srgbClr val="7F7F7F"/>
                </a:solidFill>
                <a:latin typeface="Calibri"/>
                <a:cs typeface="Calibri"/>
              </a:rPr>
              <a:t>in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price-hiked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zone and saved up-  </a:t>
            </a:r>
            <a:r>
              <a:rPr sz="1400" spc="30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INR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40000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-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50000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per case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accounting </a:t>
            </a:r>
            <a:r>
              <a:rPr sz="1400" spc="30" dirty="0">
                <a:solidFill>
                  <a:srgbClr val="7F7F7F"/>
                </a:solidFill>
                <a:latin typeface="Calibri"/>
                <a:cs typeface="Calibri"/>
              </a:rPr>
              <a:t>to</a:t>
            </a:r>
            <a:r>
              <a:rPr sz="1400" spc="-1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5-10%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pilferage saving.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ts val="136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Multiple</a:t>
            </a:r>
            <a:r>
              <a:rPr sz="1400" spc="16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7F7F7F"/>
                </a:solidFill>
                <a:latin typeface="Calibri"/>
                <a:cs typeface="Calibri"/>
              </a:rPr>
              <a:t>backloading,</a:t>
            </a:r>
            <a:r>
              <a:rPr sz="1400" spc="1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forward</a:t>
            </a:r>
            <a:r>
              <a:rPr sz="1400" spc="16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loading,</a:t>
            </a:r>
            <a:r>
              <a:rPr sz="1400" spc="1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7F7F7F"/>
                </a:solidFill>
                <a:latin typeface="Calibri"/>
                <a:cs typeface="Calibri"/>
              </a:rPr>
              <a:t>off</a:t>
            </a:r>
            <a:r>
              <a:rPr sz="1400" spc="16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route</a:t>
            </a:r>
            <a:r>
              <a:rPr sz="1400" spc="16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cases</a:t>
            </a:r>
            <a:r>
              <a:rPr sz="1400" spc="1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were</a:t>
            </a:r>
            <a:r>
              <a:rPr sz="1400" spc="17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identified</a:t>
            </a:r>
            <a:r>
              <a:rPr sz="1400" spc="16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7F7F7F"/>
                </a:solidFill>
                <a:latin typeface="Calibri"/>
                <a:cs typeface="Calibri"/>
              </a:rPr>
              <a:t>and</a:t>
            </a:r>
            <a:r>
              <a:rPr sz="1400" spc="17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7F7F7F"/>
                </a:solidFill>
                <a:latin typeface="Calibri"/>
                <a:cs typeface="Calibri"/>
              </a:rPr>
              <a:t>corrected,</a:t>
            </a:r>
            <a:r>
              <a:rPr sz="1400" spc="1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saving</a:t>
            </a:r>
            <a:r>
              <a:rPr sz="1400" spc="1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7F7F7F"/>
                </a:solidFill>
                <a:latin typeface="Calibri"/>
                <a:cs typeface="Calibri"/>
              </a:rPr>
              <a:t>up-to</a:t>
            </a:r>
            <a:endParaRPr sz="1400" dirty="0">
              <a:latin typeface="Calibri"/>
              <a:cs typeface="Calibri"/>
            </a:endParaRPr>
          </a:p>
          <a:p>
            <a:pPr marL="297815">
              <a:lnSpc>
                <a:spcPts val="1595"/>
              </a:lnSpc>
            </a:pP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25% </a:t>
            </a:r>
            <a:r>
              <a:rPr sz="1400" spc="35" dirty="0">
                <a:solidFill>
                  <a:srgbClr val="7F7F7F"/>
                </a:solidFill>
                <a:latin typeface="Calibri"/>
                <a:cs typeface="Calibri"/>
              </a:rPr>
              <a:t>in </a:t>
            </a:r>
            <a:r>
              <a:rPr sz="1400" spc="60" dirty="0">
                <a:solidFill>
                  <a:srgbClr val="7F7F7F"/>
                </a:solidFill>
                <a:latin typeface="Calibri"/>
                <a:cs typeface="Calibri"/>
              </a:rPr>
              <a:t>their freight</a:t>
            </a:r>
            <a:r>
              <a:rPr sz="1400" spc="1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7F7F7F"/>
                </a:solidFill>
                <a:latin typeface="Calibri"/>
                <a:cs typeface="Calibri"/>
              </a:rPr>
              <a:t>cost.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499" y="276351"/>
            <a:ext cx="63931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8785" algn="l"/>
                <a:tab pos="2002155" algn="l"/>
              </a:tabLst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Profitability	</a:t>
            </a:r>
            <a:r>
              <a:rPr b="1" dirty="0">
                <a:solidFill>
                  <a:schemeClr val="tx2"/>
                </a:solidFill>
                <a:latin typeface="Calibri"/>
                <a:cs typeface="Calibri"/>
              </a:rPr>
              <a:t>|	</a:t>
            </a:r>
            <a:r>
              <a:rPr spc="-5" dirty="0">
                <a:solidFill>
                  <a:schemeClr val="tx2"/>
                </a:solidFill>
              </a:rPr>
              <a:t>Increased </a:t>
            </a:r>
            <a:r>
              <a:rPr spc="-15" dirty="0">
                <a:solidFill>
                  <a:schemeClr val="tx2"/>
                </a:solidFill>
              </a:rPr>
              <a:t>Revenue </a:t>
            </a:r>
            <a:r>
              <a:rPr dirty="0">
                <a:solidFill>
                  <a:schemeClr val="tx2"/>
                </a:solidFill>
              </a:rPr>
              <a:t>&amp; </a:t>
            </a:r>
            <a:r>
              <a:rPr spc="-15" dirty="0">
                <a:solidFill>
                  <a:schemeClr val="tx2"/>
                </a:solidFill>
              </a:rPr>
              <a:t>Cost</a:t>
            </a:r>
            <a:r>
              <a:rPr spc="-40" dirty="0">
                <a:solidFill>
                  <a:schemeClr val="tx2"/>
                </a:solidFill>
              </a:rPr>
              <a:t> </a:t>
            </a:r>
            <a:r>
              <a:rPr spc="-10" dirty="0">
                <a:solidFill>
                  <a:schemeClr val="tx2"/>
                </a:solidFill>
              </a:rPr>
              <a:t>Savings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C0160A-6889-40F4-94AD-C0E140BFD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C95F3E-8C1E-4B0A-BB93-8EFE3A27F18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6685" y="462343"/>
            <a:ext cx="1692910" cy="810260"/>
          </a:xfrm>
          <a:custGeom>
            <a:avLst/>
            <a:gdLst/>
            <a:ahLst/>
            <a:cxnLst/>
            <a:rect l="l" t="t" r="r" b="b"/>
            <a:pathLst>
              <a:path w="1692909" h="810260">
                <a:moveTo>
                  <a:pt x="0" y="0"/>
                </a:moveTo>
                <a:lnTo>
                  <a:pt x="1692640" y="0"/>
                </a:lnTo>
                <a:lnTo>
                  <a:pt x="1692640" y="810164"/>
                </a:lnTo>
                <a:lnTo>
                  <a:pt x="0" y="8101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7726" y="1667814"/>
            <a:ext cx="9016365" cy="744220"/>
          </a:xfrm>
          <a:custGeom>
            <a:avLst/>
            <a:gdLst/>
            <a:ahLst/>
            <a:cxnLst/>
            <a:rect l="l" t="t" r="r" b="b"/>
            <a:pathLst>
              <a:path w="9016365" h="744219">
                <a:moveTo>
                  <a:pt x="8643854" y="0"/>
                </a:moveTo>
                <a:lnTo>
                  <a:pt x="0" y="0"/>
                </a:lnTo>
                <a:lnTo>
                  <a:pt x="0" y="744016"/>
                </a:lnTo>
                <a:lnTo>
                  <a:pt x="8643854" y="744016"/>
                </a:lnTo>
                <a:lnTo>
                  <a:pt x="9015863" y="372008"/>
                </a:lnTo>
                <a:lnTo>
                  <a:pt x="8643854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726" y="1667814"/>
            <a:ext cx="9016365" cy="744220"/>
          </a:xfrm>
          <a:custGeom>
            <a:avLst/>
            <a:gdLst/>
            <a:ahLst/>
            <a:cxnLst/>
            <a:rect l="l" t="t" r="r" b="b"/>
            <a:pathLst>
              <a:path w="9016365" h="744219">
                <a:moveTo>
                  <a:pt x="0" y="0"/>
                </a:moveTo>
                <a:lnTo>
                  <a:pt x="8643864" y="0"/>
                </a:lnTo>
                <a:lnTo>
                  <a:pt x="9015865" y="372014"/>
                </a:lnTo>
                <a:lnTo>
                  <a:pt x="8643864" y="744019"/>
                </a:lnTo>
                <a:lnTo>
                  <a:pt x="0" y="74401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8519" y="1308963"/>
            <a:ext cx="6311265" cy="871855"/>
          </a:xfrm>
          <a:custGeom>
            <a:avLst/>
            <a:gdLst/>
            <a:ahLst/>
            <a:cxnLst/>
            <a:rect l="l" t="t" r="r" b="b"/>
            <a:pathLst>
              <a:path w="6311265" h="871855">
                <a:moveTo>
                  <a:pt x="6165837" y="0"/>
                </a:moveTo>
                <a:lnTo>
                  <a:pt x="145263" y="0"/>
                </a:lnTo>
                <a:lnTo>
                  <a:pt x="99349" y="7405"/>
                </a:lnTo>
                <a:lnTo>
                  <a:pt x="59472" y="28027"/>
                </a:lnTo>
                <a:lnTo>
                  <a:pt x="28027" y="59472"/>
                </a:lnTo>
                <a:lnTo>
                  <a:pt x="7405" y="99348"/>
                </a:lnTo>
                <a:lnTo>
                  <a:pt x="0" y="145262"/>
                </a:lnTo>
                <a:lnTo>
                  <a:pt x="0" y="726300"/>
                </a:lnTo>
                <a:lnTo>
                  <a:pt x="7405" y="772214"/>
                </a:lnTo>
                <a:lnTo>
                  <a:pt x="28027" y="812090"/>
                </a:lnTo>
                <a:lnTo>
                  <a:pt x="59472" y="843535"/>
                </a:lnTo>
                <a:lnTo>
                  <a:pt x="99349" y="864157"/>
                </a:lnTo>
                <a:lnTo>
                  <a:pt x="145263" y="871562"/>
                </a:lnTo>
                <a:lnTo>
                  <a:pt x="6165837" y="871562"/>
                </a:lnTo>
                <a:lnTo>
                  <a:pt x="6211751" y="864157"/>
                </a:lnTo>
                <a:lnTo>
                  <a:pt x="6251627" y="843535"/>
                </a:lnTo>
                <a:lnTo>
                  <a:pt x="6283072" y="812090"/>
                </a:lnTo>
                <a:lnTo>
                  <a:pt x="6303694" y="772214"/>
                </a:lnTo>
                <a:lnTo>
                  <a:pt x="6311099" y="726300"/>
                </a:lnTo>
                <a:lnTo>
                  <a:pt x="6311099" y="145262"/>
                </a:lnTo>
                <a:lnTo>
                  <a:pt x="6303694" y="99348"/>
                </a:lnTo>
                <a:lnTo>
                  <a:pt x="6283072" y="59472"/>
                </a:lnTo>
                <a:lnTo>
                  <a:pt x="6251627" y="28027"/>
                </a:lnTo>
                <a:lnTo>
                  <a:pt x="6211751" y="7405"/>
                </a:lnTo>
                <a:lnTo>
                  <a:pt x="616583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5532" y="1275308"/>
            <a:ext cx="6237605" cy="786765"/>
          </a:xfrm>
          <a:custGeom>
            <a:avLst/>
            <a:gdLst/>
            <a:ahLst/>
            <a:cxnLst/>
            <a:rect l="l" t="t" r="r" b="b"/>
            <a:pathLst>
              <a:path w="6237605" h="786764">
                <a:moveTo>
                  <a:pt x="0" y="0"/>
                </a:moveTo>
                <a:lnTo>
                  <a:pt x="5843843" y="0"/>
                </a:lnTo>
                <a:lnTo>
                  <a:pt x="6237083" y="393236"/>
                </a:lnTo>
                <a:lnTo>
                  <a:pt x="5843843" y="786473"/>
                </a:lnTo>
                <a:lnTo>
                  <a:pt x="0" y="78647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90052" y="1339596"/>
            <a:ext cx="4829175" cy="6197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490"/>
              </a:lnSpc>
              <a:spcBef>
                <a:spcPts val="305"/>
              </a:spcBef>
            </a:pPr>
            <a:r>
              <a:rPr sz="1400" spc="15" dirty="0">
                <a:solidFill>
                  <a:srgbClr val="3FA9B3"/>
                </a:solidFill>
                <a:latin typeface="Calibri"/>
                <a:cs typeface="Calibri"/>
              </a:rPr>
              <a:t>We </a:t>
            </a:r>
            <a:r>
              <a:rPr sz="1400" spc="65" dirty="0">
                <a:solidFill>
                  <a:srgbClr val="3FA9B3"/>
                </a:solidFill>
                <a:latin typeface="Calibri"/>
                <a:cs typeface="Calibri"/>
              </a:rPr>
              <a:t>managed </a:t>
            </a:r>
            <a:r>
              <a:rPr sz="1400" b="1" spc="50" dirty="0">
                <a:solidFill>
                  <a:srgbClr val="3FA9B3"/>
                </a:solidFill>
                <a:latin typeface="Calibri"/>
                <a:cs typeface="Calibri"/>
              </a:rPr>
              <a:t>KJS </a:t>
            </a:r>
            <a:r>
              <a:rPr sz="1400" b="1" spc="55" dirty="0">
                <a:solidFill>
                  <a:srgbClr val="3FA9B3"/>
                </a:solidFill>
                <a:latin typeface="Calibri"/>
                <a:cs typeface="Calibri"/>
              </a:rPr>
              <a:t>cement’s </a:t>
            </a:r>
            <a:r>
              <a:rPr sz="1400" b="1" spc="60" dirty="0">
                <a:solidFill>
                  <a:srgbClr val="3FA9B3"/>
                </a:solidFill>
                <a:latin typeface="Calibri"/>
                <a:cs typeface="Calibri"/>
              </a:rPr>
              <a:t>prime cement plant, </a:t>
            </a:r>
            <a:r>
              <a:rPr sz="1400" spc="50" dirty="0">
                <a:solidFill>
                  <a:srgbClr val="3FA9B3"/>
                </a:solidFill>
                <a:latin typeface="Calibri"/>
                <a:cs typeface="Calibri"/>
              </a:rPr>
              <a:t>and </a:t>
            </a:r>
            <a:r>
              <a:rPr sz="1400" spc="45" dirty="0">
                <a:solidFill>
                  <a:srgbClr val="3FA9B3"/>
                </a:solidFill>
                <a:latin typeface="Calibri"/>
                <a:cs typeface="Calibri"/>
              </a:rPr>
              <a:t>set </a:t>
            </a:r>
            <a:r>
              <a:rPr sz="1400" spc="40" dirty="0">
                <a:solidFill>
                  <a:srgbClr val="3FA9B3"/>
                </a:solidFill>
                <a:latin typeface="Calibri"/>
                <a:cs typeface="Calibri"/>
              </a:rPr>
              <a:t>up  </a:t>
            </a:r>
            <a:r>
              <a:rPr sz="1400" dirty="0">
                <a:solidFill>
                  <a:srgbClr val="3FA9B3"/>
                </a:solidFill>
                <a:latin typeface="Calibri"/>
                <a:cs typeface="Calibri"/>
              </a:rPr>
              <a:t>a </a:t>
            </a:r>
            <a:r>
              <a:rPr sz="1400" spc="60" dirty="0">
                <a:solidFill>
                  <a:srgbClr val="3FA9B3"/>
                </a:solidFill>
                <a:latin typeface="Calibri"/>
                <a:cs typeface="Calibri"/>
              </a:rPr>
              <a:t>logistic </a:t>
            </a:r>
            <a:r>
              <a:rPr sz="1400" spc="65" dirty="0">
                <a:solidFill>
                  <a:srgbClr val="3FA9B3"/>
                </a:solidFill>
                <a:latin typeface="Calibri"/>
                <a:cs typeface="Calibri"/>
              </a:rPr>
              <a:t>shipment </a:t>
            </a:r>
            <a:r>
              <a:rPr sz="1400" spc="60" dirty="0">
                <a:solidFill>
                  <a:srgbClr val="3FA9B3"/>
                </a:solidFill>
                <a:latin typeface="Calibri"/>
                <a:cs typeface="Calibri"/>
              </a:rPr>
              <a:t>control </a:t>
            </a:r>
            <a:r>
              <a:rPr sz="1400" spc="50" dirty="0">
                <a:solidFill>
                  <a:srgbClr val="3FA9B3"/>
                </a:solidFill>
                <a:latin typeface="Calibri"/>
                <a:cs typeface="Calibri"/>
              </a:rPr>
              <a:t>room </a:t>
            </a:r>
            <a:r>
              <a:rPr sz="1400" spc="30" dirty="0">
                <a:solidFill>
                  <a:srgbClr val="3FA9B3"/>
                </a:solidFill>
                <a:latin typeface="Calibri"/>
                <a:cs typeface="Calibri"/>
              </a:rPr>
              <a:t>to </a:t>
            </a:r>
            <a:r>
              <a:rPr sz="1400" spc="50" dirty="0">
                <a:solidFill>
                  <a:srgbClr val="3FA9B3"/>
                </a:solidFill>
                <a:latin typeface="Calibri"/>
                <a:cs typeface="Calibri"/>
              </a:rPr>
              <a:t>track and</a:t>
            </a:r>
            <a:r>
              <a:rPr sz="1400" spc="245" dirty="0">
                <a:solidFill>
                  <a:srgbClr val="3FA9B3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3FA9B3"/>
                </a:solidFill>
                <a:latin typeface="Calibri"/>
                <a:cs typeface="Calibri"/>
              </a:rPr>
              <a:t>monitor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90"/>
              </a:lnSpc>
            </a:pPr>
            <a:r>
              <a:rPr sz="1400" spc="65" dirty="0">
                <a:solidFill>
                  <a:srgbClr val="3FA9B3"/>
                </a:solidFill>
                <a:latin typeface="Calibri"/>
                <a:cs typeface="Calibri"/>
              </a:rPr>
              <a:t>shipments </a:t>
            </a:r>
            <a:r>
              <a:rPr sz="1400" spc="35" dirty="0">
                <a:solidFill>
                  <a:srgbClr val="3FA9B3"/>
                </a:solidFill>
                <a:latin typeface="Calibri"/>
                <a:cs typeface="Calibri"/>
              </a:rPr>
              <a:t>in </a:t>
            </a:r>
            <a:r>
              <a:rPr sz="1400" b="1" spc="50" dirty="0">
                <a:solidFill>
                  <a:srgbClr val="3FA9B3"/>
                </a:solidFill>
                <a:latin typeface="Calibri"/>
                <a:cs typeface="Calibri"/>
              </a:rPr>
              <a:t>real </a:t>
            </a:r>
            <a:r>
              <a:rPr sz="1400" b="1" spc="55" dirty="0">
                <a:solidFill>
                  <a:srgbClr val="3FA9B3"/>
                </a:solidFill>
                <a:latin typeface="Calibri"/>
                <a:cs typeface="Calibri"/>
              </a:rPr>
              <a:t>time </a:t>
            </a:r>
            <a:r>
              <a:rPr sz="1400" b="1" spc="65" dirty="0">
                <a:solidFill>
                  <a:srgbClr val="3FA9B3"/>
                </a:solidFill>
                <a:latin typeface="Calibri"/>
                <a:cs typeface="Calibri"/>
              </a:rPr>
              <a:t>bringing </a:t>
            </a:r>
            <a:r>
              <a:rPr sz="1400" b="1" spc="60" dirty="0">
                <a:solidFill>
                  <a:srgbClr val="3FA9B3"/>
                </a:solidFill>
                <a:latin typeface="Calibri"/>
                <a:cs typeface="Calibri"/>
              </a:rPr>
              <a:t>down pilferages </a:t>
            </a:r>
            <a:r>
              <a:rPr sz="1400" b="1" spc="35" dirty="0">
                <a:solidFill>
                  <a:srgbClr val="3FA9B3"/>
                </a:solidFill>
                <a:latin typeface="Calibri"/>
                <a:cs typeface="Calibri"/>
              </a:rPr>
              <a:t>by</a:t>
            </a:r>
            <a:r>
              <a:rPr sz="1400" b="1" spc="135" dirty="0">
                <a:solidFill>
                  <a:srgbClr val="3FA9B3"/>
                </a:solidFill>
                <a:latin typeface="Calibri"/>
                <a:cs typeface="Calibri"/>
              </a:rPr>
              <a:t> </a:t>
            </a:r>
            <a:r>
              <a:rPr sz="1400" b="1" spc="60" dirty="0">
                <a:solidFill>
                  <a:srgbClr val="3FA9B3"/>
                </a:solidFill>
                <a:latin typeface="Calibri"/>
                <a:cs typeface="Calibri"/>
              </a:rPr>
              <a:t>10%.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7726" y="3212210"/>
            <a:ext cx="9016365" cy="744220"/>
          </a:xfrm>
          <a:custGeom>
            <a:avLst/>
            <a:gdLst/>
            <a:ahLst/>
            <a:cxnLst/>
            <a:rect l="l" t="t" r="r" b="b"/>
            <a:pathLst>
              <a:path w="9016365" h="744220">
                <a:moveTo>
                  <a:pt x="8643854" y="0"/>
                </a:moveTo>
                <a:lnTo>
                  <a:pt x="0" y="0"/>
                </a:lnTo>
                <a:lnTo>
                  <a:pt x="0" y="744016"/>
                </a:lnTo>
                <a:lnTo>
                  <a:pt x="8643854" y="744016"/>
                </a:lnTo>
                <a:lnTo>
                  <a:pt x="9015863" y="372008"/>
                </a:lnTo>
                <a:lnTo>
                  <a:pt x="8643854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726" y="3212210"/>
            <a:ext cx="9016365" cy="744220"/>
          </a:xfrm>
          <a:custGeom>
            <a:avLst/>
            <a:gdLst/>
            <a:ahLst/>
            <a:cxnLst/>
            <a:rect l="l" t="t" r="r" b="b"/>
            <a:pathLst>
              <a:path w="9016365" h="744220">
                <a:moveTo>
                  <a:pt x="0" y="0"/>
                </a:moveTo>
                <a:lnTo>
                  <a:pt x="8643864" y="0"/>
                </a:lnTo>
                <a:lnTo>
                  <a:pt x="9015865" y="372014"/>
                </a:lnTo>
                <a:lnTo>
                  <a:pt x="8643864" y="744019"/>
                </a:lnTo>
                <a:lnTo>
                  <a:pt x="0" y="74401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8519" y="2776423"/>
            <a:ext cx="6311265" cy="871855"/>
          </a:xfrm>
          <a:custGeom>
            <a:avLst/>
            <a:gdLst/>
            <a:ahLst/>
            <a:cxnLst/>
            <a:rect l="l" t="t" r="r" b="b"/>
            <a:pathLst>
              <a:path w="6311265" h="871854">
                <a:moveTo>
                  <a:pt x="6165837" y="0"/>
                </a:moveTo>
                <a:lnTo>
                  <a:pt x="145263" y="0"/>
                </a:lnTo>
                <a:lnTo>
                  <a:pt x="99349" y="7405"/>
                </a:lnTo>
                <a:lnTo>
                  <a:pt x="59472" y="28027"/>
                </a:lnTo>
                <a:lnTo>
                  <a:pt x="28027" y="59472"/>
                </a:lnTo>
                <a:lnTo>
                  <a:pt x="7405" y="99348"/>
                </a:lnTo>
                <a:lnTo>
                  <a:pt x="0" y="145262"/>
                </a:lnTo>
                <a:lnTo>
                  <a:pt x="0" y="726300"/>
                </a:lnTo>
                <a:lnTo>
                  <a:pt x="7405" y="772214"/>
                </a:lnTo>
                <a:lnTo>
                  <a:pt x="28027" y="812090"/>
                </a:lnTo>
                <a:lnTo>
                  <a:pt x="59472" y="843535"/>
                </a:lnTo>
                <a:lnTo>
                  <a:pt x="99349" y="864157"/>
                </a:lnTo>
                <a:lnTo>
                  <a:pt x="145263" y="871562"/>
                </a:lnTo>
                <a:lnTo>
                  <a:pt x="6165837" y="871562"/>
                </a:lnTo>
                <a:lnTo>
                  <a:pt x="6211751" y="864157"/>
                </a:lnTo>
                <a:lnTo>
                  <a:pt x="6251627" y="843535"/>
                </a:lnTo>
                <a:lnTo>
                  <a:pt x="6283072" y="812090"/>
                </a:lnTo>
                <a:lnTo>
                  <a:pt x="6303694" y="772214"/>
                </a:lnTo>
                <a:lnTo>
                  <a:pt x="6311099" y="726300"/>
                </a:lnTo>
                <a:lnTo>
                  <a:pt x="6311099" y="145262"/>
                </a:lnTo>
                <a:lnTo>
                  <a:pt x="6303694" y="99348"/>
                </a:lnTo>
                <a:lnTo>
                  <a:pt x="6283072" y="59472"/>
                </a:lnTo>
                <a:lnTo>
                  <a:pt x="6251627" y="28027"/>
                </a:lnTo>
                <a:lnTo>
                  <a:pt x="6211751" y="7405"/>
                </a:lnTo>
                <a:lnTo>
                  <a:pt x="616583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5532" y="2818968"/>
            <a:ext cx="6237605" cy="786765"/>
          </a:xfrm>
          <a:custGeom>
            <a:avLst/>
            <a:gdLst/>
            <a:ahLst/>
            <a:cxnLst/>
            <a:rect l="l" t="t" r="r" b="b"/>
            <a:pathLst>
              <a:path w="6237605" h="786764">
                <a:moveTo>
                  <a:pt x="0" y="0"/>
                </a:moveTo>
                <a:lnTo>
                  <a:pt x="5843843" y="0"/>
                </a:lnTo>
                <a:lnTo>
                  <a:pt x="6237083" y="393236"/>
                </a:lnTo>
                <a:lnTo>
                  <a:pt x="5843843" y="786473"/>
                </a:lnTo>
                <a:lnTo>
                  <a:pt x="0" y="78647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90052" y="2881884"/>
            <a:ext cx="4669155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280"/>
              </a:spcBef>
            </a:pPr>
            <a:r>
              <a:rPr sz="1400" spc="60" dirty="0">
                <a:solidFill>
                  <a:srgbClr val="3FA9B3"/>
                </a:solidFill>
                <a:latin typeface="Calibri"/>
                <a:cs typeface="Calibri"/>
              </a:rPr>
              <a:t>LocoNav </a:t>
            </a:r>
            <a:r>
              <a:rPr sz="1400" spc="65" dirty="0">
                <a:solidFill>
                  <a:srgbClr val="3FA9B3"/>
                </a:solidFill>
                <a:latin typeface="Calibri"/>
                <a:cs typeface="Calibri"/>
              </a:rPr>
              <a:t>helped </a:t>
            </a:r>
            <a:r>
              <a:rPr sz="1400" spc="40" dirty="0">
                <a:solidFill>
                  <a:srgbClr val="3FA9B3"/>
                </a:solidFill>
                <a:latin typeface="Calibri"/>
                <a:cs typeface="Calibri"/>
              </a:rPr>
              <a:t>ITC </a:t>
            </a:r>
            <a:r>
              <a:rPr sz="1400" spc="35" dirty="0">
                <a:solidFill>
                  <a:srgbClr val="3FA9B3"/>
                </a:solidFill>
                <a:latin typeface="Calibri"/>
                <a:cs typeface="Calibri"/>
              </a:rPr>
              <a:t>in </a:t>
            </a:r>
            <a:r>
              <a:rPr sz="1400" spc="55" dirty="0">
                <a:solidFill>
                  <a:srgbClr val="3FA9B3"/>
                </a:solidFill>
                <a:latin typeface="Calibri"/>
                <a:cs typeface="Calibri"/>
              </a:rPr>
              <a:t>getting </a:t>
            </a:r>
            <a:r>
              <a:rPr sz="1400" dirty="0">
                <a:solidFill>
                  <a:srgbClr val="3FA9B3"/>
                </a:solidFill>
                <a:latin typeface="Calibri"/>
                <a:cs typeface="Calibri"/>
              </a:rPr>
              <a:t>a </a:t>
            </a:r>
            <a:r>
              <a:rPr sz="1400" b="1" spc="55" dirty="0">
                <a:solidFill>
                  <a:srgbClr val="3FA9B3"/>
                </a:solidFill>
                <a:latin typeface="Calibri"/>
                <a:cs typeface="Calibri"/>
              </a:rPr>
              <a:t>Hawk </a:t>
            </a:r>
            <a:r>
              <a:rPr sz="1400" b="1" spc="30" dirty="0">
                <a:solidFill>
                  <a:srgbClr val="3FA9B3"/>
                </a:solidFill>
                <a:latin typeface="Calibri"/>
                <a:cs typeface="Calibri"/>
              </a:rPr>
              <a:t>Eye </a:t>
            </a:r>
            <a:r>
              <a:rPr sz="1400" b="1" spc="55" dirty="0">
                <a:solidFill>
                  <a:srgbClr val="3FA9B3"/>
                </a:solidFill>
                <a:latin typeface="Calibri"/>
                <a:cs typeface="Calibri"/>
              </a:rPr>
              <a:t>view </a:t>
            </a:r>
            <a:r>
              <a:rPr sz="1400" spc="40" dirty="0">
                <a:solidFill>
                  <a:srgbClr val="3FA9B3"/>
                </a:solidFill>
                <a:latin typeface="Calibri"/>
                <a:cs typeface="Calibri"/>
              </a:rPr>
              <a:t>of </a:t>
            </a:r>
            <a:r>
              <a:rPr sz="1400" spc="45" dirty="0">
                <a:solidFill>
                  <a:srgbClr val="3FA9B3"/>
                </a:solidFill>
                <a:latin typeface="Calibri"/>
                <a:cs typeface="Calibri"/>
              </a:rPr>
              <a:t>all </a:t>
            </a:r>
            <a:r>
              <a:rPr sz="1400" spc="50" dirty="0">
                <a:solidFill>
                  <a:srgbClr val="3FA9B3"/>
                </a:solidFill>
                <a:latin typeface="Calibri"/>
                <a:cs typeface="Calibri"/>
              </a:rPr>
              <a:t>the  </a:t>
            </a:r>
            <a:r>
              <a:rPr sz="1400" spc="60" dirty="0">
                <a:solidFill>
                  <a:srgbClr val="3FA9B3"/>
                </a:solidFill>
                <a:latin typeface="Calibri"/>
                <a:cs typeface="Calibri"/>
              </a:rPr>
              <a:t>logistics </a:t>
            </a:r>
            <a:r>
              <a:rPr sz="1400" spc="65" dirty="0">
                <a:solidFill>
                  <a:srgbClr val="3FA9B3"/>
                </a:solidFill>
                <a:latin typeface="Calibri"/>
                <a:cs typeface="Calibri"/>
              </a:rPr>
              <a:t>operations </a:t>
            </a:r>
            <a:r>
              <a:rPr sz="1400" spc="55" dirty="0">
                <a:solidFill>
                  <a:srgbClr val="3FA9B3"/>
                </a:solidFill>
                <a:latin typeface="Calibri"/>
                <a:cs typeface="Calibri"/>
              </a:rPr>
              <a:t>going </a:t>
            </a:r>
            <a:r>
              <a:rPr sz="1400" spc="40" dirty="0">
                <a:solidFill>
                  <a:srgbClr val="3FA9B3"/>
                </a:solidFill>
                <a:latin typeface="Calibri"/>
                <a:cs typeface="Calibri"/>
              </a:rPr>
              <a:t>on </a:t>
            </a:r>
            <a:r>
              <a:rPr sz="1400" spc="30" dirty="0">
                <a:solidFill>
                  <a:srgbClr val="3FA9B3"/>
                </a:solidFill>
                <a:latin typeface="Calibri"/>
                <a:cs typeface="Calibri"/>
              </a:rPr>
              <a:t>at </a:t>
            </a:r>
            <a:r>
              <a:rPr sz="1400" spc="60" dirty="0">
                <a:solidFill>
                  <a:srgbClr val="3FA9B3"/>
                </a:solidFill>
                <a:latin typeface="Calibri"/>
                <a:cs typeface="Calibri"/>
              </a:rPr>
              <a:t>different </a:t>
            </a:r>
            <a:r>
              <a:rPr sz="1400" spc="55" dirty="0">
                <a:solidFill>
                  <a:srgbClr val="3FA9B3"/>
                </a:solidFill>
                <a:latin typeface="Calibri"/>
                <a:cs typeface="Calibri"/>
              </a:rPr>
              <a:t>sites such </a:t>
            </a:r>
            <a:r>
              <a:rPr sz="1400" spc="70" dirty="0">
                <a:solidFill>
                  <a:srgbClr val="3FA9B3"/>
                </a:solidFill>
                <a:latin typeface="Calibri"/>
                <a:cs typeface="Calibri"/>
              </a:rPr>
              <a:t>as  Manufacturing </a:t>
            </a:r>
            <a:r>
              <a:rPr sz="1400" spc="60" dirty="0">
                <a:solidFill>
                  <a:srgbClr val="3FA9B3"/>
                </a:solidFill>
                <a:latin typeface="Calibri"/>
                <a:cs typeface="Calibri"/>
              </a:rPr>
              <a:t>Unit, </a:t>
            </a:r>
            <a:r>
              <a:rPr sz="1400" spc="65" dirty="0">
                <a:solidFill>
                  <a:srgbClr val="3FA9B3"/>
                </a:solidFill>
                <a:latin typeface="Calibri"/>
                <a:cs typeface="Calibri"/>
              </a:rPr>
              <a:t>Warehouse, </a:t>
            </a:r>
            <a:r>
              <a:rPr sz="1400" spc="70" dirty="0">
                <a:solidFill>
                  <a:srgbClr val="3FA9B3"/>
                </a:solidFill>
                <a:latin typeface="Calibri"/>
                <a:cs typeface="Calibri"/>
              </a:rPr>
              <a:t>Distributor/CnF</a:t>
            </a:r>
            <a:r>
              <a:rPr sz="1400" spc="350" dirty="0">
                <a:solidFill>
                  <a:srgbClr val="3FA9B3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3FA9B3"/>
                </a:solidFill>
                <a:latin typeface="Calibri"/>
                <a:cs typeface="Calibri"/>
              </a:rPr>
              <a:t>Agents.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7726" y="4641202"/>
            <a:ext cx="9016365" cy="744220"/>
          </a:xfrm>
          <a:custGeom>
            <a:avLst/>
            <a:gdLst/>
            <a:ahLst/>
            <a:cxnLst/>
            <a:rect l="l" t="t" r="r" b="b"/>
            <a:pathLst>
              <a:path w="9016365" h="744220">
                <a:moveTo>
                  <a:pt x="8643854" y="0"/>
                </a:moveTo>
                <a:lnTo>
                  <a:pt x="0" y="0"/>
                </a:lnTo>
                <a:lnTo>
                  <a:pt x="0" y="744016"/>
                </a:lnTo>
                <a:lnTo>
                  <a:pt x="8643854" y="744016"/>
                </a:lnTo>
                <a:lnTo>
                  <a:pt x="9015863" y="372008"/>
                </a:lnTo>
                <a:lnTo>
                  <a:pt x="8643854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7726" y="4641202"/>
            <a:ext cx="9016365" cy="744220"/>
          </a:xfrm>
          <a:custGeom>
            <a:avLst/>
            <a:gdLst/>
            <a:ahLst/>
            <a:cxnLst/>
            <a:rect l="l" t="t" r="r" b="b"/>
            <a:pathLst>
              <a:path w="9016365" h="744220">
                <a:moveTo>
                  <a:pt x="0" y="0"/>
                </a:moveTo>
                <a:lnTo>
                  <a:pt x="8643864" y="0"/>
                </a:lnTo>
                <a:lnTo>
                  <a:pt x="9015865" y="372015"/>
                </a:lnTo>
                <a:lnTo>
                  <a:pt x="8643864" y="744020"/>
                </a:lnTo>
                <a:lnTo>
                  <a:pt x="0" y="74402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8519" y="4243882"/>
            <a:ext cx="6311265" cy="871855"/>
          </a:xfrm>
          <a:custGeom>
            <a:avLst/>
            <a:gdLst/>
            <a:ahLst/>
            <a:cxnLst/>
            <a:rect l="l" t="t" r="r" b="b"/>
            <a:pathLst>
              <a:path w="6311265" h="871854">
                <a:moveTo>
                  <a:pt x="6165837" y="0"/>
                </a:moveTo>
                <a:lnTo>
                  <a:pt x="145263" y="0"/>
                </a:lnTo>
                <a:lnTo>
                  <a:pt x="99349" y="7405"/>
                </a:lnTo>
                <a:lnTo>
                  <a:pt x="59472" y="28027"/>
                </a:lnTo>
                <a:lnTo>
                  <a:pt x="28027" y="59472"/>
                </a:lnTo>
                <a:lnTo>
                  <a:pt x="7405" y="99348"/>
                </a:lnTo>
                <a:lnTo>
                  <a:pt x="0" y="145262"/>
                </a:lnTo>
                <a:lnTo>
                  <a:pt x="0" y="726300"/>
                </a:lnTo>
                <a:lnTo>
                  <a:pt x="7405" y="772214"/>
                </a:lnTo>
                <a:lnTo>
                  <a:pt x="28027" y="812090"/>
                </a:lnTo>
                <a:lnTo>
                  <a:pt x="59472" y="843535"/>
                </a:lnTo>
                <a:lnTo>
                  <a:pt x="99349" y="864157"/>
                </a:lnTo>
                <a:lnTo>
                  <a:pt x="145263" y="871562"/>
                </a:lnTo>
                <a:lnTo>
                  <a:pt x="6165837" y="871562"/>
                </a:lnTo>
                <a:lnTo>
                  <a:pt x="6211751" y="864157"/>
                </a:lnTo>
                <a:lnTo>
                  <a:pt x="6251627" y="843535"/>
                </a:lnTo>
                <a:lnTo>
                  <a:pt x="6283072" y="812090"/>
                </a:lnTo>
                <a:lnTo>
                  <a:pt x="6303694" y="772214"/>
                </a:lnTo>
                <a:lnTo>
                  <a:pt x="6311099" y="726300"/>
                </a:lnTo>
                <a:lnTo>
                  <a:pt x="6311099" y="145262"/>
                </a:lnTo>
                <a:lnTo>
                  <a:pt x="6303694" y="99348"/>
                </a:lnTo>
                <a:lnTo>
                  <a:pt x="6283072" y="59472"/>
                </a:lnTo>
                <a:lnTo>
                  <a:pt x="6251627" y="28027"/>
                </a:lnTo>
                <a:lnTo>
                  <a:pt x="6211751" y="7405"/>
                </a:lnTo>
                <a:lnTo>
                  <a:pt x="616583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5532" y="4248581"/>
            <a:ext cx="6237605" cy="786765"/>
          </a:xfrm>
          <a:custGeom>
            <a:avLst/>
            <a:gdLst/>
            <a:ahLst/>
            <a:cxnLst/>
            <a:rect l="l" t="t" r="r" b="b"/>
            <a:pathLst>
              <a:path w="6237605" h="786764">
                <a:moveTo>
                  <a:pt x="0" y="0"/>
                </a:moveTo>
                <a:lnTo>
                  <a:pt x="5843843" y="0"/>
                </a:lnTo>
                <a:lnTo>
                  <a:pt x="6237083" y="393236"/>
                </a:lnTo>
                <a:lnTo>
                  <a:pt x="5843843" y="786473"/>
                </a:lnTo>
                <a:lnTo>
                  <a:pt x="0" y="78647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90052" y="4311396"/>
            <a:ext cx="479044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400" b="1" spc="65" dirty="0">
                <a:solidFill>
                  <a:srgbClr val="3FA9B3"/>
                </a:solidFill>
                <a:latin typeface="Calibri"/>
                <a:cs typeface="Calibri"/>
              </a:rPr>
              <a:t>Ambuja </a:t>
            </a:r>
            <a:r>
              <a:rPr sz="1400" b="1" spc="60" dirty="0">
                <a:solidFill>
                  <a:srgbClr val="3FA9B3"/>
                </a:solidFill>
                <a:latin typeface="Calibri"/>
                <a:cs typeface="Calibri"/>
              </a:rPr>
              <a:t>Cements improved </a:t>
            </a:r>
            <a:r>
              <a:rPr sz="1400" spc="40" dirty="0">
                <a:solidFill>
                  <a:srgbClr val="3FA9B3"/>
                </a:solidFill>
                <a:latin typeface="Calibri"/>
                <a:cs typeface="Calibri"/>
              </a:rPr>
              <a:t>on </a:t>
            </a:r>
            <a:r>
              <a:rPr sz="1400" b="1" spc="45" dirty="0">
                <a:solidFill>
                  <a:srgbClr val="3FA9B3"/>
                </a:solidFill>
                <a:latin typeface="Calibri"/>
                <a:cs typeface="Calibri"/>
              </a:rPr>
              <a:t>its </a:t>
            </a:r>
            <a:r>
              <a:rPr sz="1400" b="1" spc="65" dirty="0">
                <a:solidFill>
                  <a:srgbClr val="3FA9B3"/>
                </a:solidFill>
                <a:latin typeface="Calibri"/>
                <a:cs typeface="Calibri"/>
              </a:rPr>
              <a:t>in-plant </a:t>
            </a:r>
            <a:r>
              <a:rPr sz="1400" b="1" spc="-35" dirty="0">
                <a:solidFill>
                  <a:srgbClr val="3FA9B3"/>
                </a:solidFill>
                <a:latin typeface="Calibri"/>
                <a:cs typeface="Calibri"/>
              </a:rPr>
              <a:t>TAT, </a:t>
            </a:r>
            <a:r>
              <a:rPr sz="1400" dirty="0">
                <a:solidFill>
                  <a:srgbClr val="3FA9B3"/>
                </a:solidFill>
                <a:latin typeface="Calibri"/>
                <a:cs typeface="Calibri"/>
              </a:rPr>
              <a:t>a</a:t>
            </a:r>
            <a:r>
              <a:rPr sz="1400" spc="270" dirty="0">
                <a:solidFill>
                  <a:srgbClr val="3FA9B3"/>
                </a:solidFill>
                <a:latin typeface="Calibri"/>
                <a:cs typeface="Calibri"/>
              </a:rPr>
              <a:t> </a:t>
            </a:r>
            <a:r>
              <a:rPr sz="1400" b="1" spc="85" dirty="0">
                <a:solidFill>
                  <a:srgbClr val="3FA9B3"/>
                </a:solidFill>
                <a:latin typeface="Calibri"/>
                <a:cs typeface="Calibri"/>
              </a:rPr>
              <a:t>20%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490"/>
              </a:lnSpc>
              <a:spcBef>
                <a:spcPts val="120"/>
              </a:spcBef>
            </a:pPr>
            <a:r>
              <a:rPr sz="1400" b="1" spc="65" dirty="0">
                <a:solidFill>
                  <a:srgbClr val="3FA9B3"/>
                </a:solidFill>
                <a:latin typeface="Calibri"/>
                <a:cs typeface="Calibri"/>
              </a:rPr>
              <a:t>reduction</a:t>
            </a:r>
            <a:r>
              <a:rPr sz="1400" spc="65" dirty="0">
                <a:solidFill>
                  <a:srgbClr val="3FA9B3"/>
                </a:solidFill>
                <a:latin typeface="Calibri"/>
                <a:cs typeface="Calibri"/>
              </a:rPr>
              <a:t>, </a:t>
            </a:r>
            <a:r>
              <a:rPr sz="1400" spc="35" dirty="0">
                <a:solidFill>
                  <a:srgbClr val="3FA9B3"/>
                </a:solidFill>
                <a:latin typeface="Calibri"/>
                <a:cs typeface="Calibri"/>
              </a:rPr>
              <a:t>by </a:t>
            </a:r>
            <a:r>
              <a:rPr sz="1400" spc="60" dirty="0">
                <a:solidFill>
                  <a:srgbClr val="3FA9B3"/>
                </a:solidFill>
                <a:latin typeface="Calibri"/>
                <a:cs typeface="Calibri"/>
              </a:rPr>
              <a:t>making </a:t>
            </a:r>
            <a:r>
              <a:rPr sz="1400" spc="45" dirty="0">
                <a:solidFill>
                  <a:srgbClr val="3FA9B3"/>
                </a:solidFill>
                <a:latin typeface="Calibri"/>
                <a:cs typeface="Calibri"/>
              </a:rPr>
              <a:t>data </a:t>
            </a:r>
            <a:r>
              <a:rPr sz="1400" spc="60" dirty="0">
                <a:solidFill>
                  <a:srgbClr val="3FA9B3"/>
                </a:solidFill>
                <a:latin typeface="Calibri"/>
                <a:cs typeface="Calibri"/>
              </a:rPr>
              <a:t>driven </a:t>
            </a:r>
            <a:r>
              <a:rPr sz="1400" spc="65" dirty="0">
                <a:solidFill>
                  <a:srgbClr val="3FA9B3"/>
                </a:solidFill>
                <a:latin typeface="Calibri"/>
                <a:cs typeface="Calibri"/>
              </a:rPr>
              <a:t>decisions </a:t>
            </a:r>
            <a:r>
              <a:rPr sz="1400" spc="40" dirty="0">
                <a:solidFill>
                  <a:srgbClr val="3FA9B3"/>
                </a:solidFill>
                <a:latin typeface="Calibri"/>
                <a:cs typeface="Calibri"/>
              </a:rPr>
              <a:t>on </a:t>
            </a:r>
            <a:r>
              <a:rPr sz="1400" spc="50" dirty="0">
                <a:solidFill>
                  <a:srgbClr val="3FA9B3"/>
                </a:solidFill>
                <a:latin typeface="Calibri"/>
                <a:cs typeface="Calibri"/>
              </a:rPr>
              <a:t>the </a:t>
            </a:r>
            <a:r>
              <a:rPr sz="1400" spc="55" dirty="0">
                <a:solidFill>
                  <a:srgbClr val="3FA9B3"/>
                </a:solidFill>
                <a:latin typeface="Calibri"/>
                <a:cs typeface="Calibri"/>
              </a:rPr>
              <a:t>basis </a:t>
            </a:r>
            <a:r>
              <a:rPr sz="1400" spc="40" dirty="0">
                <a:solidFill>
                  <a:srgbClr val="3FA9B3"/>
                </a:solidFill>
                <a:latin typeface="Calibri"/>
                <a:cs typeface="Calibri"/>
              </a:rPr>
              <a:t>of  </a:t>
            </a:r>
            <a:r>
              <a:rPr sz="1400" spc="65" dirty="0">
                <a:solidFill>
                  <a:srgbClr val="3FA9B3"/>
                </a:solidFill>
                <a:latin typeface="Calibri"/>
                <a:cs typeface="Calibri"/>
              </a:rPr>
              <a:t>analytics </a:t>
            </a:r>
            <a:r>
              <a:rPr sz="1400" spc="55" dirty="0">
                <a:solidFill>
                  <a:srgbClr val="3FA9B3"/>
                </a:solidFill>
                <a:latin typeface="Calibri"/>
                <a:cs typeface="Calibri"/>
              </a:rPr>
              <a:t>available </a:t>
            </a:r>
            <a:r>
              <a:rPr sz="1400" spc="40" dirty="0">
                <a:solidFill>
                  <a:srgbClr val="3FA9B3"/>
                </a:solidFill>
                <a:latin typeface="Calibri"/>
                <a:cs typeface="Calibri"/>
              </a:rPr>
              <a:t>on </a:t>
            </a:r>
            <a:r>
              <a:rPr sz="1400" spc="55" dirty="0">
                <a:solidFill>
                  <a:srgbClr val="3FA9B3"/>
                </a:solidFill>
                <a:latin typeface="Calibri"/>
                <a:cs typeface="Calibri"/>
              </a:rPr>
              <a:t>LocoNav’s</a:t>
            </a:r>
            <a:r>
              <a:rPr sz="1400" spc="100" dirty="0">
                <a:solidFill>
                  <a:srgbClr val="3FA9B3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3FA9B3"/>
                </a:solidFill>
                <a:latin typeface="Calibri"/>
                <a:cs typeface="Calibri"/>
              </a:rPr>
              <a:t>platform.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82711" y="1313688"/>
            <a:ext cx="704088" cy="9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60792" y="2782823"/>
            <a:ext cx="1008888" cy="1069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19288" y="4258055"/>
            <a:ext cx="707135" cy="987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73499" y="276351"/>
            <a:ext cx="74987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4870" algn="l"/>
                <a:tab pos="2423795" algn="l"/>
              </a:tabLst>
            </a:pPr>
            <a:r>
              <a:rPr b="1" dirty="0">
                <a:solidFill>
                  <a:schemeClr val="tx2"/>
                </a:solidFill>
                <a:latin typeface="Calibri"/>
                <a:cs typeface="Calibri"/>
              </a:rPr>
              <a:t>Success </a:t>
            </a:r>
            <a:r>
              <a:rPr b="1" spc="-5" dirty="0">
                <a:solidFill>
                  <a:schemeClr val="tx2"/>
                </a:solidFill>
                <a:latin typeface="Calibri"/>
                <a:cs typeface="Calibri"/>
              </a:rPr>
              <a:t>Stories	</a:t>
            </a:r>
            <a:r>
              <a:rPr dirty="0">
                <a:solidFill>
                  <a:schemeClr val="tx2"/>
                </a:solidFill>
              </a:rPr>
              <a:t>|	</a:t>
            </a:r>
            <a:r>
              <a:rPr spc="-20" dirty="0">
                <a:solidFill>
                  <a:schemeClr val="tx2"/>
                </a:solidFill>
              </a:rPr>
              <a:t>Key </a:t>
            </a:r>
            <a:r>
              <a:rPr spc="-5" dirty="0">
                <a:solidFill>
                  <a:schemeClr val="tx2"/>
                </a:solidFill>
              </a:rPr>
              <a:t>Clients </a:t>
            </a:r>
            <a:r>
              <a:rPr dirty="0">
                <a:solidFill>
                  <a:schemeClr val="tx2"/>
                </a:solidFill>
              </a:rPr>
              <a:t>in </a:t>
            </a:r>
            <a:r>
              <a:rPr spc="-5" dirty="0">
                <a:solidFill>
                  <a:schemeClr val="tx2"/>
                </a:solidFill>
              </a:rPr>
              <a:t>Cement </a:t>
            </a:r>
            <a:r>
              <a:rPr dirty="0">
                <a:solidFill>
                  <a:schemeClr val="tx2"/>
                </a:solidFill>
              </a:rPr>
              <a:t>&amp;</a:t>
            </a:r>
            <a:r>
              <a:rPr spc="-60" dirty="0">
                <a:solidFill>
                  <a:schemeClr val="tx2"/>
                </a:solidFill>
              </a:rPr>
              <a:t> </a:t>
            </a:r>
            <a:r>
              <a:rPr spc="-5" dirty="0">
                <a:solidFill>
                  <a:schemeClr val="tx2"/>
                </a:solidFill>
              </a:rPr>
              <a:t>Manufacturing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457F64-9D99-45D6-B484-266722A7BB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495BE8-0DD4-40A1-8328-C1488B47FF8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22270" y="2590291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Thank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you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8EC73-68D2-4E5E-B9A8-565256685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55" y="236350"/>
            <a:ext cx="2184174" cy="2184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1869A-D128-4304-A7CA-ABDF1A9C7225}"/>
              </a:ext>
            </a:extLst>
          </p:cNvPr>
          <p:cNvSpPr txBox="1"/>
          <p:nvPr/>
        </p:nvSpPr>
        <p:spPr>
          <a:xfrm>
            <a:off x="1371600" y="3019523"/>
            <a:ext cx="784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mo@tauholdingssa.co.za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/>
              <a:t>Web:  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www.tauholdingssa.co.za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/>
              <a:t>Phone: 087 700 7634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BCED35-083B-4313-872C-CC0901D71E1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2218944"/>
            <a:ext cx="9805416" cy="4172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" y="1068908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5289356" y="0"/>
                </a:moveTo>
                <a:lnTo>
                  <a:pt x="0" y="0"/>
                </a:lnTo>
                <a:lnTo>
                  <a:pt x="0" y="554316"/>
                </a:lnTo>
                <a:lnTo>
                  <a:pt x="5289356" y="554316"/>
                </a:lnTo>
                <a:lnTo>
                  <a:pt x="5566521" y="277164"/>
                </a:lnTo>
                <a:lnTo>
                  <a:pt x="528935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" y="1068908"/>
            <a:ext cx="5567045" cy="554355"/>
          </a:xfrm>
          <a:custGeom>
            <a:avLst/>
            <a:gdLst/>
            <a:ahLst/>
            <a:cxnLst/>
            <a:rect l="l" t="t" r="r" b="b"/>
            <a:pathLst>
              <a:path w="5567045" h="554355">
                <a:moveTo>
                  <a:pt x="0" y="0"/>
                </a:moveTo>
                <a:lnTo>
                  <a:pt x="5289363" y="0"/>
                </a:lnTo>
                <a:lnTo>
                  <a:pt x="5566523" y="277158"/>
                </a:lnTo>
                <a:lnTo>
                  <a:pt x="5289363" y="554316"/>
                </a:lnTo>
                <a:lnTo>
                  <a:pt x="0" y="5543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A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3499" y="233678"/>
            <a:ext cx="421957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2"/>
                </a:solidFill>
                <a:latin typeface="Calibri"/>
                <a:cs typeface="Calibri"/>
              </a:rPr>
              <a:t>Logistics in the Cement</a:t>
            </a:r>
            <a:r>
              <a:rPr b="1" spc="-5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Industry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499" y="1111502"/>
            <a:ext cx="40582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Gaps and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the Need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Tracking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F9FDC-A6D9-4042-BDC3-316F6CE77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5ED530-1268-408E-A864-4F0CB3F9C07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60" y="1353311"/>
            <a:ext cx="6525768" cy="550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13694" y="2581147"/>
            <a:ext cx="11817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2"/>
                </a:solidFill>
                <a:latin typeface="Calibri"/>
                <a:cs typeface="Calibri"/>
              </a:rPr>
              <a:t>Shipment</a:t>
            </a:r>
            <a:r>
              <a:rPr sz="1200" b="1" spc="-6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chemeClr val="tx2"/>
                </a:solidFill>
                <a:latin typeface="Calibri"/>
                <a:cs typeface="Calibri"/>
              </a:rPr>
              <a:t>Tracking</a:t>
            </a:r>
            <a:endParaRPr sz="1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1962" y="2925571"/>
            <a:ext cx="1965960" cy="5867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1270" algn="ctr">
              <a:lnSpc>
                <a:spcPct val="100800"/>
              </a:lnSpc>
              <a:spcBef>
                <a:spcPts val="160"/>
              </a:spcBef>
            </a:pPr>
            <a:r>
              <a:rPr sz="1200" spc="-25" dirty="0">
                <a:solidFill>
                  <a:srgbClr val="7F7F7F"/>
                </a:solidFill>
                <a:latin typeface="Calibri"/>
                <a:cs typeface="Calibri"/>
              </a:rPr>
              <a:t>Track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Visibility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of all </a:t>
            </a:r>
            <a:r>
              <a:rPr sz="1200" spc="-15" dirty="0">
                <a:solidFill>
                  <a:srgbClr val="7F7F7F"/>
                </a:solidFill>
                <a:latin typeface="Calibri"/>
                <a:cs typeface="Calibri"/>
              </a:rPr>
              <a:t>outbound 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shipments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via </a:t>
            </a:r>
            <a:r>
              <a:rPr sz="1200" spc="-15" dirty="0">
                <a:solidFill>
                  <a:srgbClr val="7F7F7F"/>
                </a:solidFill>
                <a:latin typeface="Calibri"/>
                <a:cs typeface="Calibri"/>
              </a:rPr>
              <a:t>advanced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tools</a:t>
            </a:r>
            <a:r>
              <a:rPr sz="1200" spc="-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&amp; 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identify </a:t>
            </a:r>
            <a:r>
              <a:rPr sz="1200" spc="-15" dirty="0">
                <a:solidFill>
                  <a:srgbClr val="7F7F7F"/>
                </a:solidFill>
                <a:latin typeface="Calibri"/>
                <a:cs typeface="Calibri"/>
              </a:rPr>
              <a:t>various</a:t>
            </a:r>
            <a:r>
              <a:rPr sz="1200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7F7F7F"/>
                </a:solidFill>
                <a:latin typeface="Calibri"/>
                <a:cs typeface="Calibri"/>
              </a:rPr>
              <a:t>statuses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9314" y="5132323"/>
            <a:ext cx="6496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2"/>
                </a:solidFill>
                <a:latin typeface="Calibri"/>
                <a:cs typeface="Calibri"/>
              </a:rPr>
              <a:t>Reporting</a:t>
            </a:r>
            <a:endParaRPr sz="1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1726" y="5501132"/>
            <a:ext cx="2185035" cy="75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99400"/>
              </a:lnSpc>
              <a:spcBef>
                <a:spcPts val="105"/>
              </a:spcBef>
            </a:pP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Identify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200" spc="-15" dirty="0">
                <a:solidFill>
                  <a:srgbClr val="7F7F7F"/>
                </a:solidFill>
                <a:latin typeface="Calibri"/>
                <a:cs typeface="Calibri"/>
              </a:rPr>
              <a:t>defaulters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–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assets 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unavailable at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the allotted spots 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during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the prescribed times. Thus, 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minimize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inefficiencies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1454" y="2562859"/>
            <a:ext cx="12084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2"/>
                </a:solidFill>
                <a:latin typeface="Calibri"/>
                <a:cs typeface="Calibri"/>
              </a:rPr>
              <a:t>Live </a:t>
            </a:r>
            <a:r>
              <a:rPr sz="1200" b="1" spc="-10" dirty="0">
                <a:solidFill>
                  <a:schemeClr val="tx2"/>
                </a:solidFill>
                <a:latin typeface="Calibri"/>
                <a:cs typeface="Calibri"/>
              </a:rPr>
              <a:t>Asset</a:t>
            </a:r>
            <a:r>
              <a:rPr sz="1200" b="1" spc="-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chemeClr val="tx2"/>
                </a:solidFill>
                <a:latin typeface="Calibri"/>
                <a:cs typeface="Calibri"/>
              </a:rPr>
              <a:t>Tracking</a:t>
            </a:r>
            <a:endParaRPr sz="1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4180" y="2931667"/>
            <a:ext cx="178308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85"/>
              </a:spcBef>
            </a:pPr>
            <a:r>
              <a:rPr sz="1200" spc="-15" dirty="0">
                <a:solidFill>
                  <a:srgbClr val="7F7F7F"/>
                </a:solidFill>
                <a:latin typeface="Calibri"/>
                <a:cs typeface="Calibri"/>
              </a:rPr>
              <a:t>Have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bird-eye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view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on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all 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assets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that are plying for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the 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company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4639" y="5129276"/>
            <a:ext cx="104266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2"/>
                </a:solidFill>
                <a:latin typeface="Calibri"/>
                <a:cs typeface="Calibri"/>
              </a:rPr>
              <a:t>Real-time</a:t>
            </a:r>
            <a:r>
              <a:rPr sz="1200" b="1" spc="-7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chemeClr val="tx2"/>
                </a:solidFill>
                <a:latin typeface="Calibri"/>
                <a:cs typeface="Calibri"/>
              </a:rPr>
              <a:t>Alerts</a:t>
            </a:r>
            <a:endParaRPr sz="1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9862" y="5498083"/>
            <a:ext cx="1791970" cy="75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05"/>
              </a:spcBef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Get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notified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of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various</a:t>
            </a:r>
            <a:r>
              <a:rPr sz="1200" spc="-6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event 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types (Geofence Entry/Exit,  Stoppages, </a:t>
            </a:r>
            <a:r>
              <a:rPr sz="1200" spc="-15" dirty="0">
                <a:solidFill>
                  <a:srgbClr val="7F7F7F"/>
                </a:solidFill>
                <a:latin typeface="Calibri"/>
                <a:cs typeface="Calibri"/>
              </a:rPr>
              <a:t>Tampering, 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Delays,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etc)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73499" y="233678"/>
            <a:ext cx="26054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solidFill>
                  <a:schemeClr val="tx2"/>
                </a:solidFill>
                <a:latin typeface="Calibri"/>
                <a:cs typeface="Calibri"/>
              </a:rPr>
              <a:t>Features </a:t>
            </a:r>
            <a:r>
              <a:rPr b="1" dirty="0">
                <a:solidFill>
                  <a:schemeClr val="tx2"/>
                </a:solidFill>
                <a:latin typeface="Calibri"/>
                <a:cs typeface="Calibri"/>
              </a:rPr>
              <a:t>of</a:t>
            </a:r>
            <a:r>
              <a:rPr b="1" spc="-3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Product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49096" y="2581147"/>
            <a:ext cx="15347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2"/>
                </a:solidFill>
                <a:latin typeface="Calibri"/>
                <a:cs typeface="Calibri"/>
              </a:rPr>
              <a:t>Identify </a:t>
            </a:r>
            <a:r>
              <a:rPr sz="1200" b="1" spc="-10" dirty="0">
                <a:solidFill>
                  <a:schemeClr val="tx2"/>
                </a:solidFill>
                <a:latin typeface="Calibri"/>
                <a:cs typeface="Calibri"/>
              </a:rPr>
              <a:t>theft </a:t>
            </a:r>
            <a:r>
              <a:rPr sz="1200" b="1" dirty="0">
                <a:solidFill>
                  <a:schemeClr val="tx2"/>
                </a:solidFill>
                <a:latin typeface="Calibri"/>
                <a:cs typeface="Calibri"/>
              </a:rPr>
              <a:t>/</a:t>
            </a:r>
            <a:r>
              <a:rPr sz="1200" b="1" spc="-6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chemeClr val="tx2"/>
                </a:solidFill>
                <a:latin typeface="Calibri"/>
                <a:cs typeface="Calibri"/>
              </a:rPr>
              <a:t>pilferage</a:t>
            </a:r>
            <a:endParaRPr sz="1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87349" y="2925571"/>
            <a:ext cx="2057400" cy="5867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indent="1270" algn="ctr">
              <a:lnSpc>
                <a:spcPct val="100800"/>
              </a:lnSpc>
              <a:spcBef>
                <a:spcPts val="160"/>
              </a:spcBef>
            </a:pP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With the help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of our </a:t>
            </a:r>
            <a:r>
              <a:rPr sz="1200" spc="-15" dirty="0">
                <a:solidFill>
                  <a:srgbClr val="7F7F7F"/>
                </a:solidFill>
                <a:latin typeface="Calibri"/>
                <a:cs typeface="Calibri"/>
              </a:rPr>
              <a:t>intelligent 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algorithms, </a:t>
            </a:r>
            <a:r>
              <a:rPr sz="1200" spc="-15" dirty="0">
                <a:solidFill>
                  <a:srgbClr val="7F7F7F"/>
                </a:solidFill>
                <a:latin typeface="Calibri"/>
                <a:cs typeface="Calibri"/>
              </a:rPr>
              <a:t>track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and identify</a:t>
            </a:r>
            <a:r>
              <a:rPr sz="1200" spc="-6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the  sources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of</a:t>
            </a:r>
            <a:r>
              <a:rPr sz="1200" spc="-20" dirty="0">
                <a:solidFill>
                  <a:srgbClr val="7F7F7F"/>
                </a:solidFill>
                <a:latin typeface="Calibri"/>
                <a:cs typeface="Calibri"/>
              </a:rPr>
              <a:t> pilferages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01103" y="5132323"/>
            <a:ext cx="14293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2"/>
                </a:solidFill>
                <a:latin typeface="Calibri"/>
                <a:cs typeface="Calibri"/>
              </a:rPr>
              <a:t>Expense</a:t>
            </a:r>
            <a:r>
              <a:rPr sz="1200" b="1" spc="-4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chemeClr val="tx2"/>
                </a:solidFill>
                <a:latin typeface="Calibri"/>
                <a:cs typeface="Calibri"/>
              </a:rPr>
              <a:t>Management</a:t>
            </a:r>
            <a:endParaRPr sz="1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13498" y="5501132"/>
            <a:ext cx="2204720" cy="7543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344805">
              <a:lnSpc>
                <a:spcPts val="1390"/>
              </a:lnSpc>
              <a:spcBef>
                <a:spcPts val="185"/>
              </a:spcBef>
            </a:pP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Control over drivers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and  vehicles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Expenditure by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monitoring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  <a:spcBef>
                <a:spcPts val="35"/>
              </a:spcBef>
            </a:pP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cash.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Also,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Go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Cashless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87773" y="3886200"/>
            <a:ext cx="1816735" cy="1095375"/>
          </a:xfrm>
          <a:custGeom>
            <a:avLst/>
            <a:gdLst/>
            <a:ahLst/>
            <a:cxnLst/>
            <a:rect l="l" t="t" r="r" b="b"/>
            <a:pathLst>
              <a:path w="1816735" h="1095375">
                <a:moveTo>
                  <a:pt x="0" y="0"/>
                </a:moveTo>
                <a:lnTo>
                  <a:pt x="1816138" y="0"/>
                </a:lnTo>
                <a:lnTo>
                  <a:pt x="1816138" y="1094879"/>
                </a:lnTo>
                <a:lnTo>
                  <a:pt x="0" y="10948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87773" y="3886200"/>
            <a:ext cx="1816735" cy="1095375"/>
          </a:xfrm>
          <a:custGeom>
            <a:avLst/>
            <a:gdLst/>
            <a:ahLst/>
            <a:cxnLst/>
            <a:rect l="l" t="t" r="r" b="b"/>
            <a:pathLst>
              <a:path w="1816735" h="1095375">
                <a:moveTo>
                  <a:pt x="0" y="0"/>
                </a:moveTo>
                <a:lnTo>
                  <a:pt x="1816131" y="0"/>
                </a:lnTo>
                <a:lnTo>
                  <a:pt x="1816131" y="1094870"/>
                </a:lnTo>
                <a:lnTo>
                  <a:pt x="0" y="109487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2688" y="3843528"/>
            <a:ext cx="990600" cy="1072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BD231C-79C5-4D4A-8713-77B285C51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D1EBF7-7FB7-475C-B272-B0F9558AAFD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499" y="233678"/>
            <a:ext cx="45161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6264" algn="l"/>
                <a:tab pos="2155190" algn="l"/>
              </a:tabLst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Optimization	</a:t>
            </a:r>
            <a:r>
              <a:rPr dirty="0">
                <a:solidFill>
                  <a:schemeClr val="tx2"/>
                </a:solidFill>
              </a:rPr>
              <a:t>|	</a:t>
            </a:r>
            <a:r>
              <a:rPr spc="-15" dirty="0">
                <a:solidFill>
                  <a:schemeClr val="tx2"/>
                </a:solidFill>
              </a:rPr>
              <a:t>Cost </a:t>
            </a:r>
            <a:r>
              <a:rPr dirty="0">
                <a:solidFill>
                  <a:schemeClr val="tx2"/>
                </a:solidFill>
              </a:rPr>
              <a:t>&amp;</a:t>
            </a:r>
            <a:r>
              <a:rPr spc="-40" dirty="0">
                <a:solidFill>
                  <a:schemeClr val="tx2"/>
                </a:solidFill>
              </a:rPr>
              <a:t> </a:t>
            </a:r>
            <a:r>
              <a:rPr spc="-15" dirty="0">
                <a:solidFill>
                  <a:schemeClr val="tx2"/>
                </a:solidFill>
              </a:rPr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3457" y="1406652"/>
            <a:ext cx="2764155" cy="40128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chemeClr val="tx2"/>
                </a:solidFill>
                <a:latin typeface="Calibri"/>
                <a:cs typeface="Calibri"/>
              </a:rPr>
              <a:t>Turn </a:t>
            </a:r>
            <a:r>
              <a:rPr sz="1400" b="1" dirty="0">
                <a:solidFill>
                  <a:schemeClr val="tx2"/>
                </a:solidFill>
                <a:latin typeface="Calibri"/>
                <a:cs typeface="Calibri"/>
              </a:rPr>
              <a:t>Around</a:t>
            </a:r>
            <a:r>
              <a:rPr sz="1400" b="1" spc="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chemeClr val="tx2"/>
                </a:solidFill>
                <a:latin typeface="Calibri"/>
                <a:cs typeface="Calibri"/>
              </a:rPr>
              <a:t>Time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marR="99695">
              <a:lnSpc>
                <a:spcPct val="102200"/>
              </a:lnSpc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Optimize both 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‘In-Plant’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&amp; 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Outbound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movement using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recursive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analysis. 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Identify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take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action against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repetitive  defaulters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tx2"/>
                </a:solidFill>
                <a:latin typeface="Calibri"/>
                <a:cs typeface="Calibri"/>
              </a:rPr>
              <a:t>Distance</a:t>
            </a:r>
            <a:r>
              <a:rPr sz="1400" b="1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/>
                </a:solidFill>
                <a:latin typeface="Calibri"/>
                <a:cs typeface="Calibri"/>
              </a:rPr>
              <a:t>Correction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 marR="5080">
              <a:lnSpc>
                <a:spcPct val="103899"/>
              </a:lnSpc>
            </a:pP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Create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repository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of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dealer locations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&amp;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eliminate cases where the distances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in the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ERP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system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is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leading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unnecessarily high 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payouts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Transporter</a:t>
            </a:r>
            <a:r>
              <a:rPr sz="1400" b="1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/>
                </a:solidFill>
                <a:latin typeface="Calibri"/>
                <a:cs typeface="Calibri"/>
              </a:rPr>
              <a:t>Performance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41910">
              <a:lnSpc>
                <a:spcPct val="101699"/>
              </a:lnSpc>
              <a:spcBef>
                <a:spcPts val="1495"/>
              </a:spcBef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Insightful reports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&amp;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analysis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on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no.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of trips  undertaken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and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their statuses. Incentivize  or penalize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based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on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their performances 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ensure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higher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standard of</a:t>
            </a:r>
            <a:r>
              <a:rPr sz="1200" spc="8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operations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9991" y="1406652"/>
            <a:ext cx="2824480" cy="3982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chemeClr val="tx2"/>
                </a:solidFill>
                <a:latin typeface="Calibri"/>
                <a:cs typeface="Calibri"/>
              </a:rPr>
              <a:t>Dealer </a:t>
            </a:r>
            <a:r>
              <a:rPr sz="1400" b="1" dirty="0">
                <a:solidFill>
                  <a:schemeClr val="tx2"/>
                </a:solidFill>
                <a:latin typeface="Calibri"/>
                <a:cs typeface="Calibri"/>
              </a:rPr>
              <a:t>Performance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marR="20955">
              <a:lnSpc>
                <a:spcPct val="102200"/>
              </a:lnSpc>
            </a:pP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Identify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dealer performance via reports 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generated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using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trip related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metrics such as 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completed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shipments, unsuccessful  shipments, deviation, dealer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detention</a:t>
            </a:r>
            <a:r>
              <a:rPr sz="1200" spc="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etc.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tx2"/>
                </a:solidFill>
                <a:latin typeface="Calibri"/>
                <a:cs typeface="Calibri"/>
              </a:rPr>
              <a:t>Increased </a:t>
            </a:r>
            <a:r>
              <a:rPr sz="1400" b="1" spc="-20" dirty="0">
                <a:solidFill>
                  <a:schemeClr val="tx2"/>
                </a:solidFill>
                <a:latin typeface="Calibri"/>
                <a:cs typeface="Calibri"/>
              </a:rPr>
              <a:t>Trip</a:t>
            </a:r>
            <a:r>
              <a:rPr sz="1400" b="1" spc="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/>
                </a:solidFill>
                <a:latin typeface="Calibri"/>
                <a:cs typeface="Calibri"/>
              </a:rPr>
              <a:t>Frequency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9525">
              <a:lnSpc>
                <a:spcPct val="104400"/>
              </a:lnSpc>
              <a:spcBef>
                <a:spcPts val="1455"/>
              </a:spcBef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Provide visibility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dealers along with the  </a:t>
            </a:r>
            <a:r>
              <a:rPr sz="1200" spc="-25" dirty="0">
                <a:solidFill>
                  <a:srgbClr val="7F7F7F"/>
                </a:solidFill>
                <a:latin typeface="Calibri"/>
                <a:cs typeface="Calibri"/>
              </a:rPr>
              <a:t>ETA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ensure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 detention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time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is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reduced  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and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thereby facilitate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quicker return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to 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plant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5" dirty="0">
                <a:solidFill>
                  <a:schemeClr val="tx2"/>
                </a:solidFill>
                <a:latin typeface="Calibri"/>
                <a:cs typeface="Calibri"/>
              </a:rPr>
              <a:t>Demand</a:t>
            </a:r>
            <a:r>
              <a:rPr sz="1400" b="1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/>
                </a:solidFill>
                <a:latin typeface="Calibri"/>
                <a:cs typeface="Calibri"/>
              </a:rPr>
              <a:t>Forecasting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marR="5080">
              <a:lnSpc>
                <a:spcPct val="102200"/>
              </a:lnSpc>
            </a:pP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Daily report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of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vehicle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status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for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precise  planning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to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aid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in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increased serviceability 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to 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facilitate greater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sales volumes and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thereby  capture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larger 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market</a:t>
            </a:r>
            <a:r>
              <a:rPr sz="1200" spc="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7F7F7F"/>
                </a:solidFill>
                <a:latin typeface="Calibri"/>
                <a:cs typeface="Calibri"/>
              </a:rPr>
              <a:t>share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023" y="862583"/>
            <a:ext cx="2319528" cy="4992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1703" y="838200"/>
            <a:ext cx="2286000" cy="4989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687C19-E530-41BC-978C-01EA6912C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742F38-642C-481B-97BE-6274581FC9D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12" y="0"/>
            <a:ext cx="12176187" cy="6853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499" y="233678"/>
            <a:ext cx="17056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2"/>
                </a:solidFill>
                <a:latin typeface="Calibri"/>
                <a:cs typeface="Calibri"/>
              </a:rPr>
              <a:t>Live</a:t>
            </a:r>
            <a:r>
              <a:rPr b="1" spc="-8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chemeClr val="tx2"/>
                </a:solidFill>
                <a:latin typeface="Calibri"/>
                <a:cs typeface="Calibri"/>
              </a:rPr>
              <a:t>Tracking</a:t>
            </a:r>
          </a:p>
        </p:txBody>
      </p:sp>
      <p:sp>
        <p:nvSpPr>
          <p:cNvPr id="4" name="object 4"/>
          <p:cNvSpPr/>
          <p:nvPr/>
        </p:nvSpPr>
        <p:spPr>
          <a:xfrm>
            <a:off x="3105911" y="2130551"/>
            <a:ext cx="6787896" cy="383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8104" y="2179320"/>
            <a:ext cx="6687311" cy="3736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91842" y="979423"/>
            <a:ext cx="3220720" cy="81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chemeClr val="tx2"/>
                </a:solidFill>
                <a:latin typeface="Calibri"/>
                <a:cs typeface="Calibri"/>
              </a:rPr>
              <a:t>Track </a:t>
            </a: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movement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of </a:t>
            </a:r>
            <a:r>
              <a:rPr sz="1500" spc="-10" dirty="0">
                <a:solidFill>
                  <a:schemeClr val="tx2"/>
                </a:solidFill>
                <a:latin typeface="Calibri"/>
                <a:cs typeface="Calibri"/>
              </a:rPr>
              <a:t>any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particular</a:t>
            </a:r>
            <a:r>
              <a:rPr sz="1500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vehicle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chemeClr val="tx2"/>
                </a:solidFill>
                <a:latin typeface="Calibri"/>
                <a:cs typeface="Calibri"/>
              </a:rPr>
              <a:t>Have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a </a:t>
            </a:r>
            <a:r>
              <a:rPr sz="1500" spc="-15" dirty="0">
                <a:solidFill>
                  <a:schemeClr val="tx2"/>
                </a:solidFill>
                <a:latin typeface="Calibri"/>
                <a:cs typeface="Calibri"/>
              </a:rPr>
              <a:t>hawk-eye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view of </a:t>
            </a: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the </a:t>
            </a:r>
            <a:r>
              <a:rPr sz="1500" spc="-10" dirty="0">
                <a:solidFill>
                  <a:schemeClr val="tx2"/>
                </a:solidFill>
                <a:latin typeface="Calibri"/>
                <a:cs typeface="Calibri"/>
              </a:rPr>
              <a:t>entire</a:t>
            </a:r>
            <a:r>
              <a:rPr sz="1500" spc="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fleet</a:t>
            </a:r>
          </a:p>
        </p:txBody>
      </p:sp>
      <p:sp>
        <p:nvSpPr>
          <p:cNvPr id="7" name="object 7"/>
          <p:cNvSpPr/>
          <p:nvPr/>
        </p:nvSpPr>
        <p:spPr>
          <a:xfrm>
            <a:off x="3118104" y="2414016"/>
            <a:ext cx="6687311" cy="3496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800" y="2151888"/>
            <a:ext cx="1898904" cy="3758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9014" y="982471"/>
            <a:ext cx="3420745" cy="81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Analysis of </a:t>
            </a: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the </a:t>
            </a:r>
            <a:r>
              <a:rPr sz="1500" spc="-10" dirty="0">
                <a:solidFill>
                  <a:schemeClr val="tx2"/>
                </a:solidFill>
                <a:latin typeface="Calibri"/>
                <a:cs typeface="Calibri"/>
              </a:rPr>
              <a:t>routes, traffic,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idle times</a:t>
            </a:r>
            <a:r>
              <a:rPr sz="1500" spc="-10" dirty="0">
                <a:solidFill>
                  <a:schemeClr val="tx2"/>
                </a:solidFill>
                <a:latin typeface="Calibri"/>
                <a:cs typeface="Calibri"/>
              </a:rPr>
              <a:t> etc.</a:t>
            </a:r>
            <a:endParaRPr sz="15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Customizable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time and </a:t>
            </a:r>
            <a:r>
              <a:rPr sz="1500" spc="-10" dirty="0">
                <a:solidFill>
                  <a:schemeClr val="tx2"/>
                </a:solidFill>
                <a:latin typeface="Calibri"/>
                <a:cs typeface="Calibri"/>
              </a:rPr>
              <a:t>date</a:t>
            </a:r>
            <a:r>
              <a:rPr sz="1500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settings</a:t>
            </a:r>
            <a:endParaRPr sz="15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5175" y="807719"/>
            <a:ext cx="1508760" cy="1197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0158" y="963002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90">
                <a:moveTo>
                  <a:pt x="156717" y="0"/>
                </a:moveTo>
                <a:lnTo>
                  <a:pt x="0" y="156705"/>
                </a:lnTo>
                <a:lnTo>
                  <a:pt x="156717" y="313423"/>
                </a:lnTo>
                <a:lnTo>
                  <a:pt x="313423" y="156705"/>
                </a:lnTo>
                <a:lnTo>
                  <a:pt x="156717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0158" y="963002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90">
                <a:moveTo>
                  <a:pt x="0" y="156714"/>
                </a:moveTo>
                <a:lnTo>
                  <a:pt x="156714" y="0"/>
                </a:lnTo>
                <a:lnTo>
                  <a:pt x="313428" y="156714"/>
                </a:lnTo>
                <a:lnTo>
                  <a:pt x="156714" y="313428"/>
                </a:lnTo>
                <a:lnTo>
                  <a:pt x="0" y="15671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2432" y="1515541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89">
                <a:moveTo>
                  <a:pt x="156717" y="0"/>
                </a:moveTo>
                <a:lnTo>
                  <a:pt x="0" y="156717"/>
                </a:lnTo>
                <a:lnTo>
                  <a:pt x="156717" y="313436"/>
                </a:lnTo>
                <a:lnTo>
                  <a:pt x="313423" y="156717"/>
                </a:lnTo>
                <a:lnTo>
                  <a:pt x="156717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2432" y="1515541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89">
                <a:moveTo>
                  <a:pt x="0" y="156714"/>
                </a:moveTo>
                <a:lnTo>
                  <a:pt x="156714" y="0"/>
                </a:lnTo>
                <a:lnTo>
                  <a:pt x="313428" y="156714"/>
                </a:lnTo>
                <a:lnTo>
                  <a:pt x="156714" y="313428"/>
                </a:lnTo>
                <a:lnTo>
                  <a:pt x="0" y="15671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88418" y="959358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90">
                <a:moveTo>
                  <a:pt x="156717" y="0"/>
                </a:moveTo>
                <a:lnTo>
                  <a:pt x="0" y="156705"/>
                </a:lnTo>
                <a:lnTo>
                  <a:pt x="156717" y="313423"/>
                </a:lnTo>
                <a:lnTo>
                  <a:pt x="313436" y="156705"/>
                </a:lnTo>
                <a:lnTo>
                  <a:pt x="156717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88418" y="959358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90">
                <a:moveTo>
                  <a:pt x="0" y="156714"/>
                </a:moveTo>
                <a:lnTo>
                  <a:pt x="156714" y="0"/>
                </a:lnTo>
                <a:lnTo>
                  <a:pt x="313428" y="156714"/>
                </a:lnTo>
                <a:lnTo>
                  <a:pt x="156714" y="313428"/>
                </a:lnTo>
                <a:lnTo>
                  <a:pt x="0" y="15671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0691" y="1511896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89">
                <a:moveTo>
                  <a:pt x="156718" y="0"/>
                </a:moveTo>
                <a:lnTo>
                  <a:pt x="0" y="156717"/>
                </a:lnTo>
                <a:lnTo>
                  <a:pt x="156718" y="313423"/>
                </a:lnTo>
                <a:lnTo>
                  <a:pt x="313436" y="156717"/>
                </a:lnTo>
                <a:lnTo>
                  <a:pt x="156718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90691" y="1511896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89">
                <a:moveTo>
                  <a:pt x="0" y="156714"/>
                </a:moveTo>
                <a:lnTo>
                  <a:pt x="156714" y="0"/>
                </a:lnTo>
                <a:lnTo>
                  <a:pt x="313428" y="156714"/>
                </a:lnTo>
                <a:lnTo>
                  <a:pt x="156714" y="313428"/>
                </a:lnTo>
                <a:lnTo>
                  <a:pt x="0" y="15671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859900-C6AB-43F2-84D9-C942F32427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070ED8-0933-4E78-AEDB-1C93B1280D2E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499" y="233678"/>
            <a:ext cx="24485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2"/>
                </a:solidFill>
                <a:latin typeface="Calibri"/>
                <a:cs typeface="Calibri"/>
              </a:rPr>
              <a:t>Shipment</a:t>
            </a:r>
            <a:r>
              <a:rPr b="1" spc="-9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chemeClr val="tx2"/>
                </a:solidFill>
                <a:latin typeface="Calibri"/>
                <a:cs typeface="Calibri"/>
              </a:rPr>
              <a:t>Tracking</a:t>
            </a:r>
          </a:p>
        </p:txBody>
      </p:sp>
      <p:sp>
        <p:nvSpPr>
          <p:cNvPr id="3" name="object 3"/>
          <p:cNvSpPr/>
          <p:nvPr/>
        </p:nvSpPr>
        <p:spPr>
          <a:xfrm>
            <a:off x="536093" y="814171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592439" y="0"/>
                </a:moveTo>
                <a:lnTo>
                  <a:pt x="0" y="592429"/>
                </a:lnTo>
                <a:lnTo>
                  <a:pt x="592439" y="1184871"/>
                </a:lnTo>
                <a:lnTo>
                  <a:pt x="1184883" y="592429"/>
                </a:lnTo>
                <a:lnTo>
                  <a:pt x="5924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093" y="814171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0" y="592440"/>
                </a:moveTo>
                <a:lnTo>
                  <a:pt x="592440" y="0"/>
                </a:lnTo>
                <a:lnTo>
                  <a:pt x="1184880" y="592440"/>
                </a:lnTo>
                <a:lnTo>
                  <a:pt x="592440" y="1184880"/>
                </a:lnTo>
                <a:lnTo>
                  <a:pt x="0" y="59244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943" y="877824"/>
            <a:ext cx="1908048" cy="1347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64232" y="961135"/>
            <a:ext cx="756983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Visibility of all </a:t>
            </a: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outbound shipments equipped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with </a:t>
            </a: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intelligent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algorithms </a:t>
            </a:r>
            <a:r>
              <a:rPr sz="1500" spc="-10" dirty="0">
                <a:solidFill>
                  <a:schemeClr val="tx2"/>
                </a:solidFill>
                <a:latin typeface="Calibri"/>
                <a:cs typeface="Calibri"/>
              </a:rPr>
              <a:t>to </a:t>
            </a: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identify various</a:t>
            </a:r>
            <a:r>
              <a:rPr sz="1500" spc="1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chemeClr val="tx2"/>
                </a:solidFill>
                <a:latin typeface="Calibri"/>
                <a:cs typeface="Calibri"/>
              </a:rPr>
              <a:t>states</a:t>
            </a:r>
            <a:endParaRPr sz="15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77717" y="1475219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5" h="256539">
                <a:moveTo>
                  <a:pt x="1008824" y="0"/>
                </a:moveTo>
                <a:lnTo>
                  <a:pt x="0" y="0"/>
                </a:lnTo>
                <a:lnTo>
                  <a:pt x="0" y="256032"/>
                </a:lnTo>
                <a:lnTo>
                  <a:pt x="1008824" y="256032"/>
                </a:lnTo>
                <a:lnTo>
                  <a:pt x="1136840" y="128028"/>
                </a:lnTo>
                <a:lnTo>
                  <a:pt x="1008824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7717" y="1475219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5" h="256539">
                <a:moveTo>
                  <a:pt x="0" y="0"/>
                </a:moveTo>
                <a:lnTo>
                  <a:pt x="1008830" y="0"/>
                </a:lnTo>
                <a:lnTo>
                  <a:pt x="1136840" y="128016"/>
                </a:lnTo>
                <a:lnTo>
                  <a:pt x="1008830" y="256030"/>
                </a:lnTo>
                <a:lnTo>
                  <a:pt x="0" y="25603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1718" y="1475219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5" h="256539">
                <a:moveTo>
                  <a:pt x="1136840" y="0"/>
                </a:moveTo>
                <a:lnTo>
                  <a:pt x="128015" y="0"/>
                </a:lnTo>
                <a:lnTo>
                  <a:pt x="0" y="128015"/>
                </a:lnTo>
                <a:lnTo>
                  <a:pt x="128015" y="256032"/>
                </a:lnTo>
                <a:lnTo>
                  <a:pt x="1136840" y="256032"/>
                </a:lnTo>
                <a:lnTo>
                  <a:pt x="11368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1718" y="1475221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5" h="256539">
                <a:moveTo>
                  <a:pt x="1136840" y="256030"/>
                </a:moveTo>
                <a:lnTo>
                  <a:pt x="128010" y="256030"/>
                </a:lnTo>
                <a:lnTo>
                  <a:pt x="0" y="128014"/>
                </a:lnTo>
                <a:lnTo>
                  <a:pt x="128010" y="0"/>
                </a:lnTo>
                <a:lnTo>
                  <a:pt x="1136840" y="0"/>
                </a:lnTo>
                <a:lnTo>
                  <a:pt x="1136840" y="25603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04377" y="1463179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5" h="256539">
                <a:moveTo>
                  <a:pt x="1008824" y="0"/>
                </a:moveTo>
                <a:lnTo>
                  <a:pt x="0" y="0"/>
                </a:lnTo>
                <a:lnTo>
                  <a:pt x="0" y="256031"/>
                </a:lnTo>
                <a:lnTo>
                  <a:pt x="1008824" y="256031"/>
                </a:lnTo>
                <a:lnTo>
                  <a:pt x="1136840" y="128015"/>
                </a:lnTo>
                <a:lnTo>
                  <a:pt x="100882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4377" y="1463179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5" h="256539">
                <a:moveTo>
                  <a:pt x="0" y="0"/>
                </a:moveTo>
                <a:lnTo>
                  <a:pt x="1008830" y="0"/>
                </a:lnTo>
                <a:lnTo>
                  <a:pt x="1136840" y="128016"/>
                </a:lnTo>
                <a:lnTo>
                  <a:pt x="1008830" y="256030"/>
                </a:lnTo>
                <a:lnTo>
                  <a:pt x="0" y="25603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8378" y="1463179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5" h="256539">
                <a:moveTo>
                  <a:pt x="1136840" y="0"/>
                </a:moveTo>
                <a:lnTo>
                  <a:pt x="128015" y="0"/>
                </a:lnTo>
                <a:lnTo>
                  <a:pt x="0" y="128015"/>
                </a:lnTo>
                <a:lnTo>
                  <a:pt x="128015" y="256031"/>
                </a:lnTo>
                <a:lnTo>
                  <a:pt x="1136840" y="256031"/>
                </a:lnTo>
                <a:lnTo>
                  <a:pt x="1136840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8378" y="1463181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5" h="256539">
                <a:moveTo>
                  <a:pt x="1136840" y="256030"/>
                </a:moveTo>
                <a:lnTo>
                  <a:pt x="128010" y="256030"/>
                </a:lnTo>
                <a:lnTo>
                  <a:pt x="0" y="128014"/>
                </a:lnTo>
                <a:lnTo>
                  <a:pt x="128010" y="0"/>
                </a:lnTo>
                <a:lnTo>
                  <a:pt x="1136840" y="0"/>
                </a:lnTo>
                <a:lnTo>
                  <a:pt x="1136840" y="25603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51057" y="1468691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5" h="256539">
                <a:moveTo>
                  <a:pt x="1008824" y="0"/>
                </a:moveTo>
                <a:lnTo>
                  <a:pt x="0" y="0"/>
                </a:lnTo>
                <a:lnTo>
                  <a:pt x="0" y="256032"/>
                </a:lnTo>
                <a:lnTo>
                  <a:pt x="1008824" y="256032"/>
                </a:lnTo>
                <a:lnTo>
                  <a:pt x="1136840" y="128016"/>
                </a:lnTo>
                <a:lnTo>
                  <a:pt x="100882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1057" y="1468691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5" h="256539">
                <a:moveTo>
                  <a:pt x="0" y="0"/>
                </a:moveTo>
                <a:lnTo>
                  <a:pt x="1008830" y="0"/>
                </a:lnTo>
                <a:lnTo>
                  <a:pt x="1136840" y="128016"/>
                </a:lnTo>
                <a:lnTo>
                  <a:pt x="1008830" y="256030"/>
                </a:lnTo>
                <a:lnTo>
                  <a:pt x="0" y="25603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5058" y="1468691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5" h="256539">
                <a:moveTo>
                  <a:pt x="1136840" y="0"/>
                </a:moveTo>
                <a:lnTo>
                  <a:pt x="128015" y="0"/>
                </a:lnTo>
                <a:lnTo>
                  <a:pt x="0" y="128016"/>
                </a:lnTo>
                <a:lnTo>
                  <a:pt x="128015" y="256032"/>
                </a:lnTo>
                <a:lnTo>
                  <a:pt x="1136840" y="256032"/>
                </a:lnTo>
                <a:lnTo>
                  <a:pt x="1136840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05058" y="1468693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5" h="256539">
                <a:moveTo>
                  <a:pt x="1136840" y="256030"/>
                </a:moveTo>
                <a:lnTo>
                  <a:pt x="128010" y="256030"/>
                </a:lnTo>
                <a:lnTo>
                  <a:pt x="0" y="128014"/>
                </a:lnTo>
                <a:lnTo>
                  <a:pt x="128010" y="0"/>
                </a:lnTo>
                <a:lnTo>
                  <a:pt x="1136840" y="0"/>
                </a:lnTo>
                <a:lnTo>
                  <a:pt x="1136840" y="25603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4397" y="1468691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4" h="256539">
                <a:moveTo>
                  <a:pt x="1008824" y="0"/>
                </a:moveTo>
                <a:lnTo>
                  <a:pt x="0" y="0"/>
                </a:lnTo>
                <a:lnTo>
                  <a:pt x="0" y="256032"/>
                </a:lnTo>
                <a:lnTo>
                  <a:pt x="1008824" y="256032"/>
                </a:lnTo>
                <a:lnTo>
                  <a:pt x="1136840" y="128016"/>
                </a:lnTo>
                <a:lnTo>
                  <a:pt x="1008824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24397" y="1468691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4" h="256539">
                <a:moveTo>
                  <a:pt x="0" y="0"/>
                </a:moveTo>
                <a:lnTo>
                  <a:pt x="1008830" y="0"/>
                </a:lnTo>
                <a:lnTo>
                  <a:pt x="1136840" y="128016"/>
                </a:lnTo>
                <a:lnTo>
                  <a:pt x="1008830" y="256030"/>
                </a:lnTo>
                <a:lnTo>
                  <a:pt x="0" y="25603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8397" y="1468691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4" h="256539">
                <a:moveTo>
                  <a:pt x="1136840" y="0"/>
                </a:moveTo>
                <a:lnTo>
                  <a:pt x="128015" y="0"/>
                </a:lnTo>
                <a:lnTo>
                  <a:pt x="0" y="128016"/>
                </a:lnTo>
                <a:lnTo>
                  <a:pt x="128015" y="256032"/>
                </a:lnTo>
                <a:lnTo>
                  <a:pt x="1136840" y="256032"/>
                </a:lnTo>
                <a:lnTo>
                  <a:pt x="11368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78397" y="1468693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4" h="256539">
                <a:moveTo>
                  <a:pt x="1136840" y="256030"/>
                </a:moveTo>
                <a:lnTo>
                  <a:pt x="128010" y="256030"/>
                </a:lnTo>
                <a:lnTo>
                  <a:pt x="0" y="128014"/>
                </a:lnTo>
                <a:lnTo>
                  <a:pt x="128010" y="0"/>
                </a:lnTo>
                <a:lnTo>
                  <a:pt x="1136840" y="0"/>
                </a:lnTo>
                <a:lnTo>
                  <a:pt x="1136840" y="25603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99401" y="1467650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4" h="256539">
                <a:moveTo>
                  <a:pt x="1008824" y="0"/>
                </a:moveTo>
                <a:lnTo>
                  <a:pt x="0" y="0"/>
                </a:lnTo>
                <a:lnTo>
                  <a:pt x="0" y="256032"/>
                </a:lnTo>
                <a:lnTo>
                  <a:pt x="1008824" y="256032"/>
                </a:lnTo>
                <a:lnTo>
                  <a:pt x="1136840" y="128015"/>
                </a:lnTo>
                <a:lnTo>
                  <a:pt x="1008824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99401" y="1467650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4" h="256539">
                <a:moveTo>
                  <a:pt x="0" y="0"/>
                </a:moveTo>
                <a:lnTo>
                  <a:pt x="1008830" y="0"/>
                </a:lnTo>
                <a:lnTo>
                  <a:pt x="1136840" y="128016"/>
                </a:lnTo>
                <a:lnTo>
                  <a:pt x="1008830" y="256030"/>
                </a:lnTo>
                <a:lnTo>
                  <a:pt x="0" y="25603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53401" y="1467650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4" h="256539">
                <a:moveTo>
                  <a:pt x="1136840" y="0"/>
                </a:moveTo>
                <a:lnTo>
                  <a:pt x="128015" y="0"/>
                </a:lnTo>
                <a:lnTo>
                  <a:pt x="0" y="128015"/>
                </a:lnTo>
                <a:lnTo>
                  <a:pt x="128015" y="256032"/>
                </a:lnTo>
                <a:lnTo>
                  <a:pt x="1136840" y="256032"/>
                </a:lnTo>
                <a:lnTo>
                  <a:pt x="11368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53401" y="1467651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4" h="256539">
                <a:moveTo>
                  <a:pt x="1136840" y="256030"/>
                </a:moveTo>
                <a:lnTo>
                  <a:pt x="128010" y="256030"/>
                </a:lnTo>
                <a:lnTo>
                  <a:pt x="0" y="128014"/>
                </a:lnTo>
                <a:lnTo>
                  <a:pt x="128010" y="0"/>
                </a:lnTo>
                <a:lnTo>
                  <a:pt x="1136840" y="0"/>
                </a:lnTo>
                <a:lnTo>
                  <a:pt x="1136840" y="25603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72740" y="1467650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4" h="256539">
                <a:moveTo>
                  <a:pt x="1008824" y="0"/>
                </a:moveTo>
                <a:lnTo>
                  <a:pt x="0" y="0"/>
                </a:lnTo>
                <a:lnTo>
                  <a:pt x="0" y="256032"/>
                </a:lnTo>
                <a:lnTo>
                  <a:pt x="1008824" y="256032"/>
                </a:lnTo>
                <a:lnTo>
                  <a:pt x="1136840" y="128015"/>
                </a:lnTo>
                <a:lnTo>
                  <a:pt x="1008824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72740" y="1467650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4" h="256539">
                <a:moveTo>
                  <a:pt x="0" y="0"/>
                </a:moveTo>
                <a:lnTo>
                  <a:pt x="1008830" y="0"/>
                </a:lnTo>
                <a:lnTo>
                  <a:pt x="1136840" y="128016"/>
                </a:lnTo>
                <a:lnTo>
                  <a:pt x="1008830" y="256030"/>
                </a:lnTo>
                <a:lnTo>
                  <a:pt x="0" y="25603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26741" y="1467650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4" h="256539">
                <a:moveTo>
                  <a:pt x="1136840" y="0"/>
                </a:moveTo>
                <a:lnTo>
                  <a:pt x="128016" y="0"/>
                </a:lnTo>
                <a:lnTo>
                  <a:pt x="0" y="128015"/>
                </a:lnTo>
                <a:lnTo>
                  <a:pt x="128016" y="256032"/>
                </a:lnTo>
                <a:lnTo>
                  <a:pt x="1136840" y="256032"/>
                </a:lnTo>
                <a:lnTo>
                  <a:pt x="1136840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26740" y="1467651"/>
            <a:ext cx="1137285" cy="256540"/>
          </a:xfrm>
          <a:custGeom>
            <a:avLst/>
            <a:gdLst/>
            <a:ahLst/>
            <a:cxnLst/>
            <a:rect l="l" t="t" r="r" b="b"/>
            <a:pathLst>
              <a:path w="1137284" h="256539">
                <a:moveTo>
                  <a:pt x="1136840" y="256030"/>
                </a:moveTo>
                <a:lnTo>
                  <a:pt x="128010" y="256030"/>
                </a:lnTo>
                <a:lnTo>
                  <a:pt x="0" y="128014"/>
                </a:lnTo>
                <a:lnTo>
                  <a:pt x="128010" y="0"/>
                </a:lnTo>
                <a:lnTo>
                  <a:pt x="1136840" y="0"/>
                </a:lnTo>
                <a:lnTo>
                  <a:pt x="1136840" y="25603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319997" y="1499615"/>
            <a:ext cx="3238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5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44456" y="1499615"/>
            <a:ext cx="6038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100" b="1" spc="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b="1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64692" y="1499615"/>
            <a:ext cx="6546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FFFFFF"/>
                </a:solidFill>
                <a:latin typeface="Calibri"/>
                <a:cs typeface="Calibri"/>
              </a:rPr>
              <a:t>ONGOING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26231" y="1499615"/>
            <a:ext cx="5892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b="1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spc="5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b="1" spc="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45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97323" y="1506969"/>
            <a:ext cx="9937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100" b="1" spc="45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100" b="1" spc="50" dirty="0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sz="1100" b="1" spc="45" dirty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1100" b="1" spc="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60750" y="1506969"/>
            <a:ext cx="7899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COMPLETED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82039" y="2371344"/>
            <a:ext cx="8872728" cy="3410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4232" y="2423160"/>
            <a:ext cx="8772144" cy="3307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7D60CF7-22BF-45A9-B6D2-457D6FD179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BBD741-1DB1-4442-B8C7-D4E573AC812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37" y="0"/>
            <a:ext cx="12173262" cy="6848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499" y="233678"/>
            <a:ext cx="30981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Identify</a:t>
            </a:r>
            <a:r>
              <a:rPr b="1" spc="-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chemeClr val="tx2"/>
                </a:solidFill>
                <a:latin typeface="Calibri"/>
                <a:cs typeface="Calibri"/>
              </a:rPr>
              <a:t>Theft/Pilferage</a:t>
            </a:r>
          </a:p>
        </p:txBody>
      </p:sp>
      <p:sp>
        <p:nvSpPr>
          <p:cNvPr id="4" name="object 4"/>
          <p:cNvSpPr/>
          <p:nvPr/>
        </p:nvSpPr>
        <p:spPr>
          <a:xfrm>
            <a:off x="536093" y="814171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592439" y="0"/>
                </a:moveTo>
                <a:lnTo>
                  <a:pt x="0" y="592429"/>
                </a:lnTo>
                <a:lnTo>
                  <a:pt x="592439" y="1184871"/>
                </a:lnTo>
                <a:lnTo>
                  <a:pt x="1184883" y="592429"/>
                </a:lnTo>
                <a:lnTo>
                  <a:pt x="5924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093" y="814171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0" y="592440"/>
                </a:moveTo>
                <a:lnTo>
                  <a:pt x="592440" y="0"/>
                </a:lnTo>
                <a:lnTo>
                  <a:pt x="1184880" y="592440"/>
                </a:lnTo>
                <a:lnTo>
                  <a:pt x="592440" y="1184880"/>
                </a:lnTo>
                <a:lnTo>
                  <a:pt x="0" y="59244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6767" y="2103120"/>
            <a:ext cx="4474463" cy="3840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8104" y="2179320"/>
            <a:ext cx="4376928" cy="3742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18474" y="961135"/>
            <a:ext cx="667575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With </a:t>
            </a: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the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help of our </a:t>
            </a: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intelligent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algorithms, </a:t>
            </a:r>
            <a:r>
              <a:rPr sz="1500" spc="-10" dirty="0">
                <a:solidFill>
                  <a:schemeClr val="tx2"/>
                </a:solidFill>
                <a:latin typeface="Calibri"/>
                <a:cs typeface="Calibri"/>
              </a:rPr>
              <a:t>track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and </a:t>
            </a: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identify the sources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of</a:t>
            </a:r>
            <a:r>
              <a:rPr sz="1500" spc="4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/>
                </a:solidFill>
                <a:latin typeface="Calibri"/>
                <a:cs typeface="Calibri"/>
              </a:rPr>
              <a:t>pilferages</a:t>
            </a:r>
            <a:endParaRPr sz="15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56232" y="2002535"/>
            <a:ext cx="7793735" cy="4462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7567" y="2023872"/>
            <a:ext cx="7696200" cy="4361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89950" y="1422234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1653882" y="0"/>
                </a:moveTo>
                <a:lnTo>
                  <a:pt x="0" y="0"/>
                </a:lnTo>
                <a:lnTo>
                  <a:pt x="0" y="298564"/>
                </a:lnTo>
                <a:lnTo>
                  <a:pt x="1653882" y="298564"/>
                </a:lnTo>
                <a:lnTo>
                  <a:pt x="1803171" y="149288"/>
                </a:lnTo>
                <a:lnTo>
                  <a:pt x="165388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89950" y="1422234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0" y="0"/>
                </a:moveTo>
                <a:lnTo>
                  <a:pt x="1653890" y="0"/>
                </a:lnTo>
                <a:lnTo>
                  <a:pt x="1803161" y="149282"/>
                </a:lnTo>
                <a:lnTo>
                  <a:pt x="1653890" y="298562"/>
                </a:lnTo>
                <a:lnTo>
                  <a:pt x="0" y="29856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8378" y="1422234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1803158" y="0"/>
                </a:moveTo>
                <a:lnTo>
                  <a:pt x="149275" y="0"/>
                </a:lnTo>
                <a:lnTo>
                  <a:pt x="0" y="149288"/>
                </a:lnTo>
                <a:lnTo>
                  <a:pt x="149275" y="298564"/>
                </a:lnTo>
                <a:lnTo>
                  <a:pt x="1803158" y="298564"/>
                </a:lnTo>
                <a:lnTo>
                  <a:pt x="180315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8375" y="1422237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1803161" y="298562"/>
                </a:moveTo>
                <a:lnTo>
                  <a:pt x="149270" y="298562"/>
                </a:lnTo>
                <a:lnTo>
                  <a:pt x="0" y="149280"/>
                </a:lnTo>
                <a:lnTo>
                  <a:pt x="149270" y="0"/>
                </a:lnTo>
                <a:lnTo>
                  <a:pt x="1803161" y="0"/>
                </a:lnTo>
                <a:lnTo>
                  <a:pt x="1803161" y="298562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34230" y="1422234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1653882" y="0"/>
                </a:moveTo>
                <a:lnTo>
                  <a:pt x="0" y="0"/>
                </a:lnTo>
                <a:lnTo>
                  <a:pt x="0" y="298564"/>
                </a:lnTo>
                <a:lnTo>
                  <a:pt x="1653882" y="298564"/>
                </a:lnTo>
                <a:lnTo>
                  <a:pt x="1803158" y="149288"/>
                </a:lnTo>
                <a:lnTo>
                  <a:pt x="165388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34230" y="1422234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0" y="0"/>
                </a:moveTo>
                <a:lnTo>
                  <a:pt x="1653890" y="0"/>
                </a:lnTo>
                <a:lnTo>
                  <a:pt x="1803161" y="149282"/>
                </a:lnTo>
                <a:lnTo>
                  <a:pt x="1653890" y="298562"/>
                </a:lnTo>
                <a:lnTo>
                  <a:pt x="0" y="29856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02646" y="1422234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1803171" y="0"/>
                </a:moveTo>
                <a:lnTo>
                  <a:pt x="149288" y="0"/>
                </a:lnTo>
                <a:lnTo>
                  <a:pt x="0" y="149288"/>
                </a:lnTo>
                <a:lnTo>
                  <a:pt x="149288" y="298564"/>
                </a:lnTo>
                <a:lnTo>
                  <a:pt x="1803171" y="298564"/>
                </a:lnTo>
                <a:lnTo>
                  <a:pt x="180317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2656" y="1422237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1803161" y="298562"/>
                </a:moveTo>
                <a:lnTo>
                  <a:pt x="149270" y="298562"/>
                </a:lnTo>
                <a:lnTo>
                  <a:pt x="0" y="149280"/>
                </a:lnTo>
                <a:lnTo>
                  <a:pt x="149270" y="0"/>
                </a:lnTo>
                <a:lnTo>
                  <a:pt x="1803161" y="0"/>
                </a:lnTo>
                <a:lnTo>
                  <a:pt x="1803161" y="298562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65887" y="1425422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1653882" y="0"/>
                </a:moveTo>
                <a:lnTo>
                  <a:pt x="0" y="0"/>
                </a:lnTo>
                <a:lnTo>
                  <a:pt x="0" y="298564"/>
                </a:lnTo>
                <a:lnTo>
                  <a:pt x="1653882" y="298564"/>
                </a:lnTo>
                <a:lnTo>
                  <a:pt x="1803171" y="149275"/>
                </a:lnTo>
                <a:lnTo>
                  <a:pt x="165388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65887" y="1425422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0" y="0"/>
                </a:moveTo>
                <a:lnTo>
                  <a:pt x="1653890" y="0"/>
                </a:lnTo>
                <a:lnTo>
                  <a:pt x="1803161" y="149282"/>
                </a:lnTo>
                <a:lnTo>
                  <a:pt x="1653890" y="298562"/>
                </a:lnTo>
                <a:lnTo>
                  <a:pt x="0" y="29856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34315" y="1425422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1803171" y="0"/>
                </a:moveTo>
                <a:lnTo>
                  <a:pt x="149275" y="0"/>
                </a:lnTo>
                <a:lnTo>
                  <a:pt x="0" y="149275"/>
                </a:lnTo>
                <a:lnTo>
                  <a:pt x="149275" y="298564"/>
                </a:lnTo>
                <a:lnTo>
                  <a:pt x="1803171" y="298564"/>
                </a:lnTo>
                <a:lnTo>
                  <a:pt x="180317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34326" y="1425424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1803161" y="298562"/>
                </a:moveTo>
                <a:lnTo>
                  <a:pt x="149270" y="298562"/>
                </a:lnTo>
                <a:lnTo>
                  <a:pt x="0" y="149280"/>
                </a:lnTo>
                <a:lnTo>
                  <a:pt x="149270" y="0"/>
                </a:lnTo>
                <a:lnTo>
                  <a:pt x="1803161" y="0"/>
                </a:lnTo>
                <a:lnTo>
                  <a:pt x="1803161" y="298562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10168" y="1425422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1653882" y="0"/>
                </a:moveTo>
                <a:lnTo>
                  <a:pt x="0" y="0"/>
                </a:lnTo>
                <a:lnTo>
                  <a:pt x="0" y="298564"/>
                </a:lnTo>
                <a:lnTo>
                  <a:pt x="1653882" y="298564"/>
                </a:lnTo>
                <a:lnTo>
                  <a:pt x="1803158" y="149275"/>
                </a:lnTo>
                <a:lnTo>
                  <a:pt x="165388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10168" y="1425422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0" y="0"/>
                </a:moveTo>
                <a:lnTo>
                  <a:pt x="1653890" y="0"/>
                </a:lnTo>
                <a:lnTo>
                  <a:pt x="1803161" y="149282"/>
                </a:lnTo>
                <a:lnTo>
                  <a:pt x="1653890" y="298562"/>
                </a:lnTo>
                <a:lnTo>
                  <a:pt x="0" y="29856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78583" y="1425422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1803171" y="0"/>
                </a:moveTo>
                <a:lnTo>
                  <a:pt x="149288" y="0"/>
                </a:lnTo>
                <a:lnTo>
                  <a:pt x="0" y="149275"/>
                </a:lnTo>
                <a:lnTo>
                  <a:pt x="149288" y="298564"/>
                </a:lnTo>
                <a:lnTo>
                  <a:pt x="1803171" y="298564"/>
                </a:lnTo>
                <a:lnTo>
                  <a:pt x="180317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78593" y="1425424"/>
            <a:ext cx="1803400" cy="299085"/>
          </a:xfrm>
          <a:custGeom>
            <a:avLst/>
            <a:gdLst/>
            <a:ahLst/>
            <a:cxnLst/>
            <a:rect l="l" t="t" r="r" b="b"/>
            <a:pathLst>
              <a:path w="1803400" h="299085">
                <a:moveTo>
                  <a:pt x="1803161" y="298562"/>
                </a:moveTo>
                <a:lnTo>
                  <a:pt x="149270" y="298562"/>
                </a:lnTo>
                <a:lnTo>
                  <a:pt x="0" y="149280"/>
                </a:lnTo>
                <a:lnTo>
                  <a:pt x="149270" y="0"/>
                </a:lnTo>
                <a:lnTo>
                  <a:pt x="1803161" y="0"/>
                </a:lnTo>
                <a:lnTo>
                  <a:pt x="1803161" y="298562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305392" y="1475232"/>
            <a:ext cx="9436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100" b="1" spc="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b="1" spc="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100" b="1" spc="5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b="1" spc="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b="1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spc="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13155" y="1475232"/>
            <a:ext cx="14935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FORWARD</a:t>
            </a:r>
            <a:r>
              <a:rPr sz="11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UNLOADING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49778" y="1482940"/>
            <a:ext cx="7499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5" dirty="0">
                <a:solidFill>
                  <a:srgbClr val="FFFFFF"/>
                </a:solidFill>
                <a:latin typeface="Calibri"/>
                <a:cs typeface="Calibri"/>
              </a:rPr>
              <a:t>OFF-ROUTE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60979" y="1461409"/>
            <a:ext cx="4083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b="1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1517904" cy="1856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53183" y="2036064"/>
            <a:ext cx="7741920" cy="4389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0FEB187-2742-4E2C-B2A4-A80D360BF8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D73F55A-F5F4-4D3D-88BA-3E7807E6E994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5911" y="2130551"/>
            <a:ext cx="6775704" cy="3828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18104" y="2179320"/>
            <a:ext cx="6675120" cy="3730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093" y="814171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592439" y="0"/>
                </a:moveTo>
                <a:lnTo>
                  <a:pt x="0" y="592429"/>
                </a:lnTo>
                <a:lnTo>
                  <a:pt x="592439" y="1184871"/>
                </a:lnTo>
                <a:lnTo>
                  <a:pt x="1184883" y="592429"/>
                </a:lnTo>
                <a:lnTo>
                  <a:pt x="592439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093" y="814171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10" h="1184910">
                <a:moveTo>
                  <a:pt x="0" y="592440"/>
                </a:moveTo>
                <a:lnTo>
                  <a:pt x="592440" y="0"/>
                </a:lnTo>
                <a:lnTo>
                  <a:pt x="1184880" y="592440"/>
                </a:lnTo>
                <a:lnTo>
                  <a:pt x="592440" y="1184880"/>
                </a:lnTo>
                <a:lnTo>
                  <a:pt x="0" y="592440"/>
                </a:lnTo>
                <a:close/>
              </a:path>
            </a:pathLst>
          </a:custGeom>
          <a:ln w="12700">
            <a:solidFill>
              <a:srgbClr val="3FA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34568"/>
            <a:ext cx="1633727" cy="1341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3752" y="2151888"/>
            <a:ext cx="1895855" cy="3764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41257" y="951991"/>
            <a:ext cx="326707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A log of all actions </a:t>
            </a: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completed by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r>
              <a:rPr sz="1500" spc="-4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vehicle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41257" y="1521967"/>
            <a:ext cx="345821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Sort </a:t>
            </a: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by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alert </a:t>
            </a:r>
            <a:r>
              <a:rPr sz="1500" spc="-5" dirty="0">
                <a:solidFill>
                  <a:schemeClr val="tx2"/>
                </a:solidFill>
                <a:latin typeface="Calibri"/>
                <a:cs typeface="Calibri"/>
              </a:rPr>
              <a:t>type,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vehicle no. or time</a:t>
            </a:r>
            <a:r>
              <a:rPr sz="1500" spc="-5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2"/>
                </a:solidFill>
                <a:latin typeface="Calibri"/>
                <a:cs typeface="Calibri"/>
              </a:rPr>
              <a:t>period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67180" y="4632960"/>
            <a:ext cx="147637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46050" marR="5080" indent="-133350">
              <a:lnSpc>
                <a:spcPts val="1300"/>
              </a:lnSpc>
              <a:spcBef>
                <a:spcPts val="160"/>
              </a:spcBef>
            </a:pPr>
            <a:r>
              <a:rPr sz="1100" spc="40" dirty="0">
                <a:solidFill>
                  <a:srgbClr val="50ACB0"/>
                </a:solidFill>
                <a:latin typeface="Calibri"/>
                <a:cs typeface="Calibri"/>
              </a:rPr>
              <a:t>Receive Alerts </a:t>
            </a:r>
            <a:r>
              <a:rPr sz="1100" spc="30" dirty="0">
                <a:solidFill>
                  <a:srgbClr val="50ACB0"/>
                </a:solidFill>
                <a:latin typeface="Calibri"/>
                <a:cs typeface="Calibri"/>
              </a:rPr>
              <a:t>via </a:t>
            </a:r>
            <a:r>
              <a:rPr sz="1100" spc="35" dirty="0">
                <a:solidFill>
                  <a:srgbClr val="50ACB0"/>
                </a:solidFill>
                <a:latin typeface="Calibri"/>
                <a:cs typeface="Calibri"/>
              </a:rPr>
              <a:t>web,  app, </a:t>
            </a:r>
            <a:r>
              <a:rPr sz="1100" spc="30" dirty="0">
                <a:solidFill>
                  <a:srgbClr val="50ACB0"/>
                </a:solidFill>
                <a:latin typeface="Calibri"/>
                <a:cs typeface="Calibri"/>
              </a:rPr>
              <a:t>SMS </a:t>
            </a:r>
            <a:r>
              <a:rPr sz="1100" spc="25" dirty="0">
                <a:solidFill>
                  <a:srgbClr val="50ACB0"/>
                </a:solidFill>
                <a:latin typeface="Calibri"/>
                <a:cs typeface="Calibri"/>
              </a:rPr>
              <a:t>or</a:t>
            </a:r>
            <a:r>
              <a:rPr sz="1100" spc="235" dirty="0">
                <a:solidFill>
                  <a:srgbClr val="50ACB0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50ACB0"/>
                </a:solidFill>
                <a:latin typeface="Calibri"/>
                <a:cs typeface="Calibri"/>
              </a:rPr>
              <a:t>e-mail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80158" y="963002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90">
                <a:moveTo>
                  <a:pt x="156717" y="0"/>
                </a:moveTo>
                <a:lnTo>
                  <a:pt x="0" y="156705"/>
                </a:lnTo>
                <a:lnTo>
                  <a:pt x="156717" y="313423"/>
                </a:lnTo>
                <a:lnTo>
                  <a:pt x="313423" y="156705"/>
                </a:lnTo>
                <a:lnTo>
                  <a:pt x="156717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0158" y="963002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90">
                <a:moveTo>
                  <a:pt x="0" y="156714"/>
                </a:moveTo>
                <a:lnTo>
                  <a:pt x="156714" y="0"/>
                </a:lnTo>
                <a:lnTo>
                  <a:pt x="313428" y="156714"/>
                </a:lnTo>
                <a:lnTo>
                  <a:pt x="156714" y="313428"/>
                </a:lnTo>
                <a:lnTo>
                  <a:pt x="0" y="15671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2432" y="1515541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89">
                <a:moveTo>
                  <a:pt x="156717" y="0"/>
                </a:moveTo>
                <a:lnTo>
                  <a:pt x="0" y="156717"/>
                </a:lnTo>
                <a:lnTo>
                  <a:pt x="156717" y="313436"/>
                </a:lnTo>
                <a:lnTo>
                  <a:pt x="313423" y="156717"/>
                </a:lnTo>
                <a:lnTo>
                  <a:pt x="156717" y="0"/>
                </a:lnTo>
                <a:close/>
              </a:path>
            </a:pathLst>
          </a:custGeom>
          <a:solidFill>
            <a:srgbClr val="3FA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2432" y="1515541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89">
                <a:moveTo>
                  <a:pt x="0" y="156714"/>
                </a:moveTo>
                <a:lnTo>
                  <a:pt x="156714" y="0"/>
                </a:lnTo>
                <a:lnTo>
                  <a:pt x="313428" y="156714"/>
                </a:lnTo>
                <a:lnTo>
                  <a:pt x="156714" y="313428"/>
                </a:lnTo>
                <a:lnTo>
                  <a:pt x="0" y="15671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73499" y="233678"/>
            <a:ext cx="21717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Real </a:t>
            </a:r>
            <a:r>
              <a:rPr b="1" spc="-5" dirty="0">
                <a:solidFill>
                  <a:schemeClr val="tx2"/>
                </a:solidFill>
                <a:latin typeface="Calibri"/>
                <a:cs typeface="Calibri"/>
              </a:rPr>
              <a:t>Time</a:t>
            </a:r>
            <a:r>
              <a:rPr b="1" spc="-7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chemeClr val="tx2"/>
                </a:solidFill>
                <a:latin typeface="Calibri"/>
                <a:cs typeface="Calibri"/>
              </a:rPr>
              <a:t>Alerts</a:t>
            </a:r>
          </a:p>
        </p:txBody>
      </p:sp>
      <p:sp>
        <p:nvSpPr>
          <p:cNvPr id="16" name="object 16"/>
          <p:cNvSpPr/>
          <p:nvPr/>
        </p:nvSpPr>
        <p:spPr>
          <a:xfrm>
            <a:off x="6051893" y="956195"/>
            <a:ext cx="3862704" cy="833119"/>
          </a:xfrm>
          <a:custGeom>
            <a:avLst/>
            <a:gdLst/>
            <a:ahLst/>
            <a:cxnLst/>
            <a:rect l="l" t="t" r="r" b="b"/>
            <a:pathLst>
              <a:path w="3862704" h="833119">
                <a:moveTo>
                  <a:pt x="3445751" y="0"/>
                </a:moveTo>
                <a:lnTo>
                  <a:pt x="0" y="0"/>
                </a:lnTo>
                <a:lnTo>
                  <a:pt x="0" y="832751"/>
                </a:lnTo>
                <a:lnTo>
                  <a:pt x="3445751" y="832751"/>
                </a:lnTo>
                <a:lnTo>
                  <a:pt x="3862133" y="416382"/>
                </a:lnTo>
                <a:lnTo>
                  <a:pt x="344575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1893" y="956195"/>
            <a:ext cx="3862704" cy="833119"/>
          </a:xfrm>
          <a:custGeom>
            <a:avLst/>
            <a:gdLst/>
            <a:ahLst/>
            <a:cxnLst/>
            <a:rect l="l" t="t" r="r" b="b"/>
            <a:pathLst>
              <a:path w="3862704" h="833119">
                <a:moveTo>
                  <a:pt x="0" y="0"/>
                </a:moveTo>
                <a:lnTo>
                  <a:pt x="3445761" y="0"/>
                </a:lnTo>
                <a:lnTo>
                  <a:pt x="3862142" y="416380"/>
                </a:lnTo>
                <a:lnTo>
                  <a:pt x="3445761" y="832755"/>
                </a:lnTo>
                <a:lnTo>
                  <a:pt x="0" y="83275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39802" y="1002791"/>
            <a:ext cx="3046730" cy="6750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Entry or 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exit alerts 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preset</a:t>
            </a:r>
            <a:r>
              <a:rPr sz="11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geofence,</a:t>
            </a:r>
            <a:endParaRPr sz="11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Planned or unplanned stoppages 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trips</a:t>
            </a:r>
            <a:endParaRPr sz="11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Any attempts made 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tampering 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devices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90ACDF-AFC2-4A5E-9772-14E24E93E2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0" y="-3171"/>
            <a:ext cx="1185904" cy="11859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079CAB-50C3-4C6C-93BE-9E54970536E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1550</Words>
  <Application>Microsoft Office PowerPoint</Application>
  <PresentationFormat>Widescreen</PresentationFormat>
  <Paragraphs>222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</vt:lpstr>
      <vt:lpstr>Office Theme</vt:lpstr>
      <vt:lpstr>PowerPoint Presentation</vt:lpstr>
      <vt:lpstr>Prestigious Clientele</vt:lpstr>
      <vt:lpstr>Logistics in the Cement Industry</vt:lpstr>
      <vt:lpstr>Features of Product</vt:lpstr>
      <vt:lpstr>Optimization | Cost &amp; Operations</vt:lpstr>
      <vt:lpstr>Live Tracking</vt:lpstr>
      <vt:lpstr>Shipment Tracking</vt:lpstr>
      <vt:lpstr>Identify Theft/Pilferage</vt:lpstr>
      <vt:lpstr>Real Time Alerts</vt:lpstr>
      <vt:lpstr>Empty Hauls - Load Forecasting</vt:lpstr>
      <vt:lpstr>Reports and Analytics</vt:lpstr>
      <vt:lpstr>Driver Behavior Monitoring</vt:lpstr>
      <vt:lpstr>Reports | Increase Effectiveness &amp; Identify Inefficiencies</vt:lpstr>
      <vt:lpstr>Reports | Increase Effectiveness &amp; Identify Inefficiencies</vt:lpstr>
      <vt:lpstr>Reports | Increase Effectiveness &amp; Identify Inefficiencies</vt:lpstr>
      <vt:lpstr>Reports | Increase Effectiveness &amp; Identify Inefficiencies</vt:lpstr>
      <vt:lpstr>Reports | Increase Effectiveness &amp; Identify Inefficiencies</vt:lpstr>
      <vt:lpstr>Devices &amp; Specifications</vt:lpstr>
      <vt:lpstr>Implementation</vt:lpstr>
      <vt:lpstr>PowerPoint Presentation</vt:lpstr>
      <vt:lpstr>Profitability | Increased Revenue &amp; Cost Savings</vt:lpstr>
      <vt:lpstr>Success Stories | Key Clients in Cement &amp; Manufacturing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LocoNav_CEMENT_</dc:title>
  <cp:lastModifiedBy>Lenovo</cp:lastModifiedBy>
  <cp:revision>8</cp:revision>
  <dcterms:created xsi:type="dcterms:W3CDTF">2021-10-26T08:32:43Z</dcterms:created>
  <dcterms:modified xsi:type="dcterms:W3CDTF">2021-11-08T05:58:00Z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2021-10-26T00:00:00Z</vt:filetime>
  </property>
</Properties>
</file>